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</p:sldMasterIdLst>
  <p:notesMasterIdLst>
    <p:notesMasterId r:id="rId144"/>
  </p:notesMasterIdLst>
  <p:sldIdLst>
    <p:sldId id="330" r:id="rId4"/>
    <p:sldId id="257" r:id="rId5"/>
    <p:sldId id="261" r:id="rId6"/>
    <p:sldId id="262" r:id="rId7"/>
    <p:sldId id="266" r:id="rId8"/>
    <p:sldId id="264" r:id="rId9"/>
    <p:sldId id="263" r:id="rId10"/>
    <p:sldId id="267" r:id="rId11"/>
    <p:sldId id="268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281" r:id="rId24"/>
    <p:sldId id="286" r:id="rId25"/>
    <p:sldId id="287" r:id="rId26"/>
    <p:sldId id="283" r:id="rId27"/>
    <p:sldId id="284" r:id="rId28"/>
    <p:sldId id="285" r:id="rId29"/>
    <p:sldId id="359" r:id="rId30"/>
    <p:sldId id="288" r:id="rId31"/>
    <p:sldId id="682" r:id="rId32"/>
    <p:sldId id="289" r:id="rId33"/>
    <p:sldId id="291" r:id="rId34"/>
    <p:sldId id="290" r:id="rId35"/>
    <p:sldId id="292" r:id="rId36"/>
    <p:sldId id="293" r:id="rId37"/>
    <p:sldId id="295" r:id="rId38"/>
    <p:sldId id="304" r:id="rId39"/>
    <p:sldId id="302" r:id="rId40"/>
    <p:sldId id="299" r:id="rId41"/>
    <p:sldId id="300" r:id="rId42"/>
    <p:sldId id="683" r:id="rId43"/>
    <p:sldId id="1803" r:id="rId44"/>
    <p:sldId id="259" r:id="rId45"/>
    <p:sldId id="260" r:id="rId46"/>
    <p:sldId id="1804" r:id="rId47"/>
    <p:sldId id="1805" r:id="rId48"/>
    <p:sldId id="1806" r:id="rId49"/>
    <p:sldId id="269" r:id="rId50"/>
    <p:sldId id="1807" r:id="rId51"/>
    <p:sldId id="1808" r:id="rId52"/>
    <p:sldId id="1809" r:id="rId53"/>
    <p:sldId id="282" r:id="rId54"/>
    <p:sldId id="1810" r:id="rId55"/>
    <p:sldId id="1811" r:id="rId56"/>
    <p:sldId id="1812" r:id="rId57"/>
    <p:sldId id="1813" r:id="rId58"/>
    <p:sldId id="1814" r:id="rId59"/>
    <p:sldId id="1815" r:id="rId60"/>
    <p:sldId id="1816" r:id="rId61"/>
    <p:sldId id="1817" r:id="rId62"/>
    <p:sldId id="1818" r:id="rId63"/>
    <p:sldId id="1819" r:id="rId64"/>
    <p:sldId id="1820" r:id="rId65"/>
    <p:sldId id="1821" r:id="rId66"/>
    <p:sldId id="1822" r:id="rId67"/>
    <p:sldId id="1823" r:id="rId68"/>
    <p:sldId id="294" r:id="rId69"/>
    <p:sldId id="296" r:id="rId70"/>
    <p:sldId id="297" r:id="rId71"/>
    <p:sldId id="298" r:id="rId72"/>
    <p:sldId id="1824" r:id="rId73"/>
    <p:sldId id="1825" r:id="rId74"/>
    <p:sldId id="301" r:id="rId75"/>
    <p:sldId id="1826" r:id="rId76"/>
    <p:sldId id="303" r:id="rId77"/>
    <p:sldId id="1827" r:id="rId78"/>
    <p:sldId id="306" r:id="rId79"/>
    <p:sldId id="307" r:id="rId80"/>
    <p:sldId id="305" r:id="rId81"/>
    <p:sldId id="1840" r:id="rId82"/>
    <p:sldId id="1843" r:id="rId83"/>
    <p:sldId id="308" r:id="rId84"/>
    <p:sldId id="311" r:id="rId85"/>
    <p:sldId id="310" r:id="rId86"/>
    <p:sldId id="309" r:id="rId87"/>
    <p:sldId id="1828" r:id="rId88"/>
    <p:sldId id="313" r:id="rId89"/>
    <p:sldId id="1829" r:id="rId90"/>
    <p:sldId id="1847" r:id="rId91"/>
    <p:sldId id="1848" r:id="rId92"/>
    <p:sldId id="1830" r:id="rId93"/>
    <p:sldId id="318" r:id="rId94"/>
    <p:sldId id="319" r:id="rId95"/>
    <p:sldId id="329" r:id="rId96"/>
    <p:sldId id="1849" r:id="rId97"/>
    <p:sldId id="332" r:id="rId98"/>
    <p:sldId id="331" r:id="rId99"/>
    <p:sldId id="333" r:id="rId100"/>
    <p:sldId id="336" r:id="rId101"/>
    <p:sldId id="335" r:id="rId102"/>
    <p:sldId id="1833" r:id="rId103"/>
    <p:sldId id="337" r:id="rId104"/>
    <p:sldId id="343" r:id="rId105"/>
    <p:sldId id="342" r:id="rId106"/>
    <p:sldId id="341" r:id="rId107"/>
    <p:sldId id="1834" r:id="rId108"/>
    <p:sldId id="340" r:id="rId109"/>
    <p:sldId id="1835" r:id="rId110"/>
    <p:sldId id="344" r:id="rId111"/>
    <p:sldId id="345" r:id="rId112"/>
    <p:sldId id="349" r:id="rId113"/>
    <p:sldId id="351" r:id="rId114"/>
    <p:sldId id="353" r:id="rId115"/>
    <p:sldId id="352" r:id="rId116"/>
    <p:sldId id="356" r:id="rId117"/>
    <p:sldId id="358" r:id="rId118"/>
    <p:sldId id="1837" r:id="rId119"/>
    <p:sldId id="1838" r:id="rId120"/>
    <p:sldId id="1839" r:id="rId121"/>
    <p:sldId id="362" r:id="rId122"/>
    <p:sldId id="364" r:id="rId123"/>
    <p:sldId id="365" r:id="rId124"/>
    <p:sldId id="366" r:id="rId125"/>
    <p:sldId id="367" r:id="rId126"/>
    <p:sldId id="368" r:id="rId127"/>
    <p:sldId id="369" r:id="rId128"/>
    <p:sldId id="370" r:id="rId129"/>
    <p:sldId id="371" r:id="rId130"/>
    <p:sldId id="372" r:id="rId131"/>
    <p:sldId id="373" r:id="rId132"/>
    <p:sldId id="374" r:id="rId133"/>
    <p:sldId id="379" r:id="rId134"/>
    <p:sldId id="380" r:id="rId135"/>
    <p:sldId id="375" r:id="rId136"/>
    <p:sldId id="381" r:id="rId137"/>
    <p:sldId id="415" r:id="rId138"/>
    <p:sldId id="360" r:id="rId139"/>
    <p:sldId id="361" r:id="rId140"/>
    <p:sldId id="394" r:id="rId141"/>
    <p:sldId id="316" r:id="rId142"/>
    <p:sldId id="324" r:id="rId14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00"/>
    <a:srgbClr val="FF0000"/>
    <a:srgbClr val="FB1C05"/>
    <a:srgbClr val="FC695A"/>
    <a:srgbClr val="59FD6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475"/>
    <p:restoredTop sz="94694"/>
  </p:normalViewPr>
  <p:slideViewPr>
    <p:cSldViewPr>
      <p:cViewPr>
        <p:scale>
          <a:sx n="168" d="100"/>
          <a:sy n="168" d="100"/>
        </p:scale>
        <p:origin x="560" y="-33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0" d="100"/>
        <a:sy n="80" d="100"/>
      </p:scale>
      <p:origin x="0" y="486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4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63" Type="http://schemas.openxmlformats.org/officeDocument/2006/relationships/slide" Target="slides/slide60.xml"/><Relationship Id="rId84" Type="http://schemas.openxmlformats.org/officeDocument/2006/relationships/slide" Target="slides/slide81.xml"/><Relationship Id="rId138" Type="http://schemas.openxmlformats.org/officeDocument/2006/relationships/slide" Target="slides/slide135.xml"/><Relationship Id="rId107" Type="http://schemas.openxmlformats.org/officeDocument/2006/relationships/slide" Target="slides/slide104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53" Type="http://schemas.openxmlformats.org/officeDocument/2006/relationships/slide" Target="slides/slide50.xml"/><Relationship Id="rId74" Type="http://schemas.openxmlformats.org/officeDocument/2006/relationships/slide" Target="slides/slide71.xml"/><Relationship Id="rId128" Type="http://schemas.openxmlformats.org/officeDocument/2006/relationships/slide" Target="slides/slide125.xml"/><Relationship Id="rId5" Type="http://schemas.openxmlformats.org/officeDocument/2006/relationships/slide" Target="slides/slide2.xml"/><Relationship Id="rId90" Type="http://schemas.openxmlformats.org/officeDocument/2006/relationships/slide" Target="slides/slide87.xml"/><Relationship Id="rId95" Type="http://schemas.openxmlformats.org/officeDocument/2006/relationships/slide" Target="slides/slide92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113" Type="http://schemas.openxmlformats.org/officeDocument/2006/relationships/slide" Target="slides/slide110.xml"/><Relationship Id="rId118" Type="http://schemas.openxmlformats.org/officeDocument/2006/relationships/slide" Target="slides/slide115.xml"/><Relationship Id="rId134" Type="http://schemas.openxmlformats.org/officeDocument/2006/relationships/slide" Target="slides/slide131.xml"/><Relationship Id="rId139" Type="http://schemas.openxmlformats.org/officeDocument/2006/relationships/slide" Target="slides/slide136.xml"/><Relationship Id="rId80" Type="http://schemas.openxmlformats.org/officeDocument/2006/relationships/slide" Target="slides/slide77.xml"/><Relationship Id="rId85" Type="http://schemas.openxmlformats.org/officeDocument/2006/relationships/slide" Target="slides/slide82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59" Type="http://schemas.openxmlformats.org/officeDocument/2006/relationships/slide" Target="slides/slide56.xml"/><Relationship Id="rId103" Type="http://schemas.openxmlformats.org/officeDocument/2006/relationships/slide" Target="slides/slide100.xml"/><Relationship Id="rId108" Type="http://schemas.openxmlformats.org/officeDocument/2006/relationships/slide" Target="slides/slide105.xml"/><Relationship Id="rId124" Type="http://schemas.openxmlformats.org/officeDocument/2006/relationships/slide" Target="slides/slide121.xml"/><Relationship Id="rId129" Type="http://schemas.openxmlformats.org/officeDocument/2006/relationships/slide" Target="slides/slide126.xml"/><Relationship Id="rId54" Type="http://schemas.openxmlformats.org/officeDocument/2006/relationships/slide" Target="slides/slide51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91" Type="http://schemas.openxmlformats.org/officeDocument/2006/relationships/slide" Target="slides/slide88.xml"/><Relationship Id="rId96" Type="http://schemas.openxmlformats.org/officeDocument/2006/relationships/slide" Target="slides/slide93.xml"/><Relationship Id="rId140" Type="http://schemas.openxmlformats.org/officeDocument/2006/relationships/slide" Target="slides/slide137.xml"/><Relationship Id="rId14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49" Type="http://schemas.openxmlformats.org/officeDocument/2006/relationships/slide" Target="slides/slide46.xml"/><Relationship Id="rId114" Type="http://schemas.openxmlformats.org/officeDocument/2006/relationships/slide" Target="slides/slide111.xml"/><Relationship Id="rId119" Type="http://schemas.openxmlformats.org/officeDocument/2006/relationships/slide" Target="slides/slide116.xml"/><Relationship Id="rId44" Type="http://schemas.openxmlformats.org/officeDocument/2006/relationships/slide" Target="slides/slide41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81" Type="http://schemas.openxmlformats.org/officeDocument/2006/relationships/slide" Target="slides/slide78.xml"/><Relationship Id="rId86" Type="http://schemas.openxmlformats.org/officeDocument/2006/relationships/slide" Target="slides/slide83.xml"/><Relationship Id="rId130" Type="http://schemas.openxmlformats.org/officeDocument/2006/relationships/slide" Target="slides/slide127.xml"/><Relationship Id="rId135" Type="http://schemas.openxmlformats.org/officeDocument/2006/relationships/slide" Target="slides/slide132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109" Type="http://schemas.openxmlformats.org/officeDocument/2006/relationships/slide" Target="slides/slide10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97" Type="http://schemas.openxmlformats.org/officeDocument/2006/relationships/slide" Target="slides/slide94.xml"/><Relationship Id="rId104" Type="http://schemas.openxmlformats.org/officeDocument/2006/relationships/slide" Target="slides/slide101.xml"/><Relationship Id="rId120" Type="http://schemas.openxmlformats.org/officeDocument/2006/relationships/slide" Target="slides/slide117.xml"/><Relationship Id="rId125" Type="http://schemas.openxmlformats.org/officeDocument/2006/relationships/slide" Target="slides/slide122.xml"/><Relationship Id="rId141" Type="http://schemas.openxmlformats.org/officeDocument/2006/relationships/slide" Target="slides/slide138.xml"/><Relationship Id="rId146" Type="http://schemas.openxmlformats.org/officeDocument/2006/relationships/viewProps" Target="viewProps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92" Type="http://schemas.openxmlformats.org/officeDocument/2006/relationships/slide" Target="slides/slide8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Relationship Id="rId87" Type="http://schemas.openxmlformats.org/officeDocument/2006/relationships/slide" Target="slides/slide84.xml"/><Relationship Id="rId110" Type="http://schemas.openxmlformats.org/officeDocument/2006/relationships/slide" Target="slides/slide107.xml"/><Relationship Id="rId115" Type="http://schemas.openxmlformats.org/officeDocument/2006/relationships/slide" Target="slides/slide112.xml"/><Relationship Id="rId131" Type="http://schemas.openxmlformats.org/officeDocument/2006/relationships/slide" Target="slides/slide128.xml"/><Relationship Id="rId136" Type="http://schemas.openxmlformats.org/officeDocument/2006/relationships/slide" Target="slides/slide133.xml"/><Relationship Id="rId61" Type="http://schemas.openxmlformats.org/officeDocument/2006/relationships/slide" Target="slides/slide58.xml"/><Relationship Id="rId82" Type="http://schemas.openxmlformats.org/officeDocument/2006/relationships/slide" Target="slides/slide79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56" Type="http://schemas.openxmlformats.org/officeDocument/2006/relationships/slide" Target="slides/slide53.xml"/><Relationship Id="rId77" Type="http://schemas.openxmlformats.org/officeDocument/2006/relationships/slide" Target="slides/slide74.xml"/><Relationship Id="rId100" Type="http://schemas.openxmlformats.org/officeDocument/2006/relationships/slide" Target="slides/slide97.xml"/><Relationship Id="rId105" Type="http://schemas.openxmlformats.org/officeDocument/2006/relationships/slide" Target="slides/slide102.xml"/><Relationship Id="rId126" Type="http://schemas.openxmlformats.org/officeDocument/2006/relationships/slide" Target="slides/slide123.xml"/><Relationship Id="rId147" Type="http://schemas.openxmlformats.org/officeDocument/2006/relationships/theme" Target="theme/theme1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93" Type="http://schemas.openxmlformats.org/officeDocument/2006/relationships/slide" Target="slides/slide90.xml"/><Relationship Id="rId98" Type="http://schemas.openxmlformats.org/officeDocument/2006/relationships/slide" Target="slides/slide95.xml"/><Relationship Id="rId121" Type="http://schemas.openxmlformats.org/officeDocument/2006/relationships/slide" Target="slides/slide118.xml"/><Relationship Id="rId142" Type="http://schemas.openxmlformats.org/officeDocument/2006/relationships/slide" Target="slides/slide139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2.xml"/><Relationship Id="rId46" Type="http://schemas.openxmlformats.org/officeDocument/2006/relationships/slide" Target="slides/slide43.xml"/><Relationship Id="rId67" Type="http://schemas.openxmlformats.org/officeDocument/2006/relationships/slide" Target="slides/slide64.xml"/><Relationship Id="rId116" Type="http://schemas.openxmlformats.org/officeDocument/2006/relationships/slide" Target="slides/slide113.xml"/><Relationship Id="rId137" Type="http://schemas.openxmlformats.org/officeDocument/2006/relationships/slide" Target="slides/slide13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62" Type="http://schemas.openxmlformats.org/officeDocument/2006/relationships/slide" Target="slides/slide59.xml"/><Relationship Id="rId83" Type="http://schemas.openxmlformats.org/officeDocument/2006/relationships/slide" Target="slides/slide80.xml"/><Relationship Id="rId88" Type="http://schemas.openxmlformats.org/officeDocument/2006/relationships/slide" Target="slides/slide85.xml"/><Relationship Id="rId111" Type="http://schemas.openxmlformats.org/officeDocument/2006/relationships/slide" Target="slides/slide108.xml"/><Relationship Id="rId132" Type="http://schemas.openxmlformats.org/officeDocument/2006/relationships/slide" Target="slides/slide129.xml"/><Relationship Id="rId15" Type="http://schemas.openxmlformats.org/officeDocument/2006/relationships/slide" Target="slides/slide12.xml"/><Relationship Id="rId36" Type="http://schemas.openxmlformats.org/officeDocument/2006/relationships/slide" Target="slides/slide33.xml"/><Relationship Id="rId57" Type="http://schemas.openxmlformats.org/officeDocument/2006/relationships/slide" Target="slides/slide54.xml"/><Relationship Id="rId106" Type="http://schemas.openxmlformats.org/officeDocument/2006/relationships/slide" Target="slides/slide103.xml"/><Relationship Id="rId127" Type="http://schemas.openxmlformats.org/officeDocument/2006/relationships/slide" Target="slides/slide12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52" Type="http://schemas.openxmlformats.org/officeDocument/2006/relationships/slide" Target="slides/slide49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94" Type="http://schemas.openxmlformats.org/officeDocument/2006/relationships/slide" Target="slides/slide91.xml"/><Relationship Id="rId99" Type="http://schemas.openxmlformats.org/officeDocument/2006/relationships/slide" Target="slides/slide96.xml"/><Relationship Id="rId101" Type="http://schemas.openxmlformats.org/officeDocument/2006/relationships/slide" Target="slides/slide98.xml"/><Relationship Id="rId122" Type="http://schemas.openxmlformats.org/officeDocument/2006/relationships/slide" Target="slides/slide119.xml"/><Relationship Id="rId143" Type="http://schemas.openxmlformats.org/officeDocument/2006/relationships/slide" Target="slides/slide140.xml"/><Relationship Id="rId148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26" Type="http://schemas.openxmlformats.org/officeDocument/2006/relationships/slide" Target="slides/slide23.xml"/><Relationship Id="rId47" Type="http://schemas.openxmlformats.org/officeDocument/2006/relationships/slide" Target="slides/slide44.xml"/><Relationship Id="rId68" Type="http://schemas.openxmlformats.org/officeDocument/2006/relationships/slide" Target="slides/slide65.xml"/><Relationship Id="rId89" Type="http://schemas.openxmlformats.org/officeDocument/2006/relationships/slide" Target="slides/slide86.xml"/><Relationship Id="rId112" Type="http://schemas.openxmlformats.org/officeDocument/2006/relationships/slide" Target="slides/slide109.xml"/><Relationship Id="rId133" Type="http://schemas.openxmlformats.org/officeDocument/2006/relationships/slide" Target="slides/slide130.xml"/><Relationship Id="rId16" Type="http://schemas.openxmlformats.org/officeDocument/2006/relationships/slide" Target="slides/slide13.xml"/><Relationship Id="rId37" Type="http://schemas.openxmlformats.org/officeDocument/2006/relationships/slide" Target="slides/slide34.xml"/><Relationship Id="rId58" Type="http://schemas.openxmlformats.org/officeDocument/2006/relationships/slide" Target="slides/slide55.xml"/><Relationship Id="rId79" Type="http://schemas.openxmlformats.org/officeDocument/2006/relationships/slide" Target="slides/slide76.xml"/><Relationship Id="rId102" Type="http://schemas.openxmlformats.org/officeDocument/2006/relationships/slide" Target="slides/slide99.xml"/><Relationship Id="rId123" Type="http://schemas.openxmlformats.org/officeDocument/2006/relationships/slide" Target="slides/slide120.xml"/><Relationship Id="rId14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41D9AC-C4DC-4626-BD9E-860ADBEBE25E}" type="datetimeFigureOut">
              <a:rPr lang="en-US" smtClean="0"/>
              <a:pPr/>
              <a:t>11/16/22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6B2A92-AD47-4AF8-BBA5-94641E99511A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8D6E9C-CB34-4FFF-84FA-317E47FBFF90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8D6E9C-CB34-4FFF-84FA-317E47FBFF90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4052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马可能向前也可能向后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6B2A92-AD47-4AF8-BBA5-94641E99511A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9794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48D6E9C-CB34-4FFF-84FA-317E47FBFF9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043879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48D6E9C-CB34-4FFF-84FA-317E47FBFF9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883948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order in the lecture is a little different from the book, because Justin Johnson’s lectures follow a different order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61D4ED9-1B63-4229-8F06-FCD43E3C532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045174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8D6E9C-CB34-4FFF-84FA-317E47FBFF90}" type="slidenum">
              <a:rPr lang="en-US" smtClean="0"/>
              <a:pPr/>
              <a:t>140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1500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A3C84-B78A-4974-AD61-9619B9242517}" type="datetimeFigureOut">
              <a:rPr lang="en-US" smtClean="0"/>
              <a:pPr/>
              <a:t>11/16/22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0315E3-D7D1-4FA2-8126-810FBC69711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A3C84-B78A-4974-AD61-9619B9242517}" type="datetimeFigureOut">
              <a:rPr lang="en-US" smtClean="0"/>
              <a:pPr/>
              <a:t>11/16/22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0315E3-D7D1-4FA2-8126-810FBC69711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A3C84-B78A-4974-AD61-9619B9242517}" type="datetimeFigureOut">
              <a:rPr lang="en-US" smtClean="0"/>
              <a:pPr/>
              <a:t>11/16/22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0315E3-D7D1-4FA2-8126-810FBC69711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DF2F23-04BC-174D-975B-EA52EAFD2B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A7F4B8-8373-BC4A-8421-8BD78F92EC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060A5D-2670-46FB-9F71-125129B3C12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62262" cy="1266738"/>
          </a:xfrm>
          <a:prstGeom prst="rect">
            <a:avLst/>
          </a:prstGeom>
        </p:spPr>
      </p:pic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2171876-96D7-40D9-B5A9-E47ED4ADD1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336459" y="6446838"/>
            <a:ext cx="24710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00">
                <a:solidFill>
                  <a:srgbClr val="FFCB05"/>
                </a:solidFill>
              </a:defRPr>
            </a:lvl1pPr>
          </a:lstStyle>
          <a:p>
            <a:r>
              <a:rPr lang="en-US" dirty="0"/>
              <a:t>EECS 498-007 Lecture 2 - </a:t>
            </a:r>
            <a:fld id="{AC1089D3-84F4-7045-A571-C61BEF9B13B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4780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FEFD5-305F-3C4E-B5C5-B78BD3A741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B4F126-98FF-6B4D-94F9-975ED7B51B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CD4EA1D-3BB7-425E-A2D4-396EA92A03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336459" y="6446838"/>
            <a:ext cx="24710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00">
                <a:solidFill>
                  <a:srgbClr val="FFCB05"/>
                </a:solidFill>
              </a:defRPr>
            </a:lvl1pPr>
          </a:lstStyle>
          <a:p>
            <a:r>
              <a:rPr lang="en-US" dirty="0"/>
              <a:t>EECS 498-007 Lecture 2 - </a:t>
            </a:r>
            <a:fld id="{AC1089D3-84F4-7045-A571-C61BEF9B13B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2307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E0771B-1A74-4C45-B6AF-47D374D92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7148F0-52BC-7748-9157-69DC4A773D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C10DCD-E7F0-45F1-889B-9273A29542B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62262" cy="1266738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DC9234-F65F-489C-8BF6-2D58A516B9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336459" y="6446838"/>
            <a:ext cx="24710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00">
                <a:solidFill>
                  <a:srgbClr val="FFCB05"/>
                </a:solidFill>
              </a:defRPr>
            </a:lvl1pPr>
          </a:lstStyle>
          <a:p>
            <a:r>
              <a:rPr lang="en-US" dirty="0"/>
              <a:t>EECS 498-007 Lecture 2 - </a:t>
            </a:r>
            <a:fld id="{AC1089D3-84F4-7045-A571-C61BEF9B13B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57388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217107-386C-1641-9CD9-0EC991B191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DBDF79-BAF5-EB47-8AC9-CDF09BA2B9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4049E3-C1F5-CC4A-AC46-C057EFD006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A81EEE-07E2-4433-89F0-A485480FAE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336459" y="6446838"/>
            <a:ext cx="24710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00">
                <a:solidFill>
                  <a:srgbClr val="FFCB05"/>
                </a:solidFill>
              </a:defRPr>
            </a:lvl1pPr>
          </a:lstStyle>
          <a:p>
            <a:r>
              <a:rPr lang="en-US" dirty="0"/>
              <a:t>EECS 498-007 Lecture 2 - </a:t>
            </a:r>
            <a:fld id="{AC1089D3-84F4-7045-A571-C61BEF9B13B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720141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33362D-E980-D946-9FCF-611BCF4E7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F56468-B094-734F-B799-EBFFA65357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1A95BD-C379-1647-A664-F00FED3CE5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A47818D-C5DD-3949-AF73-EA9BC14A79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13B6B6-0AE2-F441-A704-ED8394DD99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0FDCD080-62AD-41B4-98C7-11051E67014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3336459" y="6446838"/>
            <a:ext cx="24710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00">
                <a:solidFill>
                  <a:srgbClr val="FFCB05"/>
                </a:solidFill>
              </a:defRPr>
            </a:lvl1pPr>
          </a:lstStyle>
          <a:p>
            <a:r>
              <a:rPr lang="en-US" dirty="0"/>
              <a:t>EECS 498-007 Lecture 2 - </a:t>
            </a:r>
            <a:fld id="{AC1089D3-84F4-7045-A571-C61BEF9B13B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70448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2C863E-F1DC-634D-8382-33C14251B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70696A53-1420-4DC0-802A-0E01355FA8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336459" y="6446838"/>
            <a:ext cx="24710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00">
                <a:solidFill>
                  <a:srgbClr val="FFCB05"/>
                </a:solidFill>
              </a:defRPr>
            </a:lvl1pPr>
          </a:lstStyle>
          <a:p>
            <a:r>
              <a:rPr lang="en-US" dirty="0"/>
              <a:t>EECS 498-007 Lecture 2 - </a:t>
            </a:r>
            <a:fld id="{AC1089D3-84F4-7045-A571-C61BEF9B13B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382142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8EDF79AB-86D9-428D-B986-5200400560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336459" y="6446838"/>
            <a:ext cx="24710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00">
                <a:solidFill>
                  <a:srgbClr val="FFCB05"/>
                </a:solidFill>
              </a:defRPr>
            </a:lvl1pPr>
          </a:lstStyle>
          <a:p>
            <a:r>
              <a:rPr lang="en-US" dirty="0"/>
              <a:t>EECS 498-007 Lecture 2 - </a:t>
            </a:r>
            <a:fld id="{AC1089D3-84F4-7045-A571-C61BEF9B13B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823971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81AFD-80A6-6549-AD56-7A92D9BC6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44F5DC-D4BA-BD47-ACE3-F8A98BC757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CDE935-FB9D-544B-BC4D-29D041A700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55D744-9BE6-4760-9BB6-4D3999EE8A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336459" y="6446838"/>
            <a:ext cx="24710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00">
                <a:solidFill>
                  <a:srgbClr val="FFCB05"/>
                </a:solidFill>
              </a:defRPr>
            </a:lvl1pPr>
          </a:lstStyle>
          <a:p>
            <a:r>
              <a:rPr lang="en-US" dirty="0"/>
              <a:t>EECS 498-007 Lecture 2 - </a:t>
            </a:r>
            <a:fld id="{AC1089D3-84F4-7045-A571-C61BEF9B13B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02174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A3C84-B78A-4974-AD61-9619B9242517}" type="datetimeFigureOut">
              <a:rPr lang="en-US" smtClean="0"/>
              <a:pPr/>
              <a:t>11/16/22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0315E3-D7D1-4FA2-8126-810FBC69711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1ED920-4F51-D640-B8F1-07E31B2B73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EC4BEF5-1B11-FA44-96F2-FA7B0DC114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FCBEFB-77FD-AB47-8634-5B508E7919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303F69-4475-457D-8C25-BE3EFFAAD0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336459" y="6446838"/>
            <a:ext cx="24710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00">
                <a:solidFill>
                  <a:srgbClr val="FFCB05"/>
                </a:solidFill>
              </a:defRPr>
            </a:lvl1pPr>
          </a:lstStyle>
          <a:p>
            <a:r>
              <a:rPr lang="en-US" dirty="0"/>
              <a:t>EECS 498-007 Lecture 2 - </a:t>
            </a:r>
            <a:fld id="{AC1089D3-84F4-7045-A571-C61BEF9B13B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446692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A26919-1AE4-084C-916B-607FA50E3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06BDEF-CA8F-6C48-8CFE-1DDCD148BF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57C19E0A-E39D-4563-8C0A-EBB531534B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336459" y="6446838"/>
            <a:ext cx="24710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00">
                <a:solidFill>
                  <a:srgbClr val="FFCB05"/>
                </a:solidFill>
              </a:defRPr>
            </a:lvl1pPr>
          </a:lstStyle>
          <a:p>
            <a:r>
              <a:rPr lang="en-US" dirty="0"/>
              <a:t>EECS 498-007 Lecture 2 - </a:t>
            </a:r>
            <a:fld id="{AC1089D3-84F4-7045-A571-C61BEF9B13B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054819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2705CC2-D948-264B-A9D4-D4CF09ADCF3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16F8B9-534E-594B-AA27-53CF505643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7D03756-7836-4D15-AC3E-416BEA074D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336459" y="6446838"/>
            <a:ext cx="24710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00">
                <a:solidFill>
                  <a:srgbClr val="FFCB05"/>
                </a:solidFill>
              </a:defRPr>
            </a:lvl1pPr>
          </a:lstStyle>
          <a:p>
            <a:r>
              <a:rPr lang="en-US" dirty="0"/>
              <a:t>EECS 498-007 Lecture 2 - </a:t>
            </a:r>
            <a:fld id="{AC1089D3-84F4-7045-A571-C61BEF9B13B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698183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B3470-BF52-4DBC-86FE-F7EB78025A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E855EE2-0DF5-4EE1-B5DB-E8764985EC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D4BDF1-2FB9-477A-874D-346EC2DC8E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Richard Szeliski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609C67-34DB-45A7-9502-22566D9A80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UW CSE 576 - Deep Neural Networks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426764-D310-43D0-A858-E8869EBE4E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D1479-DF4D-48DC-965E-2EAAECBF715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640528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447F8E-1D34-4868-BF8B-4E9763C39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u="sng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DDCF43-776A-4B65-8BAE-460550A0ED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68C9FA-C981-4663-A128-3B487A1B94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Richard Szeliski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A79C60-BAD1-4957-9DBB-13372B7284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200"/>
            </a:lvl1pPr>
          </a:lstStyle>
          <a:p>
            <a:r>
              <a:rPr lang="nl-NL"/>
              <a:t>UW CSE 576 - Deep Neural Networks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374F89-9777-40F1-8286-685DA751C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0B2D1479-DF4D-48DC-965E-2EAAECBF715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964249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D78B69-FB78-4189-A4CD-669FBA1469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43F167-C22A-4F2A-8601-50F62AD79A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8076C0-4778-4C54-AD06-C183C605C5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Richard Szeliski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459327-F71B-4DEA-A63A-E7A99830E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UW CSE 576 - Deep Neural Networks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EF08EB-9083-4822-9C6D-836E165E64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D1479-DF4D-48DC-965E-2EAAECBF71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50131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4D4A3-2DC9-48EF-B824-886751788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u="sng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030D69-3812-4CF9-9AF6-8C50348C33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0227FE-E1E1-47EA-9FBF-F7D53E882F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14D25A-91F3-495A-BEDC-643E261ED3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Richard Szeliski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6A6405-1981-439C-8B73-510C0859C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UW CSE 576 - Deep Neural Networks</a:t>
            </a: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55C4BD-5BAE-4AE3-93B8-969B6C1F14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D1479-DF4D-48DC-965E-2EAAECBF71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14709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16067B-E91B-41F7-91D7-DE15F23599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>
            <a:lvl1pPr>
              <a:defRPr u="sng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B162EE-7F8B-4927-BFB0-DC85C7B04A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7501E7-E1DB-4662-B5B9-D654C774C0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1799CA7-C87D-4D86-951D-579C91E02ED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97AF3B-BBE6-4D5F-BB06-86F6D6C7501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6AF6D22-C4B5-4612-AD5D-4E92ACE1D7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Richard Szeliski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1C3E928-E5B8-4FCE-8E8A-79A842F8F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UW CSE 576 - Deep Neural Networks</a:t>
            </a:r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1DD1B47-24BD-4330-941B-A173803F5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D1479-DF4D-48DC-965E-2EAAECBF71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77339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62F341-12C2-4D7A-89DE-1FB169E3D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u="sng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F049F61-B677-4397-9572-E22CD0CFD3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Richard Szeliski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AA06CE-CFD7-483B-A213-B373DFADBB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UW CSE 576 - Deep Neural Networks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97520C-556D-46AA-9428-6D28FC227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D1479-DF4D-48DC-965E-2EAAECBF71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06398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0EB9F19-F8FD-4046-AF66-D9BDE7233F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Richard Szeliski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B57EF89-95A2-4B58-BD9D-1F6173B838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UW CSE 576 - Deep Neural Networks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F04BF0-8869-4CC8-A834-228DE1618A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D1479-DF4D-48DC-965E-2EAAECBF71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0749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A3C84-B78A-4974-AD61-9619B9242517}" type="datetimeFigureOut">
              <a:rPr lang="en-US" smtClean="0"/>
              <a:pPr/>
              <a:t>11/16/22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0315E3-D7D1-4FA2-8126-810FBC69711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8F7738-6A12-4FB5-9ED1-93EF67D34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380F27-0162-4715-962C-94C357A156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7967F1-9A23-4AB4-82FB-B69D194413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E51034-FE72-4A0A-B143-0E12D51019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Richard Szeliski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5E314F-2EE8-421F-8DD7-43167DB06D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UW CSE 576 - Deep Neural Networks</a:t>
            </a: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25CCCA-3501-4FFF-B6A5-ABD181B55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D1479-DF4D-48DC-965E-2EAAECBF71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69379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82454E-67BA-4977-A1F9-4E09C0D7D8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33FC2FB-991B-4C5A-BFBB-97C5FF1572E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4DB0D6-1649-4CAF-825B-4CFB099E99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0805DD-9590-4FE5-BC2E-7549020748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Richard Szeliski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7FED12-549C-4D68-BF5B-16E540CEB4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UW CSE 576 - Deep Neural Networks</a:t>
            </a: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5129FF-8BAE-4E95-94B8-9ED78DC2F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D1479-DF4D-48DC-965E-2EAAECBF71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147071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B08FAB-62A8-4EAC-813F-844B71AFAF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7171E8F-3E87-4001-B66C-2DEE667673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3BA9AC-89DE-4D8C-A9F8-CECA542C8B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Richard Szeliski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597520-4E43-4BDD-8A99-938D20F9A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UW CSE 576 - Deep Neural Networks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4017EA-ED72-4DFB-9C41-D633D9121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D1479-DF4D-48DC-965E-2EAAECBF71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61566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74B2686-4D85-4289-A550-DB486360B45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3ABDA2-BBB5-4429-80AA-CB6806F565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E7E956-E68B-482E-B88E-77B3E4BF9A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Richard Szeliski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2C31B4-1A6A-4FF3-9E23-72FCFDD1DC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UW CSE 576 - Deep Neural Networks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8140B0-FBB1-48F7-9815-00AF3DA29D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D1479-DF4D-48DC-965E-2EAAECBF71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102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A3C84-B78A-4974-AD61-9619B9242517}" type="datetimeFigureOut">
              <a:rPr lang="en-US" smtClean="0"/>
              <a:pPr/>
              <a:t>11/16/22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0315E3-D7D1-4FA2-8126-810FBC69711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A3C84-B78A-4974-AD61-9619B9242517}" type="datetimeFigureOut">
              <a:rPr lang="en-US" smtClean="0"/>
              <a:pPr/>
              <a:t>11/16/22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0315E3-D7D1-4FA2-8126-810FBC69711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A3C84-B78A-4974-AD61-9619B9242517}" type="datetimeFigureOut">
              <a:rPr lang="en-US" smtClean="0"/>
              <a:pPr/>
              <a:t>11/16/22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0315E3-D7D1-4FA2-8126-810FBC69711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A3C84-B78A-4974-AD61-9619B9242517}" type="datetimeFigureOut">
              <a:rPr lang="en-US" smtClean="0"/>
              <a:pPr/>
              <a:t>11/16/22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0315E3-D7D1-4FA2-8126-810FBC69711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A3C84-B78A-4974-AD61-9619B9242517}" type="datetimeFigureOut">
              <a:rPr lang="en-US" smtClean="0"/>
              <a:pPr/>
              <a:t>11/16/22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0315E3-D7D1-4FA2-8126-810FBC69711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A3C84-B78A-4974-AD61-9619B9242517}" type="datetimeFigureOut">
              <a:rPr lang="en-US" smtClean="0"/>
              <a:pPr/>
              <a:t>11/16/22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0315E3-D7D1-4FA2-8126-810FBC69711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CA3C84-B78A-4974-AD61-9619B9242517}" type="datetimeFigureOut">
              <a:rPr lang="en-US" smtClean="0"/>
              <a:pPr/>
              <a:t>11/16/22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0315E3-D7D1-4FA2-8126-810FBC697110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CA112F1-0439-894A-84D1-2EC63A591433}"/>
              </a:ext>
            </a:extLst>
          </p:cNvPr>
          <p:cNvSpPr/>
          <p:nvPr userDrawn="1"/>
        </p:nvSpPr>
        <p:spPr>
          <a:xfrm>
            <a:off x="0" y="6400800"/>
            <a:ext cx="9144000" cy="457200"/>
          </a:xfrm>
          <a:prstGeom prst="rect">
            <a:avLst/>
          </a:prstGeom>
          <a:solidFill>
            <a:srgbClr val="00274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3D972C9-ACB3-E341-B4E5-2D6626D2DC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6843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4D0A5B-105D-DE45-A0A8-CB0E7B3039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183937"/>
            <a:ext cx="7886700" cy="51206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44AAF8-7122-C84B-B6BE-14153B0B7D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336459" y="6446838"/>
            <a:ext cx="24710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00">
                <a:solidFill>
                  <a:srgbClr val="FFCB05"/>
                </a:solidFill>
              </a:defRPr>
            </a:lvl1pPr>
          </a:lstStyle>
          <a:p>
            <a:r>
              <a:rPr lang="en-US" dirty="0"/>
              <a:t>EECS 498-007 Lecture 2x - </a:t>
            </a:r>
            <a:fld id="{AC1089D3-84F4-7045-A571-C61BEF9B13B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787CA8-D8A2-484C-BCF7-8D63AD7E53F8}"/>
              </a:ext>
            </a:extLst>
          </p:cNvPr>
          <p:cNvSpPr txBox="1"/>
          <p:nvPr userDrawn="1"/>
        </p:nvSpPr>
        <p:spPr>
          <a:xfrm>
            <a:off x="628650" y="6429346"/>
            <a:ext cx="131384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rgbClr val="FFCB05"/>
                </a:solidFill>
              </a:rPr>
              <a:t>Justin Johnson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E82331-011A-BB4A-90CA-EBA3BA780B6B}"/>
              </a:ext>
            </a:extLst>
          </p:cNvPr>
          <p:cNvSpPr txBox="1"/>
          <p:nvPr userDrawn="1"/>
        </p:nvSpPr>
        <p:spPr>
          <a:xfrm>
            <a:off x="6700707" y="6429345"/>
            <a:ext cx="181464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350" b="0" i="0" u="none" kern="1200" dirty="0">
                <a:solidFill>
                  <a:srgbClr val="FFCB05"/>
                </a:solidFill>
                <a:effectLst/>
                <a:latin typeface="+mn-lt"/>
                <a:ea typeface="+mn-ea"/>
                <a:cs typeface="+mn-cs"/>
              </a:rPr>
              <a:t>Fall 2019</a:t>
            </a:r>
            <a:endParaRPr lang="en-US" sz="1500" u="none" dirty="0">
              <a:solidFill>
                <a:srgbClr val="FFCB0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36789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52E124-DD79-4F40-9EC1-98852E67B0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B40ACC-BBDF-4FDB-BD05-2A266ABCCF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DEFE5E-97A8-4F23-AE26-054F979CD7C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Richard Szeliski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8E208F-400C-4E4E-9585-7D0E840268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nl-NL"/>
              <a:t>UW CSE 576 - Deep Neural Networks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91448B-BF43-48F8-ABF5-223187EF6A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2D1479-DF4D-48DC-965E-2EAAECBF715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54106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7.xml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88.png"/><Relationship Id="rId7" Type="http://schemas.openxmlformats.org/officeDocument/2006/relationships/image" Target="../media/image92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Relationship Id="rId9" Type="http://schemas.openxmlformats.org/officeDocument/2006/relationships/image" Target="../media/image95.png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7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90.png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94.png"/><Relationship Id="rId7" Type="http://schemas.openxmlformats.org/officeDocument/2006/relationships/image" Target="../media/image91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Relationship Id="rId9" Type="http://schemas.openxmlformats.org/officeDocument/2006/relationships/image" Target="../media/image9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7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7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7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7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7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7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7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7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7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8.png"/><Relationship Id="rId5" Type="http://schemas.openxmlformats.org/officeDocument/2006/relationships/hyperlink" Target="https://creativecommons.org/publicdomain/zero/1.0/" TargetMode="External"/><Relationship Id="rId4" Type="http://schemas.openxmlformats.org/officeDocument/2006/relationships/hyperlink" Target="https://www.pexels.com/photo/audi-cabriolet-car-red-2568/" TargetMode="Externa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7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7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7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7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7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7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7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7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7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8.png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7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gif"/><Relationship Id="rId1" Type="http://schemas.openxmlformats.org/officeDocument/2006/relationships/slideLayout" Target="../slideLayouts/slideLayout17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gif"/><Relationship Id="rId1" Type="http://schemas.openxmlformats.org/officeDocument/2006/relationships/slideLayout" Target="../slideLayouts/slideLayout17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gif"/><Relationship Id="rId1" Type="http://schemas.openxmlformats.org/officeDocument/2006/relationships/slideLayout" Target="../slideLayouts/slideLayout17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gif"/><Relationship Id="rId1" Type="http://schemas.openxmlformats.org/officeDocument/2006/relationships/slideLayout" Target="../slideLayouts/slideLayout17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emf"/><Relationship Id="rId2" Type="http://schemas.openxmlformats.org/officeDocument/2006/relationships/image" Target="../media/image100.emf"/><Relationship Id="rId1" Type="http://schemas.openxmlformats.org/officeDocument/2006/relationships/slideLayout" Target="../slideLayouts/slideLayout17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em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2.png"/><Relationship Id="rId4" Type="http://schemas.openxmlformats.org/officeDocument/2006/relationships/image" Target="../media/image17.pn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emf"/><Relationship Id="rId2" Type="http://schemas.openxmlformats.org/officeDocument/2006/relationships/image" Target="../media/image103.emf"/><Relationship Id="rId1" Type="http://schemas.openxmlformats.org/officeDocument/2006/relationships/slideLayout" Target="../slideLayouts/slideLayout17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7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6.png"/><Relationship Id="rId4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1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21.gif"/><Relationship Id="rId4" Type="http://schemas.openxmlformats.org/officeDocument/2006/relationships/image" Target="../media/image2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2.gif"/><Relationship Id="rId5" Type="http://schemas.openxmlformats.org/officeDocument/2006/relationships/image" Target="../media/image21.gif"/><Relationship Id="rId4" Type="http://schemas.openxmlformats.org/officeDocument/2006/relationships/image" Target="../media/image20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7.png"/><Relationship Id="rId11" Type="http://schemas.openxmlformats.org/officeDocument/2006/relationships/image" Target="../media/image31.png"/><Relationship Id="rId5" Type="http://schemas.openxmlformats.org/officeDocument/2006/relationships/image" Target="../media/image26.png"/><Relationship Id="rId10" Type="http://schemas.openxmlformats.org/officeDocument/2006/relationships/image" Target="../media/image20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7.png"/><Relationship Id="rId11" Type="http://schemas.openxmlformats.org/officeDocument/2006/relationships/image" Target="../media/image31.png"/><Relationship Id="rId5" Type="http://schemas.openxmlformats.org/officeDocument/2006/relationships/image" Target="../media/image26.png"/><Relationship Id="rId10" Type="http://schemas.openxmlformats.org/officeDocument/2006/relationships/image" Target="../media/image20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8.png"/><Relationship Id="rId5" Type="http://schemas.openxmlformats.org/officeDocument/2006/relationships/hyperlink" Target="https://creativecommons.org/licenses/by/3.0/us/" TargetMode="External"/><Relationship Id="rId4" Type="http://schemas.openxmlformats.org/officeDocument/2006/relationships/hyperlink" Target="https://thenounproject.com/term/neuron/214105/" TargetMode="Externa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://cs.stanford.edu/people/karpathy/convnetjs/demo/classify2d.html" TargetMode="Externa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4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gif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gif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gif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51.gif"/><Relationship Id="rId4" Type="http://schemas.openxmlformats.org/officeDocument/2006/relationships/image" Target="../media/image50.gi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gif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52.gif"/><Relationship Id="rId5" Type="http://schemas.openxmlformats.org/officeDocument/2006/relationships/image" Target="../media/image49.gif"/><Relationship Id="rId4" Type="http://schemas.openxmlformats.org/officeDocument/2006/relationships/image" Target="../media/image51.gi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gif"/><Relationship Id="rId7" Type="http://schemas.openxmlformats.org/officeDocument/2006/relationships/image" Target="../media/image52.gif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53.gif"/><Relationship Id="rId5" Type="http://schemas.openxmlformats.org/officeDocument/2006/relationships/image" Target="../media/image51.gif"/><Relationship Id="rId4" Type="http://schemas.openxmlformats.org/officeDocument/2006/relationships/image" Target="../media/image50.gi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gif"/><Relationship Id="rId7" Type="http://schemas.openxmlformats.org/officeDocument/2006/relationships/image" Target="../media/image52.gif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51.gif"/><Relationship Id="rId5" Type="http://schemas.openxmlformats.org/officeDocument/2006/relationships/image" Target="../media/image50.gif"/><Relationship Id="rId4" Type="http://schemas.openxmlformats.org/officeDocument/2006/relationships/image" Target="../media/image49.gi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gif"/><Relationship Id="rId7" Type="http://schemas.openxmlformats.org/officeDocument/2006/relationships/image" Target="../media/image52.gif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51.gif"/><Relationship Id="rId5" Type="http://schemas.openxmlformats.org/officeDocument/2006/relationships/image" Target="../media/image50.gif"/><Relationship Id="rId4" Type="http://schemas.openxmlformats.org/officeDocument/2006/relationships/image" Target="../media/image49.gi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gif"/><Relationship Id="rId7" Type="http://schemas.openxmlformats.org/officeDocument/2006/relationships/image" Target="../media/image52.gif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51.gif"/><Relationship Id="rId5" Type="http://schemas.openxmlformats.org/officeDocument/2006/relationships/image" Target="../media/image50.gif"/><Relationship Id="rId4" Type="http://schemas.openxmlformats.org/officeDocument/2006/relationships/image" Target="../media/image49.gi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gif"/><Relationship Id="rId7" Type="http://schemas.openxmlformats.org/officeDocument/2006/relationships/image" Target="../media/image52.gif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51.gif"/><Relationship Id="rId5" Type="http://schemas.openxmlformats.org/officeDocument/2006/relationships/image" Target="../media/image50.gif"/><Relationship Id="rId4" Type="http://schemas.openxmlformats.org/officeDocument/2006/relationships/image" Target="../media/image49.gi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gif"/><Relationship Id="rId7" Type="http://schemas.openxmlformats.org/officeDocument/2006/relationships/image" Target="../media/image52.gif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51.gif"/><Relationship Id="rId5" Type="http://schemas.openxmlformats.org/officeDocument/2006/relationships/image" Target="../media/image50.gif"/><Relationship Id="rId4" Type="http://schemas.openxmlformats.org/officeDocument/2006/relationships/image" Target="../media/image49.gi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gif"/><Relationship Id="rId7" Type="http://schemas.openxmlformats.org/officeDocument/2006/relationships/image" Target="../media/image52.gif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51.gif"/><Relationship Id="rId5" Type="http://schemas.openxmlformats.org/officeDocument/2006/relationships/image" Target="../media/image50.gif"/><Relationship Id="rId4" Type="http://schemas.openxmlformats.org/officeDocument/2006/relationships/image" Target="../media/image49.gif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gif"/><Relationship Id="rId7" Type="http://schemas.openxmlformats.org/officeDocument/2006/relationships/image" Target="../media/image52.gif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51.gif"/><Relationship Id="rId5" Type="http://schemas.openxmlformats.org/officeDocument/2006/relationships/image" Target="../media/image50.gif"/><Relationship Id="rId4" Type="http://schemas.openxmlformats.org/officeDocument/2006/relationships/image" Target="../media/image49.gif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gif"/><Relationship Id="rId3" Type="http://schemas.openxmlformats.org/officeDocument/2006/relationships/image" Target="../media/image56.gif"/><Relationship Id="rId7" Type="http://schemas.openxmlformats.org/officeDocument/2006/relationships/image" Target="../media/image52.gif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51.gif"/><Relationship Id="rId5" Type="http://schemas.openxmlformats.org/officeDocument/2006/relationships/image" Target="../media/image50.gif"/><Relationship Id="rId4" Type="http://schemas.openxmlformats.org/officeDocument/2006/relationships/image" Target="../media/image49.gif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gif"/><Relationship Id="rId3" Type="http://schemas.openxmlformats.org/officeDocument/2006/relationships/image" Target="../media/image56.gif"/><Relationship Id="rId7" Type="http://schemas.openxmlformats.org/officeDocument/2006/relationships/image" Target="../media/image52.gif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51.gif"/><Relationship Id="rId5" Type="http://schemas.openxmlformats.org/officeDocument/2006/relationships/image" Target="../media/image50.gif"/><Relationship Id="rId4" Type="http://schemas.openxmlformats.org/officeDocument/2006/relationships/image" Target="../media/image49.gif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gif"/><Relationship Id="rId3" Type="http://schemas.openxmlformats.org/officeDocument/2006/relationships/image" Target="../media/image49.gif"/><Relationship Id="rId7" Type="http://schemas.openxmlformats.org/officeDocument/2006/relationships/image" Target="../media/image58.gif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52.gif"/><Relationship Id="rId5" Type="http://schemas.openxmlformats.org/officeDocument/2006/relationships/image" Target="../media/image51.gif"/><Relationship Id="rId4" Type="http://schemas.openxmlformats.org/officeDocument/2006/relationships/image" Target="../media/image50.gif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gif"/><Relationship Id="rId3" Type="http://schemas.openxmlformats.org/officeDocument/2006/relationships/image" Target="../media/image49.gif"/><Relationship Id="rId7" Type="http://schemas.openxmlformats.org/officeDocument/2006/relationships/image" Target="../media/image58.gif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52.gif"/><Relationship Id="rId5" Type="http://schemas.openxmlformats.org/officeDocument/2006/relationships/image" Target="../media/image51.gif"/><Relationship Id="rId4" Type="http://schemas.openxmlformats.org/officeDocument/2006/relationships/image" Target="../media/image50.gi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gif"/><Relationship Id="rId1" Type="http://schemas.openxmlformats.org/officeDocument/2006/relationships/slideLayout" Target="../slideLayouts/slideLayout18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gif"/><Relationship Id="rId2" Type="http://schemas.openxmlformats.org/officeDocument/2006/relationships/image" Target="../media/image60.gif"/><Relationship Id="rId1" Type="http://schemas.openxmlformats.org/officeDocument/2006/relationships/slideLayout" Target="../slideLayouts/slideLayout18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gif"/><Relationship Id="rId2" Type="http://schemas.openxmlformats.org/officeDocument/2006/relationships/image" Target="../media/image60.gif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63.gif"/><Relationship Id="rId4" Type="http://schemas.openxmlformats.org/officeDocument/2006/relationships/image" Target="../media/image62.gif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gif"/><Relationship Id="rId7" Type="http://schemas.openxmlformats.org/officeDocument/2006/relationships/image" Target="../media/image65.gif"/><Relationship Id="rId2" Type="http://schemas.openxmlformats.org/officeDocument/2006/relationships/image" Target="../media/image60.gif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64.gif"/><Relationship Id="rId5" Type="http://schemas.openxmlformats.org/officeDocument/2006/relationships/image" Target="../media/image63.gif"/><Relationship Id="rId4" Type="http://schemas.openxmlformats.org/officeDocument/2006/relationships/image" Target="../media/image62.gif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gif"/><Relationship Id="rId7" Type="http://schemas.openxmlformats.org/officeDocument/2006/relationships/image" Target="../media/image65.gif"/><Relationship Id="rId2" Type="http://schemas.openxmlformats.org/officeDocument/2006/relationships/image" Target="../media/image60.gif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64.gif"/><Relationship Id="rId5" Type="http://schemas.openxmlformats.org/officeDocument/2006/relationships/image" Target="../media/image63.gif"/><Relationship Id="rId4" Type="http://schemas.openxmlformats.org/officeDocument/2006/relationships/image" Target="../media/image62.gif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gif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gif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gif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gif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67.gif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gif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67.gi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gif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67.gif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gif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67.gif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gif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67.gif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gif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67.gif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gif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67.gif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gif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67.gif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gif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75.gif"/><Relationship Id="rId4" Type="http://schemas.openxmlformats.org/officeDocument/2006/relationships/image" Target="../media/image67.gif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gif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75.gif"/><Relationship Id="rId5" Type="http://schemas.openxmlformats.org/officeDocument/2006/relationships/image" Target="../media/image67.gif"/><Relationship Id="rId4" Type="http://schemas.openxmlformats.org/officeDocument/2006/relationships/image" Target="../media/image76.gif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gif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75.gif"/><Relationship Id="rId5" Type="http://schemas.openxmlformats.org/officeDocument/2006/relationships/image" Target="../media/image67.gif"/><Relationship Id="rId4" Type="http://schemas.openxmlformats.org/officeDocument/2006/relationships/image" Target="../media/image76.gif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7.png"/><Relationship Id="rId11" Type="http://schemas.openxmlformats.org/officeDocument/2006/relationships/image" Target="../media/image31.png"/><Relationship Id="rId5" Type="http://schemas.openxmlformats.org/officeDocument/2006/relationships/image" Target="../media/image26.png"/><Relationship Id="rId10" Type="http://schemas.openxmlformats.org/officeDocument/2006/relationships/image" Target="../media/image20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7.xml"/><Relationship Id="rId4" Type="http://schemas.openxmlformats.org/officeDocument/2006/relationships/hyperlink" Target="https://en.wikipedia.org/wiki/File:Red_eyed_tree_frog_edit2.jpg" TargetMode="Externa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activation-functions-neural-networks-1cbd9f8d91d6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77.png"/><Relationship Id="rId4" Type="http://schemas.openxmlformats.org/officeDocument/2006/relationships/image" Target="../media/image76.gif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74.gif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74.gif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74.gif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74.gif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74.gi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7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74.gif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74.gif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74.gif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7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81.png"/><Relationship Id="rId7" Type="http://schemas.openxmlformats.org/officeDocument/2006/relationships/image" Target="../media/image85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Relationship Id="rId9" Type="http://schemas.openxmlformats.org/officeDocument/2006/relationships/image" Target="../media/image87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90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7" Type="http://schemas.openxmlformats.org/officeDocument/2006/relationships/image" Target="../media/image93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1828800"/>
            <a:ext cx="7772400" cy="2057400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zh-CN" altLang="en-US" sz="6000" dirty="0"/>
              <a:t>计算机视觉</a:t>
            </a:r>
            <a:br>
              <a:rPr lang="en-US" altLang="zh-CN" dirty="0"/>
            </a:br>
            <a:r>
              <a:rPr lang="zh-CN" altLang="en-US" dirty="0"/>
              <a:t>第</a:t>
            </a:r>
            <a:r>
              <a:rPr lang="en-US" altLang="zh-CN" dirty="0"/>
              <a:t>07</a:t>
            </a:r>
            <a:r>
              <a:rPr lang="zh-CN" altLang="en-US" dirty="0"/>
              <a:t>章 神经网络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67000" y="4343400"/>
            <a:ext cx="5105400" cy="1295400"/>
          </a:xfrm>
        </p:spPr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</a:rPr>
              <a:t>软件学院</a:t>
            </a:r>
            <a:r>
              <a:rPr lang="en-US" dirty="0">
                <a:solidFill>
                  <a:schemeClr val="tx1"/>
                </a:solidFill>
              </a:rPr>
              <a:t>: </a:t>
            </a:r>
            <a:r>
              <a:rPr lang="zh-CN" altLang="en-US" dirty="0">
                <a:solidFill>
                  <a:schemeClr val="tx1"/>
                </a:solidFill>
              </a:rPr>
              <a:t> 刘春</a:t>
            </a:r>
            <a:endParaRPr lang="en-US" dirty="0">
              <a:solidFill>
                <a:schemeClr val="tx1"/>
              </a:solidFill>
            </a:endParaRPr>
          </a:p>
          <a:p>
            <a:endParaRPr lang="en-US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3DFB34AB-A8FA-AD43-A8C9-D27A719C2FEB}"/>
              </a:ext>
            </a:extLst>
          </p:cNvPr>
          <p:cNvSpPr txBox="1">
            <a:spLocks/>
          </p:cNvSpPr>
          <p:nvPr/>
        </p:nvSpPr>
        <p:spPr>
          <a:xfrm>
            <a:off x="1524000" y="5486400"/>
            <a:ext cx="6400800" cy="609600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Ref:</a:t>
            </a:r>
            <a:r>
              <a:rPr lang="zh-CN" altLang="en-US" dirty="0"/>
              <a:t> </a:t>
            </a:r>
            <a:r>
              <a:rPr lang="en-US" altLang="zh-CN" dirty="0"/>
              <a:t>EECS 498-007, Deep Learning for Computer Vision</a:t>
            </a:r>
          </a:p>
          <a:p>
            <a:r>
              <a:rPr lang="en-US" altLang="zh-CN" dirty="0"/>
              <a:t>Prof. Justin Johnson</a:t>
            </a:r>
            <a:endParaRPr lang="en-US" dirty="0"/>
          </a:p>
          <a:p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图像特征</a:t>
            </a:r>
            <a:r>
              <a:rPr lang="en-US" altLang="zh-CN" dirty="0"/>
              <a:t>: </a:t>
            </a:r>
            <a:r>
              <a:rPr lang="zh-CN" altLang="en-US" dirty="0"/>
              <a:t>方向梯度直方图</a:t>
            </a:r>
            <a:r>
              <a:rPr lang="en-US" altLang="zh-CN" dirty="0"/>
              <a:t>( Histogram of Oriented Gradients</a:t>
            </a:r>
            <a:r>
              <a:rPr lang="zh-CN" altLang="en-US" dirty="0"/>
              <a:t>，</a:t>
            </a:r>
            <a:r>
              <a:rPr lang="en-US" altLang="zh-CN" dirty="0" err="1"/>
              <a:t>HoG</a:t>
            </a:r>
            <a:r>
              <a:rPr lang="en-US" altLang="zh-CN" dirty="0"/>
              <a:t>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ctr" defTabSz="685800" rtl="0" eaLnBrk="1" latinLnBrk="0" hangingPunct="1">
              <a:defRPr sz="1500" kern="1200">
                <a:solidFill>
                  <a:srgbClr val="FFCB05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Lecture 5 - </a:t>
            </a:r>
            <a:fld id="{AC1089D3-84F4-7045-A571-C61BEF9B13BC}" type="slidenum"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FFCB0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Google Shape;1859;p10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8483" y="1728645"/>
            <a:ext cx="3041134" cy="2281332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1860;p103"/>
          <p:cNvPicPr preferRelativeResize="0"/>
          <p:nvPr/>
        </p:nvPicPr>
        <p:blipFill rotWithShape="1">
          <a:blip r:embed="rId3">
            <a:alphaModFix/>
          </a:blip>
          <a:srcRect l="2637" t="2911" r="2133" b="3482"/>
          <a:stretch/>
        </p:blipFill>
        <p:spPr>
          <a:xfrm>
            <a:off x="5489416" y="1725706"/>
            <a:ext cx="3041133" cy="228083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865;p103"/>
          <p:cNvSpPr txBox="1"/>
          <p:nvPr/>
        </p:nvSpPr>
        <p:spPr>
          <a:xfrm>
            <a:off x="390672" y="4006536"/>
            <a:ext cx="3196754" cy="15818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342900" lvl="0" indent="-342900" defTabSz="685800">
              <a:buFontTx/>
              <a:buAutoNum type="arabicPeriod"/>
              <a:defRPr/>
            </a:pPr>
            <a:r>
              <a:rPr lang="zh-CN" altLang="en-US" sz="1650" dirty="0">
                <a:solidFill>
                  <a:prstClr val="black"/>
                </a:solidFill>
              </a:rPr>
              <a:t>计算各像素点边缘方向</a:t>
            </a:r>
            <a:r>
              <a:rPr lang="en-US" altLang="zh-CN" sz="1650" dirty="0">
                <a:solidFill>
                  <a:prstClr val="black"/>
                </a:solidFill>
              </a:rPr>
              <a:t>/</a:t>
            </a:r>
            <a:r>
              <a:rPr lang="zh-CN" altLang="en-US" sz="1650" dirty="0">
                <a:solidFill>
                  <a:prstClr val="black"/>
                </a:solidFill>
              </a:rPr>
              <a:t>强度</a:t>
            </a:r>
          </a:p>
          <a:p>
            <a:pPr marL="342900" lvl="0" indent="-342900" defTabSz="685800">
              <a:buFontTx/>
              <a:buAutoNum type="arabicPeriod"/>
              <a:defRPr/>
            </a:pPr>
            <a:r>
              <a:rPr lang="zh-CN" altLang="en-US" sz="1650" dirty="0">
                <a:solidFill>
                  <a:prstClr val="black"/>
                </a:solidFill>
              </a:rPr>
              <a:t>将图像分为 </a:t>
            </a:r>
            <a:r>
              <a:rPr lang="en-US" altLang="zh-CN" sz="1650" dirty="0">
                <a:solidFill>
                  <a:prstClr val="black"/>
                </a:solidFill>
              </a:rPr>
              <a:t>8</a:t>
            </a:r>
            <a:r>
              <a:rPr lang="en" altLang="zh-CN" sz="1650" dirty="0">
                <a:solidFill>
                  <a:prstClr val="black"/>
                </a:solidFill>
              </a:rPr>
              <a:t>x8 </a:t>
            </a:r>
            <a:r>
              <a:rPr lang="zh-CN" altLang="en" sz="1650" dirty="0">
                <a:solidFill>
                  <a:prstClr val="black"/>
                </a:solidFill>
              </a:rPr>
              <a:t>子</a:t>
            </a:r>
            <a:r>
              <a:rPr lang="zh-CN" altLang="en-US" sz="1650" dirty="0">
                <a:solidFill>
                  <a:prstClr val="black"/>
                </a:solidFill>
              </a:rPr>
              <a:t>区域</a:t>
            </a:r>
          </a:p>
          <a:p>
            <a:pPr marL="342900" lvl="0" indent="-342900" defTabSz="685800">
              <a:buFontTx/>
              <a:buAutoNum type="arabicPeriod"/>
              <a:defRPr/>
            </a:pPr>
            <a:r>
              <a:rPr lang="zh-CN" altLang="en-US" sz="1650" dirty="0">
                <a:solidFill>
                  <a:prstClr val="black"/>
                </a:solidFill>
              </a:rPr>
              <a:t>在每个区域计算边缘方向直方图，边缘强度作为权重</a:t>
            </a:r>
          </a:p>
        </p:txBody>
      </p:sp>
      <p:sp>
        <p:nvSpPr>
          <p:cNvPr id="11" name="Google Shape;1866;p103"/>
          <p:cNvSpPr txBox="1"/>
          <p:nvPr/>
        </p:nvSpPr>
        <p:spPr>
          <a:xfrm>
            <a:off x="5312845" y="4033192"/>
            <a:ext cx="3394276" cy="12930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65" dirty="0">
                <a:solidFill>
                  <a:prstClr val="black"/>
                </a:solidFill>
                <a:latin typeface="Calibri" panose="020F0502020204030204"/>
              </a:rPr>
              <a:t>举例</a:t>
            </a:r>
            <a:r>
              <a:rPr kumimoji="0" lang="en" sz="186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320x240 </a:t>
            </a:r>
            <a:r>
              <a:rPr kumimoji="0" lang="zh-CN" altLang="en" sz="186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图像分成</a:t>
            </a:r>
            <a:r>
              <a:rPr kumimoji="0" lang="en" sz="186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40x30 </a:t>
            </a:r>
            <a:r>
              <a:rPr kumimoji="0" lang="zh-CN" altLang="en" sz="186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块</a:t>
            </a:r>
            <a:r>
              <a:rPr kumimoji="0" lang="en" sz="186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; </a:t>
            </a:r>
            <a:r>
              <a:rPr kumimoji="0" lang="zh-CN" altLang="en" sz="186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每块</a:t>
            </a:r>
            <a:r>
              <a:rPr kumimoji="0" lang="zh-CN" altLang="en-US" sz="186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6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8 </a:t>
            </a:r>
            <a:r>
              <a:rPr kumimoji="0" lang="zh-CN" altLang="en-US" sz="186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方向</a:t>
            </a:r>
            <a:r>
              <a:rPr kumimoji="0" lang="en-US" sz="186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; </a:t>
            </a:r>
            <a:r>
              <a:rPr kumimoji="0" lang="zh-CN" altLang="en" sz="186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特征</a:t>
            </a:r>
            <a:r>
              <a:rPr lang="zh-CN" altLang="en-US" sz="1865" dirty="0">
                <a:solidFill>
                  <a:prstClr val="black"/>
                </a:solidFill>
                <a:latin typeface="Calibri" panose="020F0502020204030204"/>
              </a:rPr>
              <a:t>向量维度</a:t>
            </a:r>
            <a:r>
              <a:rPr kumimoji="0" lang="en" sz="186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30*40*9 = 10,800</a:t>
            </a:r>
            <a:endParaRPr kumimoji="0" sz="1865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Google Shape;1867;p103"/>
          <p:cNvSpPr txBox="1"/>
          <p:nvPr/>
        </p:nvSpPr>
        <p:spPr>
          <a:xfrm>
            <a:off x="5818489" y="5343407"/>
            <a:ext cx="3268496" cy="2981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7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Lowe, “Object recognition from local scale-invariant features”, ICCV 1999</a:t>
            </a:r>
            <a:endParaRPr kumimoji="0" sz="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7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Dalal</a:t>
            </a:r>
            <a:r>
              <a:rPr kumimoji="0" lang="en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and </a:t>
            </a:r>
            <a:r>
              <a:rPr kumimoji="0" lang="en" sz="7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Triggs</a:t>
            </a:r>
            <a:r>
              <a:rPr kumimoji="0" lang="en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"Histograms of oriented gradients for human detection," CVPR 2005</a:t>
            </a:r>
            <a:endParaRPr kumimoji="0" sz="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3802284" y="2916866"/>
            <a:ext cx="1390409" cy="0"/>
          </a:xfrm>
          <a:prstGeom prst="straightConnector1">
            <a:avLst/>
          </a:prstGeom>
          <a:ln w="889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762397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8607" y="490087"/>
            <a:ext cx="3665054" cy="513268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矢量函数后向传播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Lecture 6 - </a:t>
            </a:r>
            <a:fld id="{AC1089D3-84F4-7045-A571-C61BEF9B13BC}" type="slidenum"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100</a:t>
            </a:fld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FFCB0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Google Shape;2209;p149"/>
          <p:cNvSpPr/>
          <p:nvPr/>
        </p:nvSpPr>
        <p:spPr>
          <a:xfrm>
            <a:off x="23718" y="3929269"/>
            <a:ext cx="954052" cy="648431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Google Shape;2210;p14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899990">
            <a:off x="1400842" y="4375301"/>
            <a:ext cx="1564877" cy="70908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2211;p149"/>
          <p:cNvSpPr/>
          <p:nvPr/>
        </p:nvSpPr>
        <p:spPr>
          <a:xfrm>
            <a:off x="7302672" y="2562774"/>
            <a:ext cx="1244676" cy="769300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Google Shape;2213;p149"/>
          <p:cNvSpPr/>
          <p:nvPr/>
        </p:nvSpPr>
        <p:spPr>
          <a:xfrm>
            <a:off x="3280145" y="1894848"/>
            <a:ext cx="2977925" cy="2977925"/>
          </a:xfrm>
          <a:prstGeom prst="ellipse">
            <a:avLst/>
          </a:prstGeom>
          <a:solidFill>
            <a:srgbClr val="F3F3F3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4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</a:t>
            </a:r>
            <a:endParaRPr kumimoji="0" sz="4799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8" name="Google Shape;2214;p149"/>
          <p:cNvCxnSpPr/>
          <p:nvPr/>
        </p:nvCxnSpPr>
        <p:spPr>
          <a:xfrm rot="10800000" flipH="1">
            <a:off x="996890" y="3800177"/>
            <a:ext cx="2170535" cy="533261"/>
          </a:xfrm>
          <a:prstGeom prst="straightConnector1">
            <a:avLst/>
          </a:prstGeom>
          <a:noFill/>
          <a:ln w="25400" cap="flat" cmpd="sng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" name="Google Shape;2215;p149"/>
          <p:cNvCxnSpPr/>
          <p:nvPr/>
        </p:nvCxnSpPr>
        <p:spPr>
          <a:xfrm>
            <a:off x="1174689" y="2052723"/>
            <a:ext cx="2175333" cy="648431"/>
          </a:xfrm>
          <a:prstGeom prst="straightConnector1">
            <a:avLst/>
          </a:prstGeom>
          <a:noFill/>
          <a:ln w="25400" cap="flat" cmpd="sng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" name="Google Shape;2216;p149"/>
          <p:cNvCxnSpPr/>
          <p:nvPr/>
        </p:nvCxnSpPr>
        <p:spPr>
          <a:xfrm>
            <a:off x="6258070" y="3435990"/>
            <a:ext cx="2273708" cy="0"/>
          </a:xfrm>
          <a:prstGeom prst="straightConnector1">
            <a:avLst/>
          </a:prstGeom>
          <a:noFill/>
          <a:ln w="25400" cap="flat" cmpd="sng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1" name="Google Shape;2217;p1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9348" y="1911034"/>
            <a:ext cx="352334" cy="304721"/>
          </a:xfrm>
          <a:prstGeom prst="rect">
            <a:avLst/>
          </a:prstGeom>
          <a:noFill/>
          <a:ln w="254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2" name="Google Shape;2218;p1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7294" y="4122745"/>
            <a:ext cx="295198" cy="361856"/>
          </a:xfrm>
          <a:prstGeom prst="rect">
            <a:avLst/>
          </a:prstGeom>
          <a:noFill/>
          <a:ln w="254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3" name="Google Shape;2219;p1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72591" y="2795064"/>
            <a:ext cx="352334" cy="304721"/>
          </a:xfrm>
          <a:prstGeom prst="rect">
            <a:avLst/>
          </a:prstGeom>
          <a:noFill/>
          <a:ln w="254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14" name="Google Shape;2220;p149"/>
          <p:cNvCxnSpPr/>
          <p:nvPr/>
        </p:nvCxnSpPr>
        <p:spPr>
          <a:xfrm rot="10800000">
            <a:off x="6363431" y="3577448"/>
            <a:ext cx="2225420" cy="0"/>
          </a:xfrm>
          <a:prstGeom prst="straightConnector1">
            <a:avLst/>
          </a:prstGeom>
          <a:noFill/>
          <a:ln w="25400" cap="flat" cmpd="sng">
            <a:solidFill>
              <a:srgbClr val="C00000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5" name="Google Shape;2221;p1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91663" y="3743706"/>
            <a:ext cx="514216" cy="676099"/>
          </a:xfrm>
          <a:prstGeom prst="rect">
            <a:avLst/>
          </a:prstGeom>
          <a:noFill/>
          <a:ln w="254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6" name="Google Shape;2222;p14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528345" y="2701152"/>
            <a:ext cx="485648" cy="638009"/>
          </a:xfrm>
          <a:prstGeom prst="rect">
            <a:avLst/>
          </a:prstGeom>
          <a:noFill/>
          <a:ln w="254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7" name="Google Shape;2223;p14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604524" y="3453231"/>
            <a:ext cx="409469" cy="704666"/>
          </a:xfrm>
          <a:prstGeom prst="rect">
            <a:avLst/>
          </a:prstGeom>
          <a:noFill/>
          <a:ln w="254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9" name="Google Shape;2225;p149"/>
          <p:cNvSpPr/>
          <p:nvPr/>
        </p:nvSpPr>
        <p:spPr>
          <a:xfrm rot="-898497">
            <a:off x="1366092" y="4466116"/>
            <a:ext cx="559460" cy="757931"/>
          </a:xfrm>
          <a:prstGeom prst="rect">
            <a:avLst/>
          </a:prstGeom>
          <a:noFill/>
          <a:ln w="254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0" name="Google Shape;2226;p149"/>
          <p:cNvCxnSpPr/>
          <p:nvPr/>
        </p:nvCxnSpPr>
        <p:spPr>
          <a:xfrm rot="10800000">
            <a:off x="1144921" y="2252695"/>
            <a:ext cx="2125247" cy="584248"/>
          </a:xfrm>
          <a:prstGeom prst="straightConnector1">
            <a:avLst/>
          </a:prstGeom>
          <a:noFill/>
          <a:ln w="25400" cap="flat" cmpd="sng">
            <a:solidFill>
              <a:srgbClr val="C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" name="Google Shape;2227;p149"/>
          <p:cNvCxnSpPr/>
          <p:nvPr/>
        </p:nvCxnSpPr>
        <p:spPr>
          <a:xfrm flipH="1">
            <a:off x="1033721" y="3955626"/>
            <a:ext cx="2141142" cy="555455"/>
          </a:xfrm>
          <a:prstGeom prst="straightConnector1">
            <a:avLst/>
          </a:prstGeom>
          <a:noFill/>
          <a:ln w="25400" cap="flat" cmpd="sng">
            <a:solidFill>
              <a:srgbClr val="C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2" name="Google Shape;2228;p149"/>
          <p:cNvSpPr txBox="1"/>
          <p:nvPr/>
        </p:nvSpPr>
        <p:spPr>
          <a:xfrm>
            <a:off x="6426389" y="4465254"/>
            <a:ext cx="2648310" cy="3620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lvl="0" algn="ctr" defTabSz="685800">
              <a:defRPr/>
            </a:pPr>
            <a:r>
              <a:rPr lang="zh-CN" altLang="en-US" sz="1799" dirty="0">
                <a:solidFill>
                  <a:srgbClr val="C00000"/>
                </a:solidFill>
              </a:rPr>
              <a:t>上游梯度</a:t>
            </a:r>
          </a:p>
        </p:txBody>
      </p:sp>
      <p:sp>
        <p:nvSpPr>
          <p:cNvPr id="23" name="Google Shape;2229;p149"/>
          <p:cNvSpPr txBox="1"/>
          <p:nvPr/>
        </p:nvSpPr>
        <p:spPr>
          <a:xfrm>
            <a:off x="-108322" y="3196785"/>
            <a:ext cx="1575190" cy="7045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799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下游梯度</a:t>
            </a:r>
            <a:endParaRPr kumimoji="0" sz="1799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Google Shape;2230;p149"/>
          <p:cNvSpPr txBox="1"/>
          <p:nvPr/>
        </p:nvSpPr>
        <p:spPr>
          <a:xfrm>
            <a:off x="92226" y="1800124"/>
            <a:ext cx="548557" cy="452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599" b="0" i="0" u="none" strike="noStrike" kern="1200" cap="none" spc="0" normalizeH="0" baseline="0" noProof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</a:t>
            </a:r>
            <a:r>
              <a:rPr kumimoji="0" lang="en" sz="2599" b="0" i="0" u="none" strike="noStrike" kern="1200" cap="none" spc="0" normalizeH="0" baseline="-25000" noProof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</a:t>
            </a:r>
            <a:endParaRPr kumimoji="0" sz="2599" b="0" i="0" u="none" strike="noStrike" kern="1200" cap="none" spc="0" normalizeH="0" baseline="-25000" noProof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Google Shape;2231;p149"/>
          <p:cNvSpPr txBox="1"/>
          <p:nvPr/>
        </p:nvSpPr>
        <p:spPr>
          <a:xfrm>
            <a:off x="47763" y="4001200"/>
            <a:ext cx="548557" cy="452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599" b="0" i="0" u="none" strike="noStrike" kern="1200" cap="none" spc="0" normalizeH="0" baseline="0" noProof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</a:t>
            </a:r>
            <a:r>
              <a:rPr kumimoji="0" lang="en" sz="2599" b="0" i="0" u="none" strike="noStrike" kern="1200" cap="none" spc="0" normalizeH="0" baseline="-25000" noProof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</a:t>
            </a:r>
            <a:endParaRPr kumimoji="0" sz="2599" b="0" i="0" u="none" strike="noStrike" kern="1200" cap="none" spc="0" normalizeH="0" baseline="-25000" noProof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Google Shape;2232;p149"/>
          <p:cNvSpPr txBox="1"/>
          <p:nvPr/>
        </p:nvSpPr>
        <p:spPr>
          <a:xfrm>
            <a:off x="7872900" y="2647203"/>
            <a:ext cx="548557" cy="452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599" b="0" i="0" u="none" strike="noStrike" kern="1200" cap="none" spc="0" normalizeH="0" baseline="0" noProof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</a:t>
            </a:r>
            <a:r>
              <a:rPr kumimoji="0" lang="en" sz="2599" b="0" i="0" u="none" strike="noStrike" kern="1200" cap="none" spc="0" normalizeH="0" baseline="-25000" noProof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z</a:t>
            </a:r>
            <a:endParaRPr kumimoji="0" sz="2599" b="0" i="0" u="none" strike="noStrike" kern="1200" cap="none" spc="0" normalizeH="0" baseline="-25000" noProof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Google Shape;2233;p149"/>
          <p:cNvSpPr txBox="1"/>
          <p:nvPr/>
        </p:nvSpPr>
        <p:spPr>
          <a:xfrm>
            <a:off x="7998816" y="3855463"/>
            <a:ext cx="548557" cy="452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599" b="0" i="0" u="none" strike="noStrike" kern="1200" cap="none" spc="0" normalizeH="0" baseline="0" noProof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</a:t>
            </a:r>
            <a:r>
              <a:rPr kumimoji="0" lang="en" sz="2599" b="0" i="0" u="none" strike="noStrike" kern="1200" cap="none" spc="0" normalizeH="0" baseline="-25000" noProof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z</a:t>
            </a:r>
            <a:endParaRPr kumimoji="0" sz="2599" b="0" i="0" u="none" strike="noStrike" kern="1200" cap="none" spc="0" normalizeH="0" baseline="-25000" noProof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Google Shape;2234;p149"/>
          <p:cNvSpPr/>
          <p:nvPr/>
        </p:nvSpPr>
        <p:spPr>
          <a:xfrm>
            <a:off x="138064" y="1689677"/>
            <a:ext cx="1006838" cy="769300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Google Shape;2235;p149"/>
          <p:cNvSpPr/>
          <p:nvPr/>
        </p:nvSpPr>
        <p:spPr>
          <a:xfrm>
            <a:off x="7255885" y="3671024"/>
            <a:ext cx="1338251" cy="821486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Google Shape;2236;p149"/>
          <p:cNvSpPr/>
          <p:nvPr/>
        </p:nvSpPr>
        <p:spPr>
          <a:xfrm>
            <a:off x="6719525" y="1682729"/>
            <a:ext cx="2225420" cy="589946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lvl="0" defTabSz="685800">
              <a:defRPr/>
            </a:pPr>
            <a:r>
              <a:rPr lang="zh-CN" altLang="en" sz="1799" dirty="0">
                <a:solidFill>
                  <a:srgbClr val="4472C4"/>
                </a:solidFill>
              </a:rPr>
              <a:t>损失</a:t>
            </a:r>
            <a:r>
              <a:rPr lang="en" altLang="zh-CN" sz="1799" dirty="0">
                <a:solidFill>
                  <a:srgbClr val="4472C4"/>
                </a:solidFill>
              </a:rPr>
              <a:t> L </a:t>
            </a:r>
            <a:r>
              <a:rPr lang="zh-CN" altLang="en" sz="1799" dirty="0">
                <a:solidFill>
                  <a:srgbClr val="4472C4"/>
                </a:solidFill>
              </a:rPr>
              <a:t>仍</a:t>
            </a:r>
            <a:r>
              <a:rPr lang="zh-CN" altLang="en-US" sz="1799" dirty="0">
                <a:solidFill>
                  <a:srgbClr val="4472C4"/>
                </a:solidFill>
              </a:rPr>
              <a:t>为标量</a:t>
            </a:r>
            <a:r>
              <a:rPr kumimoji="0" lang="en" sz="1799" b="0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!</a:t>
            </a:r>
            <a:endParaRPr kumimoji="0" sz="1799" b="0" i="0" u="none" strike="noStrike" kern="1200" cap="none" spc="0" normalizeH="0" baseline="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Google Shape;2237;p149"/>
          <p:cNvSpPr txBox="1"/>
          <p:nvPr/>
        </p:nvSpPr>
        <p:spPr>
          <a:xfrm>
            <a:off x="4038722" y="3624623"/>
            <a:ext cx="1427928" cy="648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599" b="0" i="0" u="none" strike="noStrike" kern="1200" cap="none" spc="0" normalizeH="0" baseline="0" noProof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[D</a:t>
            </a:r>
            <a:r>
              <a:rPr kumimoji="0" lang="en" sz="2599" b="0" i="0" u="none" strike="noStrike" kern="1200" cap="none" spc="0" normalizeH="0" baseline="-25000" noProof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</a:t>
            </a:r>
            <a:r>
              <a:rPr kumimoji="0" lang="en" sz="2599" b="0" i="0" u="none" strike="noStrike" kern="1200" cap="none" spc="0" normalizeH="0" baseline="0" noProof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x D</a:t>
            </a:r>
            <a:r>
              <a:rPr kumimoji="0" lang="en" sz="2599" b="0" i="0" u="none" strike="noStrike" kern="1200" cap="none" spc="0" normalizeH="0" baseline="-25000" noProof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z</a:t>
            </a:r>
            <a:r>
              <a:rPr kumimoji="0" lang="en" sz="2599" b="0" i="0" u="none" strike="noStrike" kern="1200" cap="none" spc="0" normalizeH="0" baseline="0" noProof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 </a:t>
            </a:r>
            <a:endParaRPr kumimoji="0" sz="2599" b="0" i="0" u="none" strike="noStrike" kern="1200" cap="none" spc="0" normalizeH="0" baseline="0" noProof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Google Shape;2238;p149"/>
          <p:cNvSpPr txBox="1"/>
          <p:nvPr/>
        </p:nvSpPr>
        <p:spPr>
          <a:xfrm>
            <a:off x="4097457" y="2549278"/>
            <a:ext cx="1427928" cy="648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599" b="0" i="0" u="none" strike="noStrike" kern="1200" cap="none" spc="0" normalizeH="0" baseline="0" noProof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[D</a:t>
            </a:r>
            <a:r>
              <a:rPr kumimoji="0" lang="en" sz="2599" b="0" i="0" u="none" strike="noStrike" kern="1200" cap="none" spc="0" normalizeH="0" baseline="-25000" noProof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</a:t>
            </a:r>
            <a:r>
              <a:rPr kumimoji="0" lang="en" sz="2599" b="0" i="0" u="none" strike="noStrike" kern="1200" cap="none" spc="0" normalizeH="0" baseline="0" noProof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x D</a:t>
            </a:r>
            <a:r>
              <a:rPr kumimoji="0" lang="en" sz="2599" b="0" i="0" u="none" strike="noStrike" kern="1200" cap="none" spc="0" normalizeH="0" baseline="-25000" noProof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z</a:t>
            </a:r>
            <a:r>
              <a:rPr kumimoji="0" lang="en" sz="2599" b="0" i="0" u="none" strike="noStrike" kern="1200" cap="none" spc="0" normalizeH="0" baseline="0" noProof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 </a:t>
            </a:r>
            <a:endParaRPr kumimoji="0" sz="2599" b="0" i="0" u="none" strike="noStrike" kern="1200" cap="none" spc="0" normalizeH="0" baseline="0" noProof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Google Shape;2240;p149"/>
          <p:cNvSpPr/>
          <p:nvPr/>
        </p:nvSpPr>
        <p:spPr>
          <a:xfrm>
            <a:off x="6126504" y="4796518"/>
            <a:ext cx="2977925" cy="676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lvl="0" defTabSz="685800">
              <a:defRPr/>
            </a:pPr>
            <a:r>
              <a:rPr lang="zh-CN" altLang="en" sz="1799" dirty="0">
                <a:solidFill>
                  <a:srgbClr val="4472C4"/>
                </a:solidFill>
              </a:rPr>
              <a:t>对于</a:t>
            </a:r>
            <a:r>
              <a:rPr lang="en" altLang="zh-CN" sz="1799" dirty="0">
                <a:solidFill>
                  <a:srgbClr val="4472C4"/>
                </a:solidFill>
              </a:rPr>
              <a:t>z</a:t>
            </a:r>
            <a:r>
              <a:rPr lang="zh-CN" altLang="en" sz="1799" dirty="0">
                <a:solidFill>
                  <a:srgbClr val="4472C4"/>
                </a:solidFill>
              </a:rPr>
              <a:t>中</a:t>
            </a:r>
            <a:r>
              <a:rPr lang="zh-CN" altLang="en-US" sz="1799" dirty="0">
                <a:solidFill>
                  <a:srgbClr val="4472C4"/>
                </a:solidFill>
              </a:rPr>
              <a:t>的各个元素</a:t>
            </a:r>
            <a:r>
              <a:rPr lang="en" altLang="zh-CN" sz="1799" dirty="0">
                <a:solidFill>
                  <a:srgbClr val="4472C4"/>
                </a:solidFill>
              </a:rPr>
              <a:t>, </a:t>
            </a:r>
            <a:r>
              <a:rPr lang="zh-CN" altLang="en" sz="1799" dirty="0">
                <a:solidFill>
                  <a:srgbClr val="4472C4"/>
                </a:solidFill>
              </a:rPr>
              <a:t>其</a:t>
            </a:r>
            <a:r>
              <a:rPr lang="zh-CN" altLang="en-US" sz="1799" dirty="0">
                <a:solidFill>
                  <a:srgbClr val="4472C4"/>
                </a:solidFill>
              </a:rPr>
              <a:t>如何影响</a:t>
            </a:r>
            <a:r>
              <a:rPr lang="en" altLang="zh-CN" sz="1799" dirty="0">
                <a:solidFill>
                  <a:srgbClr val="4472C4"/>
                </a:solidFill>
              </a:rPr>
              <a:t>L</a:t>
            </a:r>
            <a:r>
              <a:rPr kumimoji="0" lang="en" sz="1799" b="0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</a:t>
            </a:r>
            <a:endParaRPr kumimoji="0" sz="1799" b="0" i="0" u="none" strike="noStrike" kern="1200" cap="none" spc="0" normalizeH="0" baseline="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Google Shape;2241;p149"/>
          <p:cNvSpPr txBox="1"/>
          <p:nvPr/>
        </p:nvSpPr>
        <p:spPr>
          <a:xfrm>
            <a:off x="861276" y="4760677"/>
            <a:ext cx="548557" cy="452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599" b="0" i="0" u="none" strike="noStrike" kern="1200" cap="none" spc="0" normalizeH="0" baseline="0" noProof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</a:t>
            </a:r>
            <a:r>
              <a:rPr kumimoji="0" lang="en" sz="2599" b="0" i="0" u="none" strike="noStrike" kern="1200" cap="none" spc="0" normalizeH="0" baseline="-25000" noProof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</a:t>
            </a:r>
            <a:endParaRPr kumimoji="0" sz="2599" b="0" i="0" u="none" strike="noStrike" kern="1200" cap="none" spc="0" normalizeH="0" baseline="-25000" noProof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Google Shape;2242;p149"/>
          <p:cNvSpPr txBox="1"/>
          <p:nvPr/>
        </p:nvSpPr>
        <p:spPr>
          <a:xfrm>
            <a:off x="561679" y="2522748"/>
            <a:ext cx="548557" cy="452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599" b="0" i="0" u="none" strike="noStrike" kern="1200" cap="none" spc="0" normalizeH="0" baseline="0" noProof="0" dirty="0" err="1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</a:t>
            </a:r>
            <a:r>
              <a:rPr kumimoji="0" lang="en" sz="2599" b="0" i="0" u="none" strike="noStrike" kern="1200" cap="none" spc="0" normalizeH="0" baseline="-25000" noProof="0" dirty="0" err="1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</a:t>
            </a:r>
            <a:endParaRPr kumimoji="0" sz="2599" b="0" i="0" u="none" strike="noStrike" kern="1200" cap="none" spc="0" normalizeH="0" baseline="-2500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Google Shape;2243;p149"/>
          <p:cNvSpPr txBox="1"/>
          <p:nvPr/>
        </p:nvSpPr>
        <p:spPr>
          <a:xfrm>
            <a:off x="1398336" y="3339172"/>
            <a:ext cx="1461220" cy="63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Matrix-vector</a:t>
            </a:r>
            <a:endParaRPr kumimoji="0" sz="1600" b="0" i="0" u="none" strike="noStrike" kern="1200" cap="none" spc="0" normalizeH="0" baseline="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 dirty="0">
                <a:solidFill>
                  <a:srgbClr val="4472C4"/>
                </a:solidFill>
                <a:latin typeface="Calibri" panose="020F0502020204030204"/>
              </a:rPr>
              <a:t>相乘</a:t>
            </a:r>
            <a:endParaRPr kumimoji="0" sz="1600" b="0" i="0" u="none" strike="noStrike" kern="1200" cap="none" spc="0" normalizeH="0" baseline="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8" name="Google Shape;2245;p14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rot="900020">
            <a:off x="1292392" y="2638844"/>
            <a:ext cx="1679569" cy="678342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2246;p149"/>
          <p:cNvSpPr/>
          <p:nvPr/>
        </p:nvSpPr>
        <p:spPr>
          <a:xfrm rot="900390">
            <a:off x="1189898" y="2447632"/>
            <a:ext cx="648658" cy="701111"/>
          </a:xfrm>
          <a:prstGeom prst="rect">
            <a:avLst/>
          </a:prstGeom>
          <a:noFill/>
          <a:ln w="254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Google Shape;2224;p149"/>
          <p:cNvSpPr txBox="1"/>
          <p:nvPr/>
        </p:nvSpPr>
        <p:spPr>
          <a:xfrm>
            <a:off x="3779552" y="1939613"/>
            <a:ext cx="1946269" cy="666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lvl="0" algn="ctr" defTabSz="685800">
              <a:defRPr/>
            </a:pPr>
            <a:r>
              <a:rPr lang="zh-CN" altLang="en-US" sz="1799" dirty="0">
                <a:solidFill>
                  <a:srgbClr val="4472C4"/>
                </a:solidFill>
              </a:rPr>
              <a:t>当前 </a:t>
            </a:r>
          </a:p>
          <a:p>
            <a:pPr lvl="0" algn="ctr" defTabSz="685800">
              <a:defRPr/>
            </a:pPr>
            <a:r>
              <a:rPr lang="en" altLang="zh-CN" sz="1799" dirty="0">
                <a:solidFill>
                  <a:srgbClr val="4472C4"/>
                </a:solidFill>
              </a:rPr>
              <a:t>Jacobian</a:t>
            </a:r>
            <a:r>
              <a:rPr lang="zh-CN" altLang="en-US" sz="1799" dirty="0">
                <a:solidFill>
                  <a:srgbClr val="4472C4"/>
                </a:solidFill>
              </a:rPr>
              <a:t>矩阵</a:t>
            </a:r>
          </a:p>
        </p:txBody>
      </p:sp>
    </p:spTree>
    <p:extLst>
      <p:ext uri="{BB962C8B-B14F-4D97-AF65-F5344CB8AC3E}">
        <p14:creationId xmlns:p14="http://schemas.microsoft.com/office/powerpoint/2010/main" val="293213470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矢量函数后向传播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Lecture 6 - </a:t>
            </a:r>
            <a:fld id="{AC1089D3-84F4-7045-A571-C61BEF9B13BC}" type="slidenum"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101</a:t>
            </a:fld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FFCB0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Google Shape;2381;p155"/>
          <p:cNvSpPr/>
          <p:nvPr/>
        </p:nvSpPr>
        <p:spPr>
          <a:xfrm>
            <a:off x="3571795" y="2237149"/>
            <a:ext cx="2040068" cy="1268369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f(x) = max(0,x)</a:t>
            </a:r>
            <a:endParaRPr kumimoji="0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</a:t>
            </a:r>
            <a:r>
              <a:rPr kumimoji="0" lang="zh-CN" altLang="en" sz="2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各个</a:t>
            </a:r>
            <a:r>
              <a:rPr kumimoji="0" lang="zh-CN" altLang="en-US" sz="2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元素</a:t>
            </a:r>
            <a:r>
              <a:rPr kumimoji="0" lang="en" sz="2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  <a:endParaRPr kumimoji="0" sz="22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Google Shape;2382;p155"/>
          <p:cNvCxnSpPr/>
          <p:nvPr/>
        </p:nvCxnSpPr>
        <p:spPr>
          <a:xfrm>
            <a:off x="2820315" y="2359831"/>
            <a:ext cx="675424" cy="0"/>
          </a:xfrm>
          <a:prstGeom prst="straightConnector1">
            <a:avLst/>
          </a:prstGeom>
          <a:noFill/>
          <a:ln w="25400" cap="flat" cmpd="sng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" name="Google Shape;2383;p155"/>
          <p:cNvCxnSpPr/>
          <p:nvPr/>
        </p:nvCxnSpPr>
        <p:spPr>
          <a:xfrm>
            <a:off x="2820315" y="2642042"/>
            <a:ext cx="675424" cy="0"/>
          </a:xfrm>
          <a:prstGeom prst="straightConnector1">
            <a:avLst/>
          </a:prstGeom>
          <a:noFill/>
          <a:ln w="25400" cap="flat" cmpd="sng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" name="Google Shape;2384;p155"/>
          <p:cNvCxnSpPr/>
          <p:nvPr/>
        </p:nvCxnSpPr>
        <p:spPr>
          <a:xfrm>
            <a:off x="2820315" y="2965975"/>
            <a:ext cx="675424" cy="0"/>
          </a:xfrm>
          <a:prstGeom prst="straightConnector1">
            <a:avLst/>
          </a:prstGeom>
          <a:noFill/>
          <a:ln w="25400" cap="flat" cmpd="sng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" name="Google Shape;2385;p155"/>
          <p:cNvCxnSpPr/>
          <p:nvPr/>
        </p:nvCxnSpPr>
        <p:spPr>
          <a:xfrm>
            <a:off x="2820315" y="3279319"/>
            <a:ext cx="675424" cy="0"/>
          </a:xfrm>
          <a:prstGeom prst="straightConnector1">
            <a:avLst/>
          </a:prstGeom>
          <a:noFill/>
          <a:ln w="25400" cap="flat" cmpd="sng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" name="Google Shape;2386;p155"/>
          <p:cNvSpPr txBox="1"/>
          <p:nvPr/>
        </p:nvSpPr>
        <p:spPr>
          <a:xfrm>
            <a:off x="1665016" y="1769470"/>
            <a:ext cx="1469618" cy="1735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4D </a:t>
            </a:r>
            <a:r>
              <a:rPr kumimoji="0" lang="zh-CN" altLang="e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输入</a:t>
            </a:r>
            <a:r>
              <a:rPr kumimoji="0" lang="e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x:</a:t>
            </a:r>
            <a:endParaRPr kumimoji="0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000" b="0" i="0" u="none" strike="noStrike" kern="1200" cap="none" spc="0" normalizeH="0" baseline="0" noProof="0" dirty="0">
                <a:ln>
                  <a:noFill/>
                </a:ln>
                <a:solidFill>
                  <a:srgbClr val="6AA84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  1  ]</a:t>
            </a:r>
            <a:endParaRPr kumimoji="0" sz="2000" b="0" i="0" u="none" strike="noStrike" kern="1200" cap="none" spc="0" normalizeH="0" baseline="0" noProof="0" dirty="0">
              <a:ln>
                <a:noFill/>
              </a:ln>
              <a:solidFill>
                <a:srgbClr val="6AA84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000" b="0" i="0" u="none" strike="noStrike" kern="1200" cap="none" spc="0" normalizeH="0" baseline="0" noProof="0" dirty="0">
                <a:ln>
                  <a:noFill/>
                </a:ln>
                <a:solidFill>
                  <a:srgbClr val="6AA84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 -2  ]</a:t>
            </a:r>
            <a:endParaRPr kumimoji="0" sz="2000" b="0" i="0" u="none" strike="noStrike" kern="1200" cap="none" spc="0" normalizeH="0" baseline="0" noProof="0" dirty="0">
              <a:ln>
                <a:noFill/>
              </a:ln>
              <a:solidFill>
                <a:srgbClr val="6AA84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000" b="0" i="0" u="none" strike="noStrike" kern="1200" cap="none" spc="0" normalizeH="0" baseline="0" noProof="0" dirty="0">
                <a:ln>
                  <a:noFill/>
                </a:ln>
                <a:solidFill>
                  <a:srgbClr val="6AA84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  3  ]</a:t>
            </a:r>
            <a:endParaRPr kumimoji="0" sz="2000" b="0" i="0" u="none" strike="noStrike" kern="1200" cap="none" spc="0" normalizeH="0" baseline="0" noProof="0" dirty="0">
              <a:ln>
                <a:noFill/>
              </a:ln>
              <a:solidFill>
                <a:srgbClr val="6AA84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000" b="0" i="0" u="none" strike="noStrike" kern="1200" cap="none" spc="0" normalizeH="0" baseline="0" noProof="0" dirty="0">
                <a:ln>
                  <a:noFill/>
                </a:ln>
                <a:solidFill>
                  <a:srgbClr val="6AA84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  -1 ]</a:t>
            </a:r>
            <a:endParaRPr kumimoji="0" sz="2000" b="0" i="0" u="none" strike="noStrike" kern="1200" cap="none" spc="0" normalizeH="0" baseline="0" noProof="0" dirty="0">
              <a:ln>
                <a:noFill/>
              </a:ln>
              <a:solidFill>
                <a:srgbClr val="6AA84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Google Shape;2388;p155"/>
          <p:cNvSpPr txBox="1"/>
          <p:nvPr/>
        </p:nvSpPr>
        <p:spPr>
          <a:xfrm>
            <a:off x="5966045" y="1769470"/>
            <a:ext cx="1652870" cy="1735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4D </a:t>
            </a:r>
            <a:r>
              <a:rPr kumimoji="0" lang="zh-CN" altLang="e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输出</a:t>
            </a:r>
            <a:r>
              <a:rPr kumimoji="0" lang="e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y: </a:t>
            </a:r>
            <a:endParaRPr kumimoji="0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000" b="0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  1  ]</a:t>
            </a:r>
            <a:endParaRPr kumimoji="0" sz="2000" b="0" i="0" u="none" strike="noStrike" kern="1200" cap="none" spc="0" normalizeH="0" baseline="0" noProof="0" dirty="0">
              <a:ln>
                <a:noFill/>
              </a:ln>
              <a:solidFill>
                <a:srgbClr val="70AD47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000" b="0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  0  ]</a:t>
            </a:r>
            <a:endParaRPr kumimoji="0" sz="2000" b="0" i="0" u="none" strike="noStrike" kern="1200" cap="none" spc="0" normalizeH="0" baseline="0" noProof="0" dirty="0">
              <a:ln>
                <a:noFill/>
              </a:ln>
              <a:solidFill>
                <a:srgbClr val="70AD47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000" b="0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  3  ]</a:t>
            </a:r>
            <a:endParaRPr kumimoji="0" sz="2000" b="0" i="0" u="none" strike="noStrike" kern="1200" cap="none" spc="0" normalizeH="0" baseline="0" noProof="0" dirty="0">
              <a:ln>
                <a:noFill/>
              </a:ln>
              <a:solidFill>
                <a:srgbClr val="70AD47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000" b="0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  0  ]</a:t>
            </a:r>
            <a:endParaRPr kumimoji="0" sz="2000" b="0" i="0" u="none" strike="noStrike" kern="1200" cap="none" spc="0" normalizeH="0" baseline="0" noProof="0" dirty="0">
              <a:ln>
                <a:noFill/>
              </a:ln>
              <a:solidFill>
                <a:srgbClr val="70AD47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4" name="Google Shape;2392;p155"/>
          <p:cNvCxnSpPr/>
          <p:nvPr/>
        </p:nvCxnSpPr>
        <p:spPr>
          <a:xfrm>
            <a:off x="5715162" y="2359831"/>
            <a:ext cx="675424" cy="0"/>
          </a:xfrm>
          <a:prstGeom prst="straightConnector1">
            <a:avLst/>
          </a:prstGeom>
          <a:noFill/>
          <a:ln w="25400" cap="flat" cmpd="sng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" name="Google Shape;2393;p155"/>
          <p:cNvCxnSpPr/>
          <p:nvPr/>
        </p:nvCxnSpPr>
        <p:spPr>
          <a:xfrm>
            <a:off x="5715162" y="2642042"/>
            <a:ext cx="675424" cy="0"/>
          </a:xfrm>
          <a:prstGeom prst="straightConnector1">
            <a:avLst/>
          </a:prstGeom>
          <a:noFill/>
          <a:ln w="25400" cap="flat" cmpd="sng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" name="Google Shape;2394;p155"/>
          <p:cNvCxnSpPr/>
          <p:nvPr/>
        </p:nvCxnSpPr>
        <p:spPr>
          <a:xfrm>
            <a:off x="5715162" y="2965975"/>
            <a:ext cx="675424" cy="0"/>
          </a:xfrm>
          <a:prstGeom prst="straightConnector1">
            <a:avLst/>
          </a:prstGeom>
          <a:noFill/>
          <a:ln w="25400" cap="flat" cmpd="sng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7" name="Google Shape;2395;p155"/>
          <p:cNvCxnSpPr/>
          <p:nvPr/>
        </p:nvCxnSpPr>
        <p:spPr>
          <a:xfrm>
            <a:off x="5715162" y="3279319"/>
            <a:ext cx="675424" cy="0"/>
          </a:xfrm>
          <a:prstGeom prst="straightConnector1">
            <a:avLst/>
          </a:prstGeom>
          <a:noFill/>
          <a:ln w="25400" cap="flat" cmpd="sng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343510749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矢量函数后向传播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Lecture 6 - </a:t>
            </a:r>
            <a:fld id="{AC1089D3-84F4-7045-A571-C61BEF9B13BC}" type="slidenum"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102</a:t>
            </a:fld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FFCB0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Google Shape;2381;p155"/>
          <p:cNvSpPr/>
          <p:nvPr/>
        </p:nvSpPr>
        <p:spPr>
          <a:xfrm>
            <a:off x="3571795" y="2237149"/>
            <a:ext cx="2040068" cy="1268369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f(x) = max(0,x)</a:t>
            </a:r>
            <a:endParaRPr kumimoji="0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lvl="0" algn="ctr" defTabSz="685800">
              <a:defRPr/>
            </a:pPr>
            <a:r>
              <a:rPr kumimoji="0" lang="en" sz="2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</a:t>
            </a:r>
            <a:r>
              <a:rPr lang="zh-CN" altLang="en" sz="2200" i="1" dirty="0">
                <a:solidFill>
                  <a:prstClr val="black"/>
                </a:solidFill>
              </a:rPr>
              <a:t>各个</a:t>
            </a:r>
            <a:r>
              <a:rPr lang="zh-CN" altLang="en-US" sz="2200" i="1" dirty="0">
                <a:solidFill>
                  <a:prstClr val="black"/>
                </a:solidFill>
              </a:rPr>
              <a:t>元素</a:t>
            </a:r>
            <a:r>
              <a:rPr kumimoji="0" lang="en" sz="2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  <a:endParaRPr kumimoji="0" sz="22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Google Shape;2382;p155"/>
          <p:cNvCxnSpPr/>
          <p:nvPr/>
        </p:nvCxnSpPr>
        <p:spPr>
          <a:xfrm>
            <a:off x="2820315" y="2359831"/>
            <a:ext cx="675424" cy="0"/>
          </a:xfrm>
          <a:prstGeom prst="straightConnector1">
            <a:avLst/>
          </a:prstGeom>
          <a:noFill/>
          <a:ln w="25400" cap="flat" cmpd="sng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" name="Google Shape;2383;p155"/>
          <p:cNvCxnSpPr/>
          <p:nvPr/>
        </p:nvCxnSpPr>
        <p:spPr>
          <a:xfrm>
            <a:off x="2820315" y="2642042"/>
            <a:ext cx="675424" cy="0"/>
          </a:xfrm>
          <a:prstGeom prst="straightConnector1">
            <a:avLst/>
          </a:prstGeom>
          <a:noFill/>
          <a:ln w="25400" cap="flat" cmpd="sng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" name="Google Shape;2384;p155"/>
          <p:cNvCxnSpPr/>
          <p:nvPr/>
        </p:nvCxnSpPr>
        <p:spPr>
          <a:xfrm>
            <a:off x="2820315" y="2965975"/>
            <a:ext cx="675424" cy="0"/>
          </a:xfrm>
          <a:prstGeom prst="straightConnector1">
            <a:avLst/>
          </a:prstGeom>
          <a:noFill/>
          <a:ln w="25400" cap="flat" cmpd="sng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" name="Google Shape;2385;p155"/>
          <p:cNvCxnSpPr/>
          <p:nvPr/>
        </p:nvCxnSpPr>
        <p:spPr>
          <a:xfrm>
            <a:off x="2820315" y="3279319"/>
            <a:ext cx="675424" cy="0"/>
          </a:xfrm>
          <a:prstGeom prst="straightConnector1">
            <a:avLst/>
          </a:prstGeom>
          <a:noFill/>
          <a:ln w="25400" cap="flat" cmpd="sng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" name="Google Shape;2386;p155"/>
          <p:cNvSpPr txBox="1"/>
          <p:nvPr/>
        </p:nvSpPr>
        <p:spPr>
          <a:xfrm>
            <a:off x="1665016" y="1769470"/>
            <a:ext cx="1469618" cy="1735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4D </a:t>
            </a:r>
            <a:r>
              <a:rPr lang="zh-CN" altLang="en" sz="2000" dirty="0">
                <a:solidFill>
                  <a:prstClr val="black"/>
                </a:solidFill>
                <a:latin typeface="Calibri" panose="020F0502020204030204"/>
              </a:rPr>
              <a:t>输入</a:t>
            </a:r>
            <a:r>
              <a:rPr kumimoji="0" lang="e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x:</a:t>
            </a:r>
            <a:endParaRPr kumimoji="0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000" b="0" i="0" u="none" strike="noStrike" kern="1200" cap="none" spc="0" normalizeH="0" baseline="0" noProof="0" dirty="0">
                <a:ln>
                  <a:noFill/>
                </a:ln>
                <a:solidFill>
                  <a:srgbClr val="6AA84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  1  ]</a:t>
            </a:r>
            <a:endParaRPr kumimoji="0" sz="2000" b="0" i="0" u="none" strike="noStrike" kern="1200" cap="none" spc="0" normalizeH="0" baseline="0" noProof="0" dirty="0">
              <a:ln>
                <a:noFill/>
              </a:ln>
              <a:solidFill>
                <a:srgbClr val="6AA84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000" b="0" i="0" u="none" strike="noStrike" kern="1200" cap="none" spc="0" normalizeH="0" baseline="0" noProof="0" dirty="0">
                <a:ln>
                  <a:noFill/>
                </a:ln>
                <a:solidFill>
                  <a:srgbClr val="6AA84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 -2  ]</a:t>
            </a:r>
            <a:endParaRPr kumimoji="0" sz="2000" b="0" i="0" u="none" strike="noStrike" kern="1200" cap="none" spc="0" normalizeH="0" baseline="0" noProof="0" dirty="0">
              <a:ln>
                <a:noFill/>
              </a:ln>
              <a:solidFill>
                <a:srgbClr val="6AA84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000" b="0" i="0" u="none" strike="noStrike" kern="1200" cap="none" spc="0" normalizeH="0" baseline="0" noProof="0" dirty="0">
                <a:ln>
                  <a:noFill/>
                </a:ln>
                <a:solidFill>
                  <a:srgbClr val="6AA84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  3  ]</a:t>
            </a:r>
            <a:endParaRPr kumimoji="0" sz="2000" b="0" i="0" u="none" strike="noStrike" kern="1200" cap="none" spc="0" normalizeH="0" baseline="0" noProof="0" dirty="0">
              <a:ln>
                <a:noFill/>
              </a:ln>
              <a:solidFill>
                <a:srgbClr val="6AA84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000" b="0" i="0" u="none" strike="noStrike" kern="1200" cap="none" spc="0" normalizeH="0" baseline="0" noProof="0" dirty="0">
                <a:ln>
                  <a:noFill/>
                </a:ln>
                <a:solidFill>
                  <a:srgbClr val="6AA84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  -1 ]</a:t>
            </a:r>
            <a:endParaRPr kumimoji="0" sz="2000" b="0" i="0" u="none" strike="noStrike" kern="1200" cap="none" spc="0" normalizeH="0" baseline="0" noProof="0" dirty="0">
              <a:ln>
                <a:noFill/>
              </a:ln>
              <a:solidFill>
                <a:srgbClr val="6AA84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Google Shape;2388;p155"/>
          <p:cNvSpPr txBox="1"/>
          <p:nvPr/>
        </p:nvSpPr>
        <p:spPr>
          <a:xfrm>
            <a:off x="5966045" y="1769470"/>
            <a:ext cx="1652870" cy="1735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4D </a:t>
            </a:r>
            <a:r>
              <a:rPr lang="zh-CN" altLang="en" sz="2000" dirty="0">
                <a:solidFill>
                  <a:prstClr val="black"/>
                </a:solidFill>
                <a:latin typeface="Calibri" panose="020F0502020204030204"/>
              </a:rPr>
              <a:t>输出</a:t>
            </a:r>
            <a:r>
              <a:rPr kumimoji="0" lang="e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y: </a:t>
            </a:r>
            <a:endParaRPr kumimoji="0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000" b="0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  1  ]</a:t>
            </a:r>
            <a:endParaRPr kumimoji="0" sz="2000" b="0" i="0" u="none" strike="noStrike" kern="1200" cap="none" spc="0" normalizeH="0" baseline="0" noProof="0" dirty="0">
              <a:ln>
                <a:noFill/>
              </a:ln>
              <a:solidFill>
                <a:srgbClr val="70AD47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000" b="0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  0  ]</a:t>
            </a:r>
            <a:endParaRPr kumimoji="0" sz="2000" b="0" i="0" u="none" strike="noStrike" kern="1200" cap="none" spc="0" normalizeH="0" baseline="0" noProof="0" dirty="0">
              <a:ln>
                <a:noFill/>
              </a:ln>
              <a:solidFill>
                <a:srgbClr val="70AD47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000" b="0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  3  ]</a:t>
            </a:r>
            <a:endParaRPr kumimoji="0" sz="2000" b="0" i="0" u="none" strike="noStrike" kern="1200" cap="none" spc="0" normalizeH="0" baseline="0" noProof="0" dirty="0">
              <a:ln>
                <a:noFill/>
              </a:ln>
              <a:solidFill>
                <a:srgbClr val="70AD47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000" b="0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  0  ]</a:t>
            </a:r>
            <a:endParaRPr kumimoji="0" sz="2000" b="0" i="0" u="none" strike="noStrike" kern="1200" cap="none" spc="0" normalizeH="0" baseline="0" noProof="0" dirty="0">
              <a:ln>
                <a:noFill/>
              </a:ln>
              <a:solidFill>
                <a:srgbClr val="70AD47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Google Shape;2389;p155"/>
          <p:cNvSpPr txBox="1"/>
          <p:nvPr/>
        </p:nvSpPr>
        <p:spPr>
          <a:xfrm>
            <a:off x="5851325" y="3574425"/>
            <a:ext cx="1882310" cy="1735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4D </a:t>
            </a:r>
            <a:r>
              <a:rPr kumimoji="0" lang="e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dL</a:t>
            </a:r>
            <a:r>
              <a:rPr kumimoji="0" lang="e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</a:t>
            </a:r>
            <a:r>
              <a:rPr kumimoji="0" lang="e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dy</a:t>
            </a:r>
            <a:r>
              <a:rPr kumimoji="0" lang="e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endParaRPr kumimoji="0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0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  4  ]</a:t>
            </a:r>
            <a:endParaRPr kumimoji="0" sz="20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0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  -1 ]</a:t>
            </a:r>
            <a:endParaRPr kumimoji="0" sz="20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0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  5  ]</a:t>
            </a:r>
            <a:endParaRPr kumimoji="0" sz="20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0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  9  ]</a:t>
            </a:r>
            <a:endParaRPr kumimoji="0" sz="20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Google Shape;2391;p155"/>
          <p:cNvSpPr txBox="1"/>
          <p:nvPr/>
        </p:nvSpPr>
        <p:spPr>
          <a:xfrm>
            <a:off x="7889895" y="4183816"/>
            <a:ext cx="1322356" cy="697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799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上游梯度</a:t>
            </a:r>
            <a:endParaRPr kumimoji="0" sz="1799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4" name="Google Shape;2392;p155"/>
          <p:cNvCxnSpPr/>
          <p:nvPr/>
        </p:nvCxnSpPr>
        <p:spPr>
          <a:xfrm>
            <a:off x="5715162" y="2359831"/>
            <a:ext cx="675424" cy="0"/>
          </a:xfrm>
          <a:prstGeom prst="straightConnector1">
            <a:avLst/>
          </a:prstGeom>
          <a:noFill/>
          <a:ln w="25400" cap="flat" cmpd="sng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" name="Google Shape;2393;p155"/>
          <p:cNvCxnSpPr/>
          <p:nvPr/>
        </p:nvCxnSpPr>
        <p:spPr>
          <a:xfrm>
            <a:off x="5715162" y="2642042"/>
            <a:ext cx="675424" cy="0"/>
          </a:xfrm>
          <a:prstGeom prst="straightConnector1">
            <a:avLst/>
          </a:prstGeom>
          <a:noFill/>
          <a:ln w="25400" cap="flat" cmpd="sng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" name="Google Shape;2394;p155"/>
          <p:cNvCxnSpPr/>
          <p:nvPr/>
        </p:nvCxnSpPr>
        <p:spPr>
          <a:xfrm>
            <a:off x="5715162" y="2965975"/>
            <a:ext cx="675424" cy="0"/>
          </a:xfrm>
          <a:prstGeom prst="straightConnector1">
            <a:avLst/>
          </a:prstGeom>
          <a:noFill/>
          <a:ln w="25400" cap="flat" cmpd="sng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7" name="Google Shape;2395;p155"/>
          <p:cNvCxnSpPr/>
          <p:nvPr/>
        </p:nvCxnSpPr>
        <p:spPr>
          <a:xfrm>
            <a:off x="5715162" y="3279319"/>
            <a:ext cx="675424" cy="0"/>
          </a:xfrm>
          <a:prstGeom prst="straightConnector1">
            <a:avLst/>
          </a:prstGeom>
          <a:noFill/>
          <a:ln w="25400" cap="flat" cmpd="sng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8" name="Google Shape;2396;p155"/>
          <p:cNvCxnSpPr/>
          <p:nvPr/>
        </p:nvCxnSpPr>
        <p:spPr>
          <a:xfrm>
            <a:off x="7162584" y="4111975"/>
            <a:ext cx="675424" cy="0"/>
          </a:xfrm>
          <a:prstGeom prst="straightConnector1">
            <a:avLst/>
          </a:prstGeom>
          <a:noFill/>
          <a:ln w="25400" cap="flat" cmpd="sng">
            <a:solidFill>
              <a:srgbClr val="C00000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19" name="Google Shape;2397;p155"/>
          <p:cNvCxnSpPr/>
          <p:nvPr/>
        </p:nvCxnSpPr>
        <p:spPr>
          <a:xfrm>
            <a:off x="7162584" y="4394186"/>
            <a:ext cx="675424" cy="0"/>
          </a:xfrm>
          <a:prstGeom prst="straightConnector1">
            <a:avLst/>
          </a:prstGeom>
          <a:noFill/>
          <a:ln w="25400" cap="flat" cmpd="sng">
            <a:solidFill>
              <a:srgbClr val="C00000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20" name="Google Shape;2398;p155"/>
          <p:cNvCxnSpPr/>
          <p:nvPr/>
        </p:nvCxnSpPr>
        <p:spPr>
          <a:xfrm>
            <a:off x="7162584" y="4718119"/>
            <a:ext cx="675424" cy="0"/>
          </a:xfrm>
          <a:prstGeom prst="straightConnector1">
            <a:avLst/>
          </a:prstGeom>
          <a:noFill/>
          <a:ln w="25400" cap="flat" cmpd="sng">
            <a:solidFill>
              <a:srgbClr val="C00000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21" name="Google Shape;2399;p155"/>
          <p:cNvCxnSpPr/>
          <p:nvPr/>
        </p:nvCxnSpPr>
        <p:spPr>
          <a:xfrm>
            <a:off x="7162584" y="5031462"/>
            <a:ext cx="675424" cy="0"/>
          </a:xfrm>
          <a:prstGeom prst="straightConnector1">
            <a:avLst/>
          </a:prstGeom>
          <a:noFill/>
          <a:ln w="25400" cap="flat" cmpd="sng">
            <a:solidFill>
              <a:srgbClr val="C00000"/>
            </a:solidFill>
            <a:prstDash val="solid"/>
            <a:round/>
            <a:headEnd type="triangl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76568845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矢量函数后向传播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Lecture 6 - </a:t>
            </a:r>
            <a:fld id="{AC1089D3-84F4-7045-A571-C61BEF9B13BC}" type="slidenum"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103</a:t>
            </a:fld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FFCB0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Google Shape;2381;p155"/>
          <p:cNvSpPr/>
          <p:nvPr/>
        </p:nvSpPr>
        <p:spPr>
          <a:xfrm>
            <a:off x="3571795" y="2237149"/>
            <a:ext cx="2040068" cy="1268369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f(x) = max(0,x)</a:t>
            </a:r>
            <a:endParaRPr kumimoji="0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lvl="0" algn="ctr" defTabSz="685800">
              <a:defRPr/>
            </a:pPr>
            <a:r>
              <a:rPr kumimoji="0" lang="en" sz="2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</a:t>
            </a:r>
            <a:r>
              <a:rPr lang="zh-CN" altLang="en" sz="2200" i="1" dirty="0">
                <a:solidFill>
                  <a:prstClr val="black"/>
                </a:solidFill>
              </a:rPr>
              <a:t>各个</a:t>
            </a:r>
            <a:r>
              <a:rPr lang="zh-CN" altLang="en-US" sz="2200" i="1" dirty="0">
                <a:solidFill>
                  <a:prstClr val="black"/>
                </a:solidFill>
              </a:rPr>
              <a:t>元素</a:t>
            </a:r>
            <a:r>
              <a:rPr kumimoji="0" lang="en" sz="2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  <a:endParaRPr kumimoji="0" sz="22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Google Shape;2382;p155"/>
          <p:cNvCxnSpPr/>
          <p:nvPr/>
        </p:nvCxnSpPr>
        <p:spPr>
          <a:xfrm>
            <a:off x="2820315" y="2359831"/>
            <a:ext cx="675424" cy="0"/>
          </a:xfrm>
          <a:prstGeom prst="straightConnector1">
            <a:avLst/>
          </a:prstGeom>
          <a:noFill/>
          <a:ln w="25400" cap="flat" cmpd="sng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" name="Google Shape;2383;p155"/>
          <p:cNvCxnSpPr/>
          <p:nvPr/>
        </p:nvCxnSpPr>
        <p:spPr>
          <a:xfrm>
            <a:off x="2820315" y="2642042"/>
            <a:ext cx="675424" cy="0"/>
          </a:xfrm>
          <a:prstGeom prst="straightConnector1">
            <a:avLst/>
          </a:prstGeom>
          <a:noFill/>
          <a:ln w="25400" cap="flat" cmpd="sng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" name="Google Shape;2384;p155"/>
          <p:cNvCxnSpPr/>
          <p:nvPr/>
        </p:nvCxnSpPr>
        <p:spPr>
          <a:xfrm>
            <a:off x="2820315" y="2965975"/>
            <a:ext cx="675424" cy="0"/>
          </a:xfrm>
          <a:prstGeom prst="straightConnector1">
            <a:avLst/>
          </a:prstGeom>
          <a:noFill/>
          <a:ln w="25400" cap="flat" cmpd="sng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" name="Google Shape;2385;p155"/>
          <p:cNvCxnSpPr/>
          <p:nvPr/>
        </p:nvCxnSpPr>
        <p:spPr>
          <a:xfrm>
            <a:off x="2820315" y="3279319"/>
            <a:ext cx="675424" cy="0"/>
          </a:xfrm>
          <a:prstGeom prst="straightConnector1">
            <a:avLst/>
          </a:prstGeom>
          <a:noFill/>
          <a:ln w="25400" cap="flat" cmpd="sng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" name="Google Shape;2386;p155"/>
          <p:cNvSpPr txBox="1"/>
          <p:nvPr/>
        </p:nvSpPr>
        <p:spPr>
          <a:xfrm>
            <a:off x="1665016" y="1769470"/>
            <a:ext cx="1469618" cy="1735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4D </a:t>
            </a:r>
            <a:r>
              <a:rPr kumimoji="0" lang="zh-CN" altLang="e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输入</a:t>
            </a:r>
            <a:r>
              <a:rPr kumimoji="0" lang="e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x:</a:t>
            </a:r>
            <a:endParaRPr kumimoji="0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000" b="0" i="0" u="none" strike="noStrike" kern="1200" cap="none" spc="0" normalizeH="0" baseline="0" noProof="0" dirty="0">
                <a:ln>
                  <a:noFill/>
                </a:ln>
                <a:solidFill>
                  <a:srgbClr val="6AA84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  1  ]</a:t>
            </a:r>
            <a:endParaRPr kumimoji="0" sz="2000" b="0" i="0" u="none" strike="noStrike" kern="1200" cap="none" spc="0" normalizeH="0" baseline="0" noProof="0" dirty="0">
              <a:ln>
                <a:noFill/>
              </a:ln>
              <a:solidFill>
                <a:srgbClr val="6AA84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000" b="0" i="0" u="none" strike="noStrike" kern="1200" cap="none" spc="0" normalizeH="0" baseline="0" noProof="0" dirty="0">
                <a:ln>
                  <a:noFill/>
                </a:ln>
                <a:solidFill>
                  <a:srgbClr val="6AA84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 -2  ]</a:t>
            </a:r>
            <a:endParaRPr kumimoji="0" sz="2000" b="0" i="0" u="none" strike="noStrike" kern="1200" cap="none" spc="0" normalizeH="0" baseline="0" noProof="0" dirty="0">
              <a:ln>
                <a:noFill/>
              </a:ln>
              <a:solidFill>
                <a:srgbClr val="6AA84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000" b="0" i="0" u="none" strike="noStrike" kern="1200" cap="none" spc="0" normalizeH="0" baseline="0" noProof="0" dirty="0">
                <a:ln>
                  <a:noFill/>
                </a:ln>
                <a:solidFill>
                  <a:srgbClr val="6AA84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  3  ]</a:t>
            </a:r>
            <a:endParaRPr kumimoji="0" sz="2000" b="0" i="0" u="none" strike="noStrike" kern="1200" cap="none" spc="0" normalizeH="0" baseline="0" noProof="0" dirty="0">
              <a:ln>
                <a:noFill/>
              </a:ln>
              <a:solidFill>
                <a:srgbClr val="6AA84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000" b="0" i="0" u="none" strike="noStrike" kern="1200" cap="none" spc="0" normalizeH="0" baseline="0" noProof="0" dirty="0">
                <a:ln>
                  <a:noFill/>
                </a:ln>
                <a:solidFill>
                  <a:srgbClr val="6AA84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  -1 ]</a:t>
            </a:r>
            <a:endParaRPr kumimoji="0" sz="2000" b="0" i="0" u="none" strike="noStrike" kern="1200" cap="none" spc="0" normalizeH="0" baseline="0" noProof="0" dirty="0">
              <a:ln>
                <a:noFill/>
              </a:ln>
              <a:solidFill>
                <a:srgbClr val="6AA84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Google Shape;2388;p155"/>
          <p:cNvSpPr txBox="1"/>
          <p:nvPr/>
        </p:nvSpPr>
        <p:spPr>
          <a:xfrm>
            <a:off x="5966045" y="1769470"/>
            <a:ext cx="1652870" cy="1735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4D </a:t>
            </a:r>
            <a:r>
              <a:rPr kumimoji="0" lang="zh-CN" altLang="e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输出</a:t>
            </a:r>
            <a:r>
              <a:rPr kumimoji="0" lang="e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y: </a:t>
            </a:r>
            <a:endParaRPr kumimoji="0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000" b="0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  1  ]</a:t>
            </a:r>
            <a:endParaRPr kumimoji="0" sz="2000" b="0" i="0" u="none" strike="noStrike" kern="1200" cap="none" spc="0" normalizeH="0" baseline="0" noProof="0" dirty="0">
              <a:ln>
                <a:noFill/>
              </a:ln>
              <a:solidFill>
                <a:srgbClr val="70AD47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000" b="0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  0  ]</a:t>
            </a:r>
            <a:endParaRPr kumimoji="0" sz="2000" b="0" i="0" u="none" strike="noStrike" kern="1200" cap="none" spc="0" normalizeH="0" baseline="0" noProof="0" dirty="0">
              <a:ln>
                <a:noFill/>
              </a:ln>
              <a:solidFill>
                <a:srgbClr val="70AD47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000" b="0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  3  ]</a:t>
            </a:r>
            <a:endParaRPr kumimoji="0" sz="2000" b="0" i="0" u="none" strike="noStrike" kern="1200" cap="none" spc="0" normalizeH="0" baseline="0" noProof="0" dirty="0">
              <a:ln>
                <a:noFill/>
              </a:ln>
              <a:solidFill>
                <a:srgbClr val="70AD47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000" b="0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  0  ]</a:t>
            </a:r>
            <a:endParaRPr kumimoji="0" sz="2000" b="0" i="0" u="none" strike="noStrike" kern="1200" cap="none" spc="0" normalizeH="0" baseline="0" noProof="0" dirty="0">
              <a:ln>
                <a:noFill/>
              </a:ln>
              <a:solidFill>
                <a:srgbClr val="70AD47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Google Shape;2389;p155"/>
          <p:cNvSpPr txBox="1"/>
          <p:nvPr/>
        </p:nvSpPr>
        <p:spPr>
          <a:xfrm>
            <a:off x="5851325" y="3574425"/>
            <a:ext cx="1882310" cy="1735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4D </a:t>
            </a:r>
            <a:r>
              <a:rPr kumimoji="0" lang="e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dL</a:t>
            </a:r>
            <a:r>
              <a:rPr kumimoji="0" lang="e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</a:t>
            </a:r>
            <a:r>
              <a:rPr kumimoji="0" lang="e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dy</a:t>
            </a:r>
            <a:r>
              <a:rPr kumimoji="0" lang="e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endParaRPr kumimoji="0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0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  4  ]</a:t>
            </a:r>
            <a:endParaRPr kumimoji="0" sz="20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0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  -1 ]</a:t>
            </a:r>
            <a:endParaRPr kumimoji="0" sz="20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0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  5  ]</a:t>
            </a:r>
            <a:endParaRPr kumimoji="0" sz="20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0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  9  ]</a:t>
            </a:r>
            <a:endParaRPr kumimoji="0" sz="20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Google Shape;2390;p155"/>
          <p:cNvSpPr txBox="1"/>
          <p:nvPr/>
        </p:nvSpPr>
        <p:spPr>
          <a:xfrm>
            <a:off x="3621881" y="3574425"/>
            <a:ext cx="1939895" cy="1735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Jacobian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dy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/dx</a:t>
            </a:r>
            <a:endParaRPr kumimoji="0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[ 1 </a:t>
            </a:r>
            <a:r>
              <a:rPr kumimoji="0" lang="en" sz="2000" b="0" i="0" u="none" strike="noStrike" kern="1200" cap="none" spc="0" normalizeH="0" baseline="0" noProof="0" dirty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0 0 0</a:t>
            </a:r>
            <a:r>
              <a:rPr kumimoji="0" lang="e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]</a:t>
            </a:r>
            <a:endParaRPr kumimoji="0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 </a:t>
            </a:r>
            <a:r>
              <a:rPr kumimoji="0" lang="en" sz="2000" b="0" i="0" u="none" strike="noStrike" kern="1200" cap="none" spc="0" normalizeH="0" baseline="0" noProof="0" dirty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  <a:r>
              <a:rPr kumimoji="0" lang="e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0 </a:t>
            </a:r>
            <a:r>
              <a:rPr kumimoji="0" lang="en" sz="2000" b="0" i="0" u="none" strike="noStrike" kern="1200" cap="none" spc="0" normalizeH="0" baseline="0" noProof="0" dirty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0 0</a:t>
            </a:r>
            <a:r>
              <a:rPr kumimoji="0" lang="e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]</a:t>
            </a:r>
            <a:endParaRPr kumimoji="0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 </a:t>
            </a:r>
            <a:r>
              <a:rPr kumimoji="0" lang="en" sz="2000" b="0" i="0" u="none" strike="noStrike" kern="1200" cap="none" spc="0" normalizeH="0" baseline="0" noProof="0" dirty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0 0</a:t>
            </a:r>
            <a:r>
              <a:rPr kumimoji="0" lang="e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1 </a:t>
            </a:r>
            <a:r>
              <a:rPr kumimoji="0" lang="en" sz="2000" b="0" i="0" u="none" strike="noStrike" kern="1200" cap="none" spc="0" normalizeH="0" baseline="0" noProof="0" dirty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  <a:r>
              <a:rPr kumimoji="0" lang="e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]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 </a:t>
            </a:r>
            <a:r>
              <a:rPr kumimoji="0" lang="en" sz="2000" b="0" i="0" u="none" strike="noStrike" kern="1200" cap="none" spc="0" normalizeH="0" baseline="0" noProof="0" dirty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0 0 0</a:t>
            </a:r>
            <a:r>
              <a:rPr kumimoji="0" lang="e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0 ]</a:t>
            </a:r>
            <a:endParaRPr kumimoji="0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Google Shape;2391;p155"/>
          <p:cNvSpPr txBox="1"/>
          <p:nvPr/>
        </p:nvSpPr>
        <p:spPr>
          <a:xfrm>
            <a:off x="7889895" y="4183816"/>
            <a:ext cx="1322356" cy="697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lvl="0" algn="ctr" defTabSz="685800">
              <a:defRPr/>
            </a:pPr>
            <a:r>
              <a:rPr lang="zh-CN" altLang="en-US" sz="1799" dirty="0">
                <a:solidFill>
                  <a:srgbClr val="C00000"/>
                </a:solidFill>
              </a:rPr>
              <a:t>上游梯度</a:t>
            </a:r>
          </a:p>
        </p:txBody>
      </p:sp>
      <p:cxnSp>
        <p:nvCxnSpPr>
          <p:cNvPr id="14" name="Google Shape;2392;p155"/>
          <p:cNvCxnSpPr/>
          <p:nvPr/>
        </p:nvCxnSpPr>
        <p:spPr>
          <a:xfrm>
            <a:off x="5715162" y="2359831"/>
            <a:ext cx="675424" cy="0"/>
          </a:xfrm>
          <a:prstGeom prst="straightConnector1">
            <a:avLst/>
          </a:prstGeom>
          <a:noFill/>
          <a:ln w="25400" cap="flat" cmpd="sng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" name="Google Shape;2393;p155"/>
          <p:cNvCxnSpPr/>
          <p:nvPr/>
        </p:nvCxnSpPr>
        <p:spPr>
          <a:xfrm>
            <a:off x="5715162" y="2642042"/>
            <a:ext cx="675424" cy="0"/>
          </a:xfrm>
          <a:prstGeom prst="straightConnector1">
            <a:avLst/>
          </a:prstGeom>
          <a:noFill/>
          <a:ln w="25400" cap="flat" cmpd="sng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" name="Google Shape;2394;p155"/>
          <p:cNvCxnSpPr/>
          <p:nvPr/>
        </p:nvCxnSpPr>
        <p:spPr>
          <a:xfrm>
            <a:off x="5715162" y="2965975"/>
            <a:ext cx="675424" cy="0"/>
          </a:xfrm>
          <a:prstGeom prst="straightConnector1">
            <a:avLst/>
          </a:prstGeom>
          <a:noFill/>
          <a:ln w="25400" cap="flat" cmpd="sng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7" name="Google Shape;2395;p155"/>
          <p:cNvCxnSpPr/>
          <p:nvPr/>
        </p:nvCxnSpPr>
        <p:spPr>
          <a:xfrm>
            <a:off x="5715162" y="3279319"/>
            <a:ext cx="675424" cy="0"/>
          </a:xfrm>
          <a:prstGeom prst="straightConnector1">
            <a:avLst/>
          </a:prstGeom>
          <a:noFill/>
          <a:ln w="25400" cap="flat" cmpd="sng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8" name="Google Shape;2396;p155"/>
          <p:cNvCxnSpPr/>
          <p:nvPr/>
        </p:nvCxnSpPr>
        <p:spPr>
          <a:xfrm>
            <a:off x="7162584" y="4111975"/>
            <a:ext cx="675424" cy="0"/>
          </a:xfrm>
          <a:prstGeom prst="straightConnector1">
            <a:avLst/>
          </a:prstGeom>
          <a:noFill/>
          <a:ln w="25400" cap="flat" cmpd="sng">
            <a:solidFill>
              <a:srgbClr val="C00000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19" name="Google Shape;2397;p155"/>
          <p:cNvCxnSpPr/>
          <p:nvPr/>
        </p:nvCxnSpPr>
        <p:spPr>
          <a:xfrm>
            <a:off x="7162584" y="4394186"/>
            <a:ext cx="675424" cy="0"/>
          </a:xfrm>
          <a:prstGeom prst="straightConnector1">
            <a:avLst/>
          </a:prstGeom>
          <a:noFill/>
          <a:ln w="25400" cap="flat" cmpd="sng">
            <a:solidFill>
              <a:srgbClr val="C00000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20" name="Google Shape;2398;p155"/>
          <p:cNvCxnSpPr/>
          <p:nvPr/>
        </p:nvCxnSpPr>
        <p:spPr>
          <a:xfrm>
            <a:off x="7162584" y="4718119"/>
            <a:ext cx="675424" cy="0"/>
          </a:xfrm>
          <a:prstGeom prst="straightConnector1">
            <a:avLst/>
          </a:prstGeom>
          <a:noFill/>
          <a:ln w="25400" cap="flat" cmpd="sng">
            <a:solidFill>
              <a:srgbClr val="C00000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21" name="Google Shape;2399;p155"/>
          <p:cNvCxnSpPr/>
          <p:nvPr/>
        </p:nvCxnSpPr>
        <p:spPr>
          <a:xfrm>
            <a:off x="7162584" y="5031462"/>
            <a:ext cx="675424" cy="0"/>
          </a:xfrm>
          <a:prstGeom prst="straightConnector1">
            <a:avLst/>
          </a:prstGeom>
          <a:noFill/>
          <a:ln w="25400" cap="flat" cmpd="sng">
            <a:solidFill>
              <a:srgbClr val="C00000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22" name="Google Shape;2400;p155"/>
          <p:cNvCxnSpPr/>
          <p:nvPr/>
        </p:nvCxnSpPr>
        <p:spPr>
          <a:xfrm>
            <a:off x="5715162" y="4111975"/>
            <a:ext cx="675424" cy="0"/>
          </a:xfrm>
          <a:prstGeom prst="straightConnector1">
            <a:avLst/>
          </a:prstGeom>
          <a:noFill/>
          <a:ln w="25400" cap="flat" cmpd="sng">
            <a:solidFill>
              <a:srgbClr val="C00000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23" name="Google Shape;2401;p155"/>
          <p:cNvCxnSpPr/>
          <p:nvPr/>
        </p:nvCxnSpPr>
        <p:spPr>
          <a:xfrm>
            <a:off x="5715162" y="4394186"/>
            <a:ext cx="675424" cy="0"/>
          </a:xfrm>
          <a:prstGeom prst="straightConnector1">
            <a:avLst/>
          </a:prstGeom>
          <a:noFill/>
          <a:ln w="25400" cap="flat" cmpd="sng">
            <a:solidFill>
              <a:srgbClr val="C00000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24" name="Google Shape;2402;p155"/>
          <p:cNvCxnSpPr/>
          <p:nvPr/>
        </p:nvCxnSpPr>
        <p:spPr>
          <a:xfrm>
            <a:off x="5715162" y="4718119"/>
            <a:ext cx="675424" cy="0"/>
          </a:xfrm>
          <a:prstGeom prst="straightConnector1">
            <a:avLst/>
          </a:prstGeom>
          <a:noFill/>
          <a:ln w="25400" cap="flat" cmpd="sng">
            <a:solidFill>
              <a:srgbClr val="C00000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25" name="Google Shape;2403;p155"/>
          <p:cNvCxnSpPr/>
          <p:nvPr/>
        </p:nvCxnSpPr>
        <p:spPr>
          <a:xfrm>
            <a:off x="5715162" y="5031462"/>
            <a:ext cx="675424" cy="0"/>
          </a:xfrm>
          <a:prstGeom prst="straightConnector1">
            <a:avLst/>
          </a:prstGeom>
          <a:noFill/>
          <a:ln w="25400" cap="flat" cmpd="sng">
            <a:solidFill>
              <a:srgbClr val="C00000"/>
            </a:solidFill>
            <a:prstDash val="solid"/>
            <a:round/>
            <a:headEnd type="triangl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60577991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矢量函数后向传播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Lecture 6 - </a:t>
            </a:r>
            <a:fld id="{AC1089D3-84F4-7045-A571-C61BEF9B13BC}" type="slidenum"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104</a:t>
            </a:fld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FFCB0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Google Shape;2381;p155"/>
          <p:cNvSpPr/>
          <p:nvPr/>
        </p:nvSpPr>
        <p:spPr>
          <a:xfrm>
            <a:off x="3571795" y="2237149"/>
            <a:ext cx="2040068" cy="1268369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f(x) = max(0,x)</a:t>
            </a:r>
            <a:endParaRPr kumimoji="0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lvl="0" algn="ctr" defTabSz="685800">
              <a:defRPr/>
            </a:pPr>
            <a:r>
              <a:rPr kumimoji="0" lang="en" sz="2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</a:t>
            </a:r>
            <a:r>
              <a:rPr lang="zh-CN" altLang="en" sz="2200" i="1" dirty="0">
                <a:solidFill>
                  <a:prstClr val="black"/>
                </a:solidFill>
              </a:rPr>
              <a:t>各个</a:t>
            </a:r>
            <a:r>
              <a:rPr lang="zh-CN" altLang="en-US" sz="2200" i="1" dirty="0">
                <a:solidFill>
                  <a:prstClr val="black"/>
                </a:solidFill>
              </a:rPr>
              <a:t>元素</a:t>
            </a:r>
            <a:r>
              <a:rPr kumimoji="0" lang="en" sz="2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  <a:endParaRPr kumimoji="0" sz="22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Google Shape;2382;p155"/>
          <p:cNvCxnSpPr/>
          <p:nvPr/>
        </p:nvCxnSpPr>
        <p:spPr>
          <a:xfrm>
            <a:off x="2820315" y="2359831"/>
            <a:ext cx="675424" cy="0"/>
          </a:xfrm>
          <a:prstGeom prst="straightConnector1">
            <a:avLst/>
          </a:prstGeom>
          <a:noFill/>
          <a:ln w="25400" cap="flat" cmpd="sng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" name="Google Shape;2383;p155"/>
          <p:cNvCxnSpPr/>
          <p:nvPr/>
        </p:nvCxnSpPr>
        <p:spPr>
          <a:xfrm>
            <a:off x="2820315" y="2642042"/>
            <a:ext cx="675424" cy="0"/>
          </a:xfrm>
          <a:prstGeom prst="straightConnector1">
            <a:avLst/>
          </a:prstGeom>
          <a:noFill/>
          <a:ln w="25400" cap="flat" cmpd="sng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" name="Google Shape;2384;p155"/>
          <p:cNvCxnSpPr/>
          <p:nvPr/>
        </p:nvCxnSpPr>
        <p:spPr>
          <a:xfrm>
            <a:off x="2820315" y="2965975"/>
            <a:ext cx="675424" cy="0"/>
          </a:xfrm>
          <a:prstGeom prst="straightConnector1">
            <a:avLst/>
          </a:prstGeom>
          <a:noFill/>
          <a:ln w="25400" cap="flat" cmpd="sng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" name="Google Shape;2385;p155"/>
          <p:cNvCxnSpPr/>
          <p:nvPr/>
        </p:nvCxnSpPr>
        <p:spPr>
          <a:xfrm>
            <a:off x="2820315" y="3279319"/>
            <a:ext cx="675424" cy="0"/>
          </a:xfrm>
          <a:prstGeom prst="straightConnector1">
            <a:avLst/>
          </a:prstGeom>
          <a:noFill/>
          <a:ln w="25400" cap="flat" cmpd="sng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" name="Google Shape;2386;p155"/>
          <p:cNvSpPr txBox="1"/>
          <p:nvPr/>
        </p:nvSpPr>
        <p:spPr>
          <a:xfrm>
            <a:off x="1665016" y="1769470"/>
            <a:ext cx="1469618" cy="1735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4D </a:t>
            </a:r>
            <a:r>
              <a:rPr kumimoji="0" lang="zh-CN" altLang="e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输入</a:t>
            </a:r>
            <a:r>
              <a:rPr kumimoji="0" lang="e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x:</a:t>
            </a:r>
            <a:endParaRPr kumimoji="0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000" b="0" i="0" u="none" strike="noStrike" kern="1200" cap="none" spc="0" normalizeH="0" baseline="0" noProof="0" dirty="0">
                <a:ln>
                  <a:noFill/>
                </a:ln>
                <a:solidFill>
                  <a:srgbClr val="6AA84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  1  ]</a:t>
            </a:r>
            <a:endParaRPr kumimoji="0" sz="2000" b="0" i="0" u="none" strike="noStrike" kern="1200" cap="none" spc="0" normalizeH="0" baseline="0" noProof="0" dirty="0">
              <a:ln>
                <a:noFill/>
              </a:ln>
              <a:solidFill>
                <a:srgbClr val="6AA84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000" b="0" i="0" u="none" strike="noStrike" kern="1200" cap="none" spc="0" normalizeH="0" baseline="0" noProof="0" dirty="0">
                <a:ln>
                  <a:noFill/>
                </a:ln>
                <a:solidFill>
                  <a:srgbClr val="6AA84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 -2  ]</a:t>
            </a:r>
            <a:endParaRPr kumimoji="0" sz="2000" b="0" i="0" u="none" strike="noStrike" kern="1200" cap="none" spc="0" normalizeH="0" baseline="0" noProof="0" dirty="0">
              <a:ln>
                <a:noFill/>
              </a:ln>
              <a:solidFill>
                <a:srgbClr val="6AA84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000" b="0" i="0" u="none" strike="noStrike" kern="1200" cap="none" spc="0" normalizeH="0" baseline="0" noProof="0" dirty="0">
                <a:ln>
                  <a:noFill/>
                </a:ln>
                <a:solidFill>
                  <a:srgbClr val="6AA84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  3  ]</a:t>
            </a:r>
            <a:endParaRPr kumimoji="0" sz="2000" b="0" i="0" u="none" strike="noStrike" kern="1200" cap="none" spc="0" normalizeH="0" baseline="0" noProof="0" dirty="0">
              <a:ln>
                <a:noFill/>
              </a:ln>
              <a:solidFill>
                <a:srgbClr val="6AA84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000" b="0" i="0" u="none" strike="noStrike" kern="1200" cap="none" spc="0" normalizeH="0" baseline="0" noProof="0" dirty="0">
                <a:ln>
                  <a:noFill/>
                </a:ln>
                <a:solidFill>
                  <a:srgbClr val="6AA84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  -1 ]</a:t>
            </a:r>
            <a:endParaRPr kumimoji="0" sz="2000" b="0" i="0" u="none" strike="noStrike" kern="1200" cap="none" spc="0" normalizeH="0" baseline="0" noProof="0" dirty="0">
              <a:ln>
                <a:noFill/>
              </a:ln>
              <a:solidFill>
                <a:srgbClr val="6AA84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Google Shape;2388;p155"/>
          <p:cNvSpPr txBox="1"/>
          <p:nvPr/>
        </p:nvSpPr>
        <p:spPr>
          <a:xfrm>
            <a:off x="5966045" y="1769470"/>
            <a:ext cx="1652870" cy="1735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4D </a:t>
            </a:r>
            <a:r>
              <a:rPr kumimoji="0" lang="zh-CN" altLang="e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输出</a:t>
            </a:r>
            <a:r>
              <a:rPr kumimoji="0" lang="e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y: </a:t>
            </a:r>
            <a:endParaRPr kumimoji="0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000" b="0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  1  ]</a:t>
            </a:r>
            <a:endParaRPr kumimoji="0" sz="2000" b="0" i="0" u="none" strike="noStrike" kern="1200" cap="none" spc="0" normalizeH="0" baseline="0" noProof="0" dirty="0">
              <a:ln>
                <a:noFill/>
              </a:ln>
              <a:solidFill>
                <a:srgbClr val="70AD47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000" b="0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  0  ]</a:t>
            </a:r>
            <a:endParaRPr kumimoji="0" sz="2000" b="0" i="0" u="none" strike="noStrike" kern="1200" cap="none" spc="0" normalizeH="0" baseline="0" noProof="0" dirty="0">
              <a:ln>
                <a:noFill/>
              </a:ln>
              <a:solidFill>
                <a:srgbClr val="70AD47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000" b="0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  3  ]</a:t>
            </a:r>
            <a:endParaRPr kumimoji="0" sz="2000" b="0" i="0" u="none" strike="noStrike" kern="1200" cap="none" spc="0" normalizeH="0" baseline="0" noProof="0" dirty="0">
              <a:ln>
                <a:noFill/>
              </a:ln>
              <a:solidFill>
                <a:srgbClr val="70AD47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000" b="0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  0  ]</a:t>
            </a:r>
            <a:endParaRPr kumimoji="0" sz="2000" b="0" i="0" u="none" strike="noStrike" kern="1200" cap="none" spc="0" normalizeH="0" baseline="0" noProof="0" dirty="0">
              <a:ln>
                <a:noFill/>
              </a:ln>
              <a:solidFill>
                <a:srgbClr val="70AD47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Google Shape;2389;p155"/>
          <p:cNvSpPr txBox="1"/>
          <p:nvPr/>
        </p:nvSpPr>
        <p:spPr>
          <a:xfrm>
            <a:off x="5851325" y="3574425"/>
            <a:ext cx="1882310" cy="1735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4D </a:t>
            </a:r>
            <a:r>
              <a:rPr kumimoji="0" lang="e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dL</a:t>
            </a:r>
            <a:r>
              <a:rPr kumimoji="0" lang="e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</a:t>
            </a:r>
            <a:r>
              <a:rPr kumimoji="0" lang="e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dy</a:t>
            </a:r>
            <a:r>
              <a:rPr kumimoji="0" lang="e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endParaRPr kumimoji="0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0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  4  ]</a:t>
            </a:r>
            <a:endParaRPr kumimoji="0" sz="20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0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  -1 ]</a:t>
            </a:r>
            <a:endParaRPr kumimoji="0" sz="20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0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  5  ]</a:t>
            </a:r>
            <a:endParaRPr kumimoji="0" sz="20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0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  9  ]</a:t>
            </a:r>
            <a:endParaRPr kumimoji="0" sz="20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Google Shape;2390;p155"/>
          <p:cNvSpPr txBox="1"/>
          <p:nvPr/>
        </p:nvSpPr>
        <p:spPr>
          <a:xfrm>
            <a:off x="3621881" y="3574425"/>
            <a:ext cx="1939895" cy="1735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[dy/dx] [dL/dy]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[ 1 </a:t>
            </a:r>
            <a:r>
              <a:rPr kumimoji="0" lang="en" sz="2000" b="0" i="0" u="none" strike="noStrike" kern="1200" cap="none" spc="0" normalizeH="0" baseline="0" noProof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0 0 0</a:t>
            </a:r>
            <a:r>
              <a:rPr kumimoji="0" lang="en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] [ 4  ]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 </a:t>
            </a:r>
            <a:r>
              <a:rPr kumimoji="0" lang="en" sz="2000" b="0" i="0" u="none" strike="noStrike" kern="1200" cap="none" spc="0" normalizeH="0" baseline="0" noProof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  <a:r>
              <a:rPr kumimoji="0" lang="en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0 </a:t>
            </a:r>
            <a:r>
              <a:rPr kumimoji="0" lang="en" sz="2000" b="0" i="0" u="none" strike="noStrike" kern="1200" cap="none" spc="0" normalizeH="0" baseline="0" noProof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0 0</a:t>
            </a:r>
            <a:r>
              <a:rPr kumimoji="0" lang="en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] [ -1 ]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 </a:t>
            </a:r>
            <a:r>
              <a:rPr kumimoji="0" lang="en" sz="2000" b="0" i="0" u="none" strike="noStrike" kern="1200" cap="none" spc="0" normalizeH="0" baseline="0" noProof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0 0</a:t>
            </a:r>
            <a:r>
              <a:rPr kumimoji="0" lang="en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1 </a:t>
            </a:r>
            <a:r>
              <a:rPr kumimoji="0" lang="en" sz="2000" b="0" i="0" u="none" strike="noStrike" kern="1200" cap="none" spc="0" normalizeH="0" baseline="0" noProof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  <a:r>
              <a:rPr kumimoji="0" lang="en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] [ 5  ]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 </a:t>
            </a:r>
            <a:r>
              <a:rPr kumimoji="0" lang="en" sz="2000" b="0" i="0" u="none" strike="noStrike" kern="1200" cap="none" spc="0" normalizeH="0" baseline="0" noProof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0 0 0</a:t>
            </a:r>
            <a:r>
              <a:rPr kumimoji="0" lang="en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0 ] [ 9  ]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Google Shape;2391;p155"/>
          <p:cNvSpPr txBox="1"/>
          <p:nvPr/>
        </p:nvSpPr>
        <p:spPr>
          <a:xfrm>
            <a:off x="7889895" y="4183816"/>
            <a:ext cx="1322356" cy="697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lvl="0" algn="ctr" defTabSz="685800">
              <a:defRPr/>
            </a:pPr>
            <a:r>
              <a:rPr lang="zh-CN" altLang="en-US" sz="1799" dirty="0">
                <a:solidFill>
                  <a:srgbClr val="C00000"/>
                </a:solidFill>
              </a:rPr>
              <a:t>上游梯度</a:t>
            </a:r>
          </a:p>
        </p:txBody>
      </p:sp>
      <p:cxnSp>
        <p:nvCxnSpPr>
          <p:cNvPr id="14" name="Google Shape;2392;p155"/>
          <p:cNvCxnSpPr/>
          <p:nvPr/>
        </p:nvCxnSpPr>
        <p:spPr>
          <a:xfrm>
            <a:off x="5715162" y="2359831"/>
            <a:ext cx="675424" cy="0"/>
          </a:xfrm>
          <a:prstGeom prst="straightConnector1">
            <a:avLst/>
          </a:prstGeom>
          <a:noFill/>
          <a:ln w="25400" cap="flat" cmpd="sng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" name="Google Shape;2393;p155"/>
          <p:cNvCxnSpPr/>
          <p:nvPr/>
        </p:nvCxnSpPr>
        <p:spPr>
          <a:xfrm>
            <a:off x="5715162" y="2642042"/>
            <a:ext cx="675424" cy="0"/>
          </a:xfrm>
          <a:prstGeom prst="straightConnector1">
            <a:avLst/>
          </a:prstGeom>
          <a:noFill/>
          <a:ln w="25400" cap="flat" cmpd="sng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" name="Google Shape;2394;p155"/>
          <p:cNvCxnSpPr/>
          <p:nvPr/>
        </p:nvCxnSpPr>
        <p:spPr>
          <a:xfrm>
            <a:off x="5715162" y="2965975"/>
            <a:ext cx="675424" cy="0"/>
          </a:xfrm>
          <a:prstGeom prst="straightConnector1">
            <a:avLst/>
          </a:prstGeom>
          <a:noFill/>
          <a:ln w="25400" cap="flat" cmpd="sng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7" name="Google Shape;2395;p155"/>
          <p:cNvCxnSpPr/>
          <p:nvPr/>
        </p:nvCxnSpPr>
        <p:spPr>
          <a:xfrm>
            <a:off x="5715162" y="3279319"/>
            <a:ext cx="675424" cy="0"/>
          </a:xfrm>
          <a:prstGeom prst="straightConnector1">
            <a:avLst/>
          </a:prstGeom>
          <a:noFill/>
          <a:ln w="25400" cap="flat" cmpd="sng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8" name="Google Shape;2396;p155"/>
          <p:cNvCxnSpPr/>
          <p:nvPr/>
        </p:nvCxnSpPr>
        <p:spPr>
          <a:xfrm>
            <a:off x="7162584" y="4111975"/>
            <a:ext cx="675424" cy="0"/>
          </a:xfrm>
          <a:prstGeom prst="straightConnector1">
            <a:avLst/>
          </a:prstGeom>
          <a:noFill/>
          <a:ln w="25400" cap="flat" cmpd="sng">
            <a:solidFill>
              <a:srgbClr val="C00000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19" name="Google Shape;2397;p155"/>
          <p:cNvCxnSpPr/>
          <p:nvPr/>
        </p:nvCxnSpPr>
        <p:spPr>
          <a:xfrm>
            <a:off x="7162584" y="4394186"/>
            <a:ext cx="675424" cy="0"/>
          </a:xfrm>
          <a:prstGeom prst="straightConnector1">
            <a:avLst/>
          </a:prstGeom>
          <a:noFill/>
          <a:ln w="25400" cap="flat" cmpd="sng">
            <a:solidFill>
              <a:srgbClr val="C00000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20" name="Google Shape;2398;p155"/>
          <p:cNvCxnSpPr/>
          <p:nvPr/>
        </p:nvCxnSpPr>
        <p:spPr>
          <a:xfrm>
            <a:off x="7162584" y="4718119"/>
            <a:ext cx="675424" cy="0"/>
          </a:xfrm>
          <a:prstGeom prst="straightConnector1">
            <a:avLst/>
          </a:prstGeom>
          <a:noFill/>
          <a:ln w="25400" cap="flat" cmpd="sng">
            <a:solidFill>
              <a:srgbClr val="C00000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21" name="Google Shape;2399;p155"/>
          <p:cNvCxnSpPr/>
          <p:nvPr/>
        </p:nvCxnSpPr>
        <p:spPr>
          <a:xfrm>
            <a:off x="7162584" y="5031462"/>
            <a:ext cx="675424" cy="0"/>
          </a:xfrm>
          <a:prstGeom prst="straightConnector1">
            <a:avLst/>
          </a:prstGeom>
          <a:noFill/>
          <a:ln w="25400" cap="flat" cmpd="sng">
            <a:solidFill>
              <a:srgbClr val="C00000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22" name="Google Shape;2400;p155"/>
          <p:cNvCxnSpPr/>
          <p:nvPr/>
        </p:nvCxnSpPr>
        <p:spPr>
          <a:xfrm>
            <a:off x="5715162" y="4111975"/>
            <a:ext cx="675424" cy="0"/>
          </a:xfrm>
          <a:prstGeom prst="straightConnector1">
            <a:avLst/>
          </a:prstGeom>
          <a:noFill/>
          <a:ln w="25400" cap="flat" cmpd="sng">
            <a:solidFill>
              <a:srgbClr val="C00000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23" name="Google Shape;2401;p155"/>
          <p:cNvCxnSpPr/>
          <p:nvPr/>
        </p:nvCxnSpPr>
        <p:spPr>
          <a:xfrm>
            <a:off x="5715162" y="4394186"/>
            <a:ext cx="675424" cy="0"/>
          </a:xfrm>
          <a:prstGeom prst="straightConnector1">
            <a:avLst/>
          </a:prstGeom>
          <a:noFill/>
          <a:ln w="25400" cap="flat" cmpd="sng">
            <a:solidFill>
              <a:srgbClr val="C00000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24" name="Google Shape;2402;p155"/>
          <p:cNvCxnSpPr/>
          <p:nvPr/>
        </p:nvCxnSpPr>
        <p:spPr>
          <a:xfrm>
            <a:off x="5715162" y="4718119"/>
            <a:ext cx="675424" cy="0"/>
          </a:xfrm>
          <a:prstGeom prst="straightConnector1">
            <a:avLst/>
          </a:prstGeom>
          <a:noFill/>
          <a:ln w="25400" cap="flat" cmpd="sng">
            <a:solidFill>
              <a:srgbClr val="C00000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25" name="Google Shape;2403;p155"/>
          <p:cNvCxnSpPr/>
          <p:nvPr/>
        </p:nvCxnSpPr>
        <p:spPr>
          <a:xfrm>
            <a:off x="5715162" y="5031462"/>
            <a:ext cx="675424" cy="0"/>
          </a:xfrm>
          <a:prstGeom prst="straightConnector1">
            <a:avLst/>
          </a:prstGeom>
          <a:noFill/>
          <a:ln w="25400" cap="flat" cmpd="sng">
            <a:solidFill>
              <a:srgbClr val="C00000"/>
            </a:solidFill>
            <a:prstDash val="solid"/>
            <a:round/>
            <a:headEnd type="triangl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07209853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矢量函数后向传播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Lecture 6 - </a:t>
            </a:r>
            <a:fld id="{AC1089D3-84F4-7045-A571-C61BEF9B13BC}" type="slidenum"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105</a:t>
            </a:fld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FFCB0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Google Shape;2381;p155"/>
          <p:cNvSpPr/>
          <p:nvPr/>
        </p:nvSpPr>
        <p:spPr>
          <a:xfrm>
            <a:off x="3571795" y="2237149"/>
            <a:ext cx="2040068" cy="1268369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f(x) = max(0,x)</a:t>
            </a:r>
            <a:endParaRPr kumimoji="0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lvl="0" algn="ctr" defTabSz="685800">
              <a:defRPr/>
            </a:pPr>
            <a:r>
              <a:rPr kumimoji="0" lang="en" sz="2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</a:t>
            </a:r>
            <a:r>
              <a:rPr lang="zh-CN" altLang="en" sz="2200" i="1" dirty="0">
                <a:solidFill>
                  <a:prstClr val="black"/>
                </a:solidFill>
              </a:rPr>
              <a:t>各个</a:t>
            </a:r>
            <a:r>
              <a:rPr lang="zh-CN" altLang="en-US" sz="2200" i="1" dirty="0">
                <a:solidFill>
                  <a:prstClr val="black"/>
                </a:solidFill>
              </a:rPr>
              <a:t>元素</a:t>
            </a:r>
            <a:r>
              <a:rPr kumimoji="0" lang="en" sz="2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  <a:endParaRPr kumimoji="0" sz="22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Google Shape;2382;p155"/>
          <p:cNvCxnSpPr/>
          <p:nvPr/>
        </p:nvCxnSpPr>
        <p:spPr>
          <a:xfrm>
            <a:off x="2820315" y="2359831"/>
            <a:ext cx="675424" cy="0"/>
          </a:xfrm>
          <a:prstGeom prst="straightConnector1">
            <a:avLst/>
          </a:prstGeom>
          <a:noFill/>
          <a:ln w="25400" cap="flat" cmpd="sng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" name="Google Shape;2383;p155"/>
          <p:cNvCxnSpPr/>
          <p:nvPr/>
        </p:nvCxnSpPr>
        <p:spPr>
          <a:xfrm>
            <a:off x="2820315" y="2642042"/>
            <a:ext cx="675424" cy="0"/>
          </a:xfrm>
          <a:prstGeom prst="straightConnector1">
            <a:avLst/>
          </a:prstGeom>
          <a:noFill/>
          <a:ln w="25400" cap="flat" cmpd="sng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" name="Google Shape;2384;p155"/>
          <p:cNvCxnSpPr/>
          <p:nvPr/>
        </p:nvCxnSpPr>
        <p:spPr>
          <a:xfrm>
            <a:off x="2820315" y="2965975"/>
            <a:ext cx="675424" cy="0"/>
          </a:xfrm>
          <a:prstGeom prst="straightConnector1">
            <a:avLst/>
          </a:prstGeom>
          <a:noFill/>
          <a:ln w="25400" cap="flat" cmpd="sng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" name="Google Shape;2385;p155"/>
          <p:cNvCxnSpPr/>
          <p:nvPr/>
        </p:nvCxnSpPr>
        <p:spPr>
          <a:xfrm>
            <a:off x="2820315" y="3279319"/>
            <a:ext cx="675424" cy="0"/>
          </a:xfrm>
          <a:prstGeom prst="straightConnector1">
            <a:avLst/>
          </a:prstGeom>
          <a:noFill/>
          <a:ln w="25400" cap="flat" cmpd="sng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" name="Google Shape;2386;p155"/>
          <p:cNvSpPr txBox="1"/>
          <p:nvPr/>
        </p:nvSpPr>
        <p:spPr>
          <a:xfrm>
            <a:off x="1665016" y="1769470"/>
            <a:ext cx="1469618" cy="1735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4D </a:t>
            </a:r>
            <a:r>
              <a:rPr kumimoji="0" lang="zh-CN" altLang="e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输入</a:t>
            </a:r>
            <a:r>
              <a:rPr kumimoji="0" lang="e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x:</a:t>
            </a:r>
            <a:endParaRPr kumimoji="0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000" b="0" i="0" u="none" strike="noStrike" kern="1200" cap="none" spc="0" normalizeH="0" baseline="0" noProof="0" dirty="0">
                <a:ln>
                  <a:noFill/>
                </a:ln>
                <a:solidFill>
                  <a:srgbClr val="6AA84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  1  ]</a:t>
            </a:r>
            <a:endParaRPr kumimoji="0" sz="2000" b="0" i="0" u="none" strike="noStrike" kern="1200" cap="none" spc="0" normalizeH="0" baseline="0" noProof="0" dirty="0">
              <a:ln>
                <a:noFill/>
              </a:ln>
              <a:solidFill>
                <a:srgbClr val="6AA84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000" b="0" i="0" u="none" strike="noStrike" kern="1200" cap="none" spc="0" normalizeH="0" baseline="0" noProof="0" dirty="0">
                <a:ln>
                  <a:noFill/>
                </a:ln>
                <a:solidFill>
                  <a:srgbClr val="6AA84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 -2  ]</a:t>
            </a:r>
            <a:endParaRPr kumimoji="0" sz="2000" b="0" i="0" u="none" strike="noStrike" kern="1200" cap="none" spc="0" normalizeH="0" baseline="0" noProof="0" dirty="0">
              <a:ln>
                <a:noFill/>
              </a:ln>
              <a:solidFill>
                <a:srgbClr val="6AA84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000" b="0" i="0" u="none" strike="noStrike" kern="1200" cap="none" spc="0" normalizeH="0" baseline="0" noProof="0" dirty="0">
                <a:ln>
                  <a:noFill/>
                </a:ln>
                <a:solidFill>
                  <a:srgbClr val="6AA84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  3  ]</a:t>
            </a:r>
            <a:endParaRPr kumimoji="0" sz="2000" b="0" i="0" u="none" strike="noStrike" kern="1200" cap="none" spc="0" normalizeH="0" baseline="0" noProof="0" dirty="0">
              <a:ln>
                <a:noFill/>
              </a:ln>
              <a:solidFill>
                <a:srgbClr val="6AA84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000" b="0" i="0" u="none" strike="noStrike" kern="1200" cap="none" spc="0" normalizeH="0" baseline="0" noProof="0" dirty="0">
                <a:ln>
                  <a:noFill/>
                </a:ln>
                <a:solidFill>
                  <a:srgbClr val="6AA84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  -1 ]</a:t>
            </a:r>
            <a:endParaRPr kumimoji="0" sz="2000" b="0" i="0" u="none" strike="noStrike" kern="1200" cap="none" spc="0" normalizeH="0" baseline="0" noProof="0" dirty="0">
              <a:ln>
                <a:noFill/>
              </a:ln>
              <a:solidFill>
                <a:srgbClr val="6AA84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Google Shape;2388;p155"/>
          <p:cNvSpPr txBox="1"/>
          <p:nvPr/>
        </p:nvSpPr>
        <p:spPr>
          <a:xfrm>
            <a:off x="5966045" y="1769470"/>
            <a:ext cx="1652870" cy="1735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4D </a:t>
            </a:r>
            <a:r>
              <a:rPr kumimoji="0" lang="zh-CN" altLang="e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输出</a:t>
            </a:r>
            <a:r>
              <a:rPr kumimoji="0" lang="e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y: </a:t>
            </a:r>
            <a:endParaRPr kumimoji="0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000" b="0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  1  ]</a:t>
            </a:r>
            <a:endParaRPr kumimoji="0" sz="2000" b="0" i="0" u="none" strike="noStrike" kern="1200" cap="none" spc="0" normalizeH="0" baseline="0" noProof="0" dirty="0">
              <a:ln>
                <a:noFill/>
              </a:ln>
              <a:solidFill>
                <a:srgbClr val="70AD47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000" b="0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  0  ]</a:t>
            </a:r>
            <a:endParaRPr kumimoji="0" sz="2000" b="0" i="0" u="none" strike="noStrike" kern="1200" cap="none" spc="0" normalizeH="0" baseline="0" noProof="0" dirty="0">
              <a:ln>
                <a:noFill/>
              </a:ln>
              <a:solidFill>
                <a:srgbClr val="70AD47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000" b="0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  3  ]</a:t>
            </a:r>
            <a:endParaRPr kumimoji="0" sz="2000" b="0" i="0" u="none" strike="noStrike" kern="1200" cap="none" spc="0" normalizeH="0" baseline="0" noProof="0" dirty="0">
              <a:ln>
                <a:noFill/>
              </a:ln>
              <a:solidFill>
                <a:srgbClr val="70AD47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000" b="0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  0  ]</a:t>
            </a:r>
            <a:endParaRPr kumimoji="0" sz="2000" b="0" i="0" u="none" strike="noStrike" kern="1200" cap="none" spc="0" normalizeH="0" baseline="0" noProof="0" dirty="0">
              <a:ln>
                <a:noFill/>
              </a:ln>
              <a:solidFill>
                <a:srgbClr val="70AD47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Google Shape;2389;p155"/>
          <p:cNvSpPr txBox="1"/>
          <p:nvPr/>
        </p:nvSpPr>
        <p:spPr>
          <a:xfrm>
            <a:off x="5851325" y="3574425"/>
            <a:ext cx="1882310" cy="1735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4D </a:t>
            </a:r>
            <a:r>
              <a:rPr kumimoji="0" lang="e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dL</a:t>
            </a:r>
            <a:r>
              <a:rPr kumimoji="0" lang="e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</a:t>
            </a:r>
            <a:r>
              <a:rPr kumimoji="0" lang="e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dy</a:t>
            </a:r>
            <a:r>
              <a:rPr kumimoji="0" lang="e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endParaRPr kumimoji="0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0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  4  ]</a:t>
            </a:r>
            <a:endParaRPr kumimoji="0" sz="20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0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  -1 ]</a:t>
            </a:r>
            <a:endParaRPr kumimoji="0" sz="20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0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  5  ]</a:t>
            </a:r>
            <a:endParaRPr kumimoji="0" sz="20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0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  9  ]</a:t>
            </a:r>
            <a:endParaRPr kumimoji="0" sz="20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Google Shape;2390;p155"/>
          <p:cNvSpPr txBox="1"/>
          <p:nvPr/>
        </p:nvSpPr>
        <p:spPr>
          <a:xfrm>
            <a:off x="3621881" y="3574425"/>
            <a:ext cx="1939895" cy="1735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  <a:r>
              <a:rPr kumimoji="0" lang="e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dy</a:t>
            </a:r>
            <a:r>
              <a:rPr kumimoji="0" lang="e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/dx] [dL/</a:t>
            </a:r>
            <a:r>
              <a:rPr kumimoji="0" lang="e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dy</a:t>
            </a:r>
            <a:r>
              <a:rPr kumimoji="0" lang="e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  <a:endParaRPr kumimoji="0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[ 1 </a:t>
            </a:r>
            <a:r>
              <a:rPr kumimoji="0" lang="en" sz="2000" b="0" i="0" u="none" strike="noStrike" kern="1200" cap="none" spc="0" normalizeH="0" baseline="0" noProof="0" dirty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0 0 0</a:t>
            </a:r>
            <a:r>
              <a:rPr kumimoji="0" lang="e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] [ 4  ]</a:t>
            </a:r>
            <a:endParaRPr kumimoji="0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 </a:t>
            </a:r>
            <a:r>
              <a:rPr kumimoji="0" lang="en" sz="2000" b="0" i="0" u="none" strike="noStrike" kern="1200" cap="none" spc="0" normalizeH="0" baseline="0" noProof="0" dirty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  <a:r>
              <a:rPr kumimoji="0" lang="e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0 </a:t>
            </a:r>
            <a:r>
              <a:rPr kumimoji="0" lang="en" sz="2000" b="0" i="0" u="none" strike="noStrike" kern="1200" cap="none" spc="0" normalizeH="0" baseline="0" noProof="0" dirty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0 0</a:t>
            </a:r>
            <a:r>
              <a:rPr kumimoji="0" lang="e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] [ -1 ]</a:t>
            </a:r>
            <a:endParaRPr kumimoji="0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 </a:t>
            </a:r>
            <a:r>
              <a:rPr kumimoji="0" lang="en" sz="2000" b="0" i="0" u="none" strike="noStrike" kern="1200" cap="none" spc="0" normalizeH="0" baseline="0" noProof="0" dirty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0 0</a:t>
            </a:r>
            <a:r>
              <a:rPr kumimoji="0" lang="e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1 </a:t>
            </a:r>
            <a:r>
              <a:rPr kumimoji="0" lang="en" sz="2000" b="0" i="0" u="none" strike="noStrike" kern="1200" cap="none" spc="0" normalizeH="0" baseline="0" noProof="0" dirty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  <a:r>
              <a:rPr kumimoji="0" lang="e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] [ 5  ]</a:t>
            </a:r>
            <a:endParaRPr kumimoji="0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 </a:t>
            </a:r>
            <a:r>
              <a:rPr kumimoji="0" lang="en" sz="2000" b="0" i="0" u="none" strike="noStrike" kern="1200" cap="none" spc="0" normalizeH="0" baseline="0" noProof="0" dirty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0 0 0</a:t>
            </a:r>
            <a:r>
              <a:rPr kumimoji="0" lang="e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0 ] [ 9  ]</a:t>
            </a:r>
            <a:endParaRPr kumimoji="0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Google Shape;2391;p155"/>
          <p:cNvSpPr txBox="1"/>
          <p:nvPr/>
        </p:nvSpPr>
        <p:spPr>
          <a:xfrm>
            <a:off x="7889895" y="4183816"/>
            <a:ext cx="1322356" cy="697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lvl="0" algn="ctr" defTabSz="685800">
              <a:defRPr/>
            </a:pPr>
            <a:r>
              <a:rPr lang="zh-CN" altLang="en-US" sz="1799" dirty="0">
                <a:solidFill>
                  <a:srgbClr val="C00000"/>
                </a:solidFill>
              </a:rPr>
              <a:t>上游梯度</a:t>
            </a:r>
          </a:p>
        </p:txBody>
      </p:sp>
      <p:cxnSp>
        <p:nvCxnSpPr>
          <p:cNvPr id="14" name="Google Shape;2392;p155"/>
          <p:cNvCxnSpPr/>
          <p:nvPr/>
        </p:nvCxnSpPr>
        <p:spPr>
          <a:xfrm>
            <a:off x="5715162" y="2359831"/>
            <a:ext cx="675424" cy="0"/>
          </a:xfrm>
          <a:prstGeom prst="straightConnector1">
            <a:avLst/>
          </a:prstGeom>
          <a:noFill/>
          <a:ln w="25400" cap="flat" cmpd="sng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" name="Google Shape;2393;p155"/>
          <p:cNvCxnSpPr/>
          <p:nvPr/>
        </p:nvCxnSpPr>
        <p:spPr>
          <a:xfrm>
            <a:off x="5715162" y="2642042"/>
            <a:ext cx="675424" cy="0"/>
          </a:xfrm>
          <a:prstGeom prst="straightConnector1">
            <a:avLst/>
          </a:prstGeom>
          <a:noFill/>
          <a:ln w="25400" cap="flat" cmpd="sng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" name="Google Shape;2394;p155"/>
          <p:cNvCxnSpPr/>
          <p:nvPr/>
        </p:nvCxnSpPr>
        <p:spPr>
          <a:xfrm>
            <a:off x="5715162" y="2965975"/>
            <a:ext cx="675424" cy="0"/>
          </a:xfrm>
          <a:prstGeom prst="straightConnector1">
            <a:avLst/>
          </a:prstGeom>
          <a:noFill/>
          <a:ln w="25400" cap="flat" cmpd="sng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7" name="Google Shape;2395;p155"/>
          <p:cNvCxnSpPr/>
          <p:nvPr/>
        </p:nvCxnSpPr>
        <p:spPr>
          <a:xfrm>
            <a:off x="5715162" y="3279319"/>
            <a:ext cx="675424" cy="0"/>
          </a:xfrm>
          <a:prstGeom prst="straightConnector1">
            <a:avLst/>
          </a:prstGeom>
          <a:noFill/>
          <a:ln w="25400" cap="flat" cmpd="sng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8" name="Google Shape;2396;p155"/>
          <p:cNvCxnSpPr/>
          <p:nvPr/>
        </p:nvCxnSpPr>
        <p:spPr>
          <a:xfrm>
            <a:off x="7162584" y="4111975"/>
            <a:ext cx="675424" cy="0"/>
          </a:xfrm>
          <a:prstGeom prst="straightConnector1">
            <a:avLst/>
          </a:prstGeom>
          <a:noFill/>
          <a:ln w="25400" cap="flat" cmpd="sng">
            <a:solidFill>
              <a:srgbClr val="C00000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19" name="Google Shape;2397;p155"/>
          <p:cNvCxnSpPr/>
          <p:nvPr/>
        </p:nvCxnSpPr>
        <p:spPr>
          <a:xfrm>
            <a:off x="7162584" y="4394186"/>
            <a:ext cx="675424" cy="0"/>
          </a:xfrm>
          <a:prstGeom prst="straightConnector1">
            <a:avLst/>
          </a:prstGeom>
          <a:noFill/>
          <a:ln w="25400" cap="flat" cmpd="sng">
            <a:solidFill>
              <a:srgbClr val="C00000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20" name="Google Shape;2398;p155"/>
          <p:cNvCxnSpPr/>
          <p:nvPr/>
        </p:nvCxnSpPr>
        <p:spPr>
          <a:xfrm>
            <a:off x="7162584" y="4718119"/>
            <a:ext cx="675424" cy="0"/>
          </a:xfrm>
          <a:prstGeom prst="straightConnector1">
            <a:avLst/>
          </a:prstGeom>
          <a:noFill/>
          <a:ln w="25400" cap="flat" cmpd="sng">
            <a:solidFill>
              <a:srgbClr val="C00000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21" name="Google Shape;2399;p155"/>
          <p:cNvCxnSpPr/>
          <p:nvPr/>
        </p:nvCxnSpPr>
        <p:spPr>
          <a:xfrm>
            <a:off x="7162584" y="5031462"/>
            <a:ext cx="675424" cy="0"/>
          </a:xfrm>
          <a:prstGeom prst="straightConnector1">
            <a:avLst/>
          </a:prstGeom>
          <a:noFill/>
          <a:ln w="25400" cap="flat" cmpd="sng">
            <a:solidFill>
              <a:srgbClr val="C00000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22" name="Google Shape;2400;p155"/>
          <p:cNvCxnSpPr/>
          <p:nvPr/>
        </p:nvCxnSpPr>
        <p:spPr>
          <a:xfrm>
            <a:off x="5715162" y="4111975"/>
            <a:ext cx="675424" cy="0"/>
          </a:xfrm>
          <a:prstGeom prst="straightConnector1">
            <a:avLst/>
          </a:prstGeom>
          <a:noFill/>
          <a:ln w="25400" cap="flat" cmpd="sng">
            <a:solidFill>
              <a:srgbClr val="C00000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23" name="Google Shape;2401;p155"/>
          <p:cNvCxnSpPr/>
          <p:nvPr/>
        </p:nvCxnSpPr>
        <p:spPr>
          <a:xfrm>
            <a:off x="5715162" y="4394186"/>
            <a:ext cx="675424" cy="0"/>
          </a:xfrm>
          <a:prstGeom prst="straightConnector1">
            <a:avLst/>
          </a:prstGeom>
          <a:noFill/>
          <a:ln w="25400" cap="flat" cmpd="sng">
            <a:solidFill>
              <a:srgbClr val="C00000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24" name="Google Shape;2402;p155"/>
          <p:cNvCxnSpPr/>
          <p:nvPr/>
        </p:nvCxnSpPr>
        <p:spPr>
          <a:xfrm>
            <a:off x="5715162" y="4718119"/>
            <a:ext cx="675424" cy="0"/>
          </a:xfrm>
          <a:prstGeom prst="straightConnector1">
            <a:avLst/>
          </a:prstGeom>
          <a:noFill/>
          <a:ln w="25400" cap="flat" cmpd="sng">
            <a:solidFill>
              <a:srgbClr val="C00000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25" name="Google Shape;2403;p155"/>
          <p:cNvCxnSpPr/>
          <p:nvPr/>
        </p:nvCxnSpPr>
        <p:spPr>
          <a:xfrm>
            <a:off x="5715162" y="5031462"/>
            <a:ext cx="675424" cy="0"/>
          </a:xfrm>
          <a:prstGeom prst="straightConnector1">
            <a:avLst/>
          </a:prstGeom>
          <a:noFill/>
          <a:ln w="25400" cap="flat" cmpd="sng">
            <a:solidFill>
              <a:srgbClr val="C00000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26" name="Google Shape;2404;p155"/>
          <p:cNvCxnSpPr/>
          <p:nvPr/>
        </p:nvCxnSpPr>
        <p:spPr>
          <a:xfrm>
            <a:off x="2896496" y="4111975"/>
            <a:ext cx="675424" cy="0"/>
          </a:xfrm>
          <a:prstGeom prst="straightConnector1">
            <a:avLst/>
          </a:prstGeom>
          <a:noFill/>
          <a:ln w="25400" cap="flat" cmpd="sng">
            <a:solidFill>
              <a:srgbClr val="C00000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27" name="Google Shape;2405;p155"/>
          <p:cNvCxnSpPr/>
          <p:nvPr/>
        </p:nvCxnSpPr>
        <p:spPr>
          <a:xfrm>
            <a:off x="2896496" y="4394186"/>
            <a:ext cx="675424" cy="0"/>
          </a:xfrm>
          <a:prstGeom prst="straightConnector1">
            <a:avLst/>
          </a:prstGeom>
          <a:noFill/>
          <a:ln w="25400" cap="flat" cmpd="sng">
            <a:solidFill>
              <a:srgbClr val="C00000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28" name="Google Shape;2406;p155"/>
          <p:cNvCxnSpPr/>
          <p:nvPr/>
        </p:nvCxnSpPr>
        <p:spPr>
          <a:xfrm>
            <a:off x="2896496" y="4718119"/>
            <a:ext cx="675424" cy="0"/>
          </a:xfrm>
          <a:prstGeom prst="straightConnector1">
            <a:avLst/>
          </a:prstGeom>
          <a:noFill/>
          <a:ln w="25400" cap="flat" cmpd="sng">
            <a:solidFill>
              <a:srgbClr val="C00000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29" name="Google Shape;2407;p155"/>
          <p:cNvCxnSpPr/>
          <p:nvPr/>
        </p:nvCxnSpPr>
        <p:spPr>
          <a:xfrm>
            <a:off x="2896496" y="5031462"/>
            <a:ext cx="675424" cy="0"/>
          </a:xfrm>
          <a:prstGeom prst="straightConnector1">
            <a:avLst/>
          </a:prstGeom>
          <a:noFill/>
          <a:ln w="25400" cap="flat" cmpd="sng">
            <a:solidFill>
              <a:srgbClr val="C00000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31" name="Google Shape;2409;p155"/>
          <p:cNvSpPr txBox="1"/>
          <p:nvPr/>
        </p:nvSpPr>
        <p:spPr>
          <a:xfrm>
            <a:off x="1698008" y="3574425"/>
            <a:ext cx="1403635" cy="1735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4D </a:t>
            </a:r>
            <a:r>
              <a:rPr kumimoji="0" lang="e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dL</a:t>
            </a:r>
            <a:r>
              <a:rPr kumimoji="0" lang="e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/dx: </a:t>
            </a:r>
            <a:endParaRPr kumimoji="0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0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[ 4 ]</a:t>
            </a:r>
            <a:endParaRPr kumimoji="0" sz="20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0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[ 0 ]</a:t>
            </a:r>
            <a:endParaRPr kumimoji="0" sz="20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0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[ 5 ]</a:t>
            </a:r>
            <a:endParaRPr kumimoji="0" sz="20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0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[ 0 ]</a:t>
            </a:r>
            <a:endParaRPr kumimoji="0" sz="20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65754374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矢量函数后向传播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Lecture 6 - </a:t>
            </a:r>
            <a:fld id="{AC1089D3-84F4-7045-A571-C61BEF9B13BC}" type="slidenum"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106</a:t>
            </a:fld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FFCB0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Google Shape;2381;p155"/>
          <p:cNvSpPr/>
          <p:nvPr/>
        </p:nvSpPr>
        <p:spPr>
          <a:xfrm>
            <a:off x="3571795" y="2237149"/>
            <a:ext cx="2040068" cy="1268369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f(x) = max(0,x)</a:t>
            </a:r>
            <a:endParaRPr kumimoji="0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lvl="0" algn="ctr" defTabSz="685800">
              <a:defRPr/>
            </a:pPr>
            <a:r>
              <a:rPr kumimoji="0" lang="en" sz="2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</a:t>
            </a:r>
            <a:r>
              <a:rPr lang="zh-CN" altLang="en" sz="2200" i="1" dirty="0">
                <a:solidFill>
                  <a:prstClr val="black"/>
                </a:solidFill>
              </a:rPr>
              <a:t>各个</a:t>
            </a:r>
            <a:r>
              <a:rPr lang="zh-CN" altLang="en-US" sz="2200" i="1" dirty="0">
                <a:solidFill>
                  <a:prstClr val="black"/>
                </a:solidFill>
              </a:rPr>
              <a:t>元素</a:t>
            </a:r>
            <a:r>
              <a:rPr kumimoji="0" lang="en" sz="2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  <a:endParaRPr kumimoji="0" sz="22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Google Shape;2382;p155"/>
          <p:cNvCxnSpPr/>
          <p:nvPr/>
        </p:nvCxnSpPr>
        <p:spPr>
          <a:xfrm>
            <a:off x="2820315" y="2359831"/>
            <a:ext cx="675424" cy="0"/>
          </a:xfrm>
          <a:prstGeom prst="straightConnector1">
            <a:avLst/>
          </a:prstGeom>
          <a:noFill/>
          <a:ln w="25400" cap="flat" cmpd="sng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" name="Google Shape;2383;p155"/>
          <p:cNvCxnSpPr/>
          <p:nvPr/>
        </p:nvCxnSpPr>
        <p:spPr>
          <a:xfrm>
            <a:off x="2820315" y="2642042"/>
            <a:ext cx="675424" cy="0"/>
          </a:xfrm>
          <a:prstGeom prst="straightConnector1">
            <a:avLst/>
          </a:prstGeom>
          <a:noFill/>
          <a:ln w="25400" cap="flat" cmpd="sng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" name="Google Shape;2384;p155"/>
          <p:cNvCxnSpPr/>
          <p:nvPr/>
        </p:nvCxnSpPr>
        <p:spPr>
          <a:xfrm>
            <a:off x="2820315" y="2965975"/>
            <a:ext cx="675424" cy="0"/>
          </a:xfrm>
          <a:prstGeom prst="straightConnector1">
            <a:avLst/>
          </a:prstGeom>
          <a:noFill/>
          <a:ln w="25400" cap="flat" cmpd="sng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" name="Google Shape;2385;p155"/>
          <p:cNvCxnSpPr/>
          <p:nvPr/>
        </p:nvCxnSpPr>
        <p:spPr>
          <a:xfrm>
            <a:off x="2820315" y="3279319"/>
            <a:ext cx="675424" cy="0"/>
          </a:xfrm>
          <a:prstGeom prst="straightConnector1">
            <a:avLst/>
          </a:prstGeom>
          <a:noFill/>
          <a:ln w="25400" cap="flat" cmpd="sng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" name="Google Shape;2386;p155"/>
          <p:cNvSpPr txBox="1"/>
          <p:nvPr/>
        </p:nvSpPr>
        <p:spPr>
          <a:xfrm>
            <a:off x="1665016" y="1769470"/>
            <a:ext cx="1469618" cy="1735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4D </a:t>
            </a:r>
            <a:r>
              <a:rPr lang="zh-CN" altLang="en" sz="2000" dirty="0">
                <a:solidFill>
                  <a:prstClr val="black"/>
                </a:solidFill>
                <a:latin typeface="Calibri" panose="020F0502020204030204"/>
              </a:rPr>
              <a:t>输入</a:t>
            </a:r>
            <a:r>
              <a:rPr kumimoji="0" lang="e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x:</a:t>
            </a:r>
            <a:endParaRPr kumimoji="0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000" b="0" i="0" u="none" strike="noStrike" kern="1200" cap="none" spc="0" normalizeH="0" baseline="0" noProof="0" dirty="0">
                <a:ln>
                  <a:noFill/>
                </a:ln>
                <a:solidFill>
                  <a:srgbClr val="6AA84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  1  ]</a:t>
            </a:r>
            <a:endParaRPr kumimoji="0" sz="2000" b="0" i="0" u="none" strike="noStrike" kern="1200" cap="none" spc="0" normalizeH="0" baseline="0" noProof="0" dirty="0">
              <a:ln>
                <a:noFill/>
              </a:ln>
              <a:solidFill>
                <a:srgbClr val="6AA84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000" b="0" i="0" u="none" strike="noStrike" kern="1200" cap="none" spc="0" normalizeH="0" baseline="0" noProof="0" dirty="0">
                <a:ln>
                  <a:noFill/>
                </a:ln>
                <a:solidFill>
                  <a:srgbClr val="6AA84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 -2  ]</a:t>
            </a:r>
            <a:endParaRPr kumimoji="0" sz="2000" b="0" i="0" u="none" strike="noStrike" kern="1200" cap="none" spc="0" normalizeH="0" baseline="0" noProof="0" dirty="0">
              <a:ln>
                <a:noFill/>
              </a:ln>
              <a:solidFill>
                <a:srgbClr val="6AA84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000" b="0" i="0" u="none" strike="noStrike" kern="1200" cap="none" spc="0" normalizeH="0" baseline="0" noProof="0" dirty="0">
                <a:ln>
                  <a:noFill/>
                </a:ln>
                <a:solidFill>
                  <a:srgbClr val="6AA84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  3  ]</a:t>
            </a:r>
            <a:endParaRPr kumimoji="0" sz="2000" b="0" i="0" u="none" strike="noStrike" kern="1200" cap="none" spc="0" normalizeH="0" baseline="0" noProof="0" dirty="0">
              <a:ln>
                <a:noFill/>
              </a:ln>
              <a:solidFill>
                <a:srgbClr val="6AA84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000" b="0" i="0" u="none" strike="noStrike" kern="1200" cap="none" spc="0" normalizeH="0" baseline="0" noProof="0" dirty="0">
                <a:ln>
                  <a:noFill/>
                </a:ln>
                <a:solidFill>
                  <a:srgbClr val="6AA84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  -1 ]</a:t>
            </a:r>
            <a:endParaRPr kumimoji="0" sz="2000" b="0" i="0" u="none" strike="noStrike" kern="1200" cap="none" spc="0" normalizeH="0" baseline="0" noProof="0" dirty="0">
              <a:ln>
                <a:noFill/>
              </a:ln>
              <a:solidFill>
                <a:srgbClr val="6AA84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Google Shape;2388;p155"/>
          <p:cNvSpPr txBox="1"/>
          <p:nvPr/>
        </p:nvSpPr>
        <p:spPr>
          <a:xfrm>
            <a:off x="5966045" y="1769470"/>
            <a:ext cx="1652870" cy="1735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4D </a:t>
            </a:r>
            <a:r>
              <a:rPr lang="zh-CN" altLang="en" sz="2000">
                <a:solidFill>
                  <a:prstClr val="black"/>
                </a:solidFill>
                <a:latin typeface="Calibri" panose="020F0502020204030204"/>
              </a:rPr>
              <a:t>输出</a:t>
            </a:r>
            <a:r>
              <a:rPr kumimoji="0" lang="en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y: </a:t>
            </a:r>
            <a:endParaRPr kumimoji="0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000" b="0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  1  ]</a:t>
            </a:r>
            <a:endParaRPr kumimoji="0" sz="2000" b="0" i="0" u="none" strike="noStrike" kern="1200" cap="none" spc="0" normalizeH="0" baseline="0" noProof="0" dirty="0">
              <a:ln>
                <a:noFill/>
              </a:ln>
              <a:solidFill>
                <a:srgbClr val="70AD47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000" b="0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  0  ]</a:t>
            </a:r>
            <a:endParaRPr kumimoji="0" sz="2000" b="0" i="0" u="none" strike="noStrike" kern="1200" cap="none" spc="0" normalizeH="0" baseline="0" noProof="0" dirty="0">
              <a:ln>
                <a:noFill/>
              </a:ln>
              <a:solidFill>
                <a:srgbClr val="70AD47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000" b="0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  3  ]</a:t>
            </a:r>
            <a:endParaRPr kumimoji="0" sz="2000" b="0" i="0" u="none" strike="noStrike" kern="1200" cap="none" spc="0" normalizeH="0" baseline="0" noProof="0" dirty="0">
              <a:ln>
                <a:noFill/>
              </a:ln>
              <a:solidFill>
                <a:srgbClr val="70AD47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000" b="0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  0  ]</a:t>
            </a:r>
            <a:endParaRPr kumimoji="0" sz="2000" b="0" i="0" u="none" strike="noStrike" kern="1200" cap="none" spc="0" normalizeH="0" baseline="0" noProof="0" dirty="0">
              <a:ln>
                <a:noFill/>
              </a:ln>
              <a:solidFill>
                <a:srgbClr val="70AD47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Google Shape;2389;p155"/>
          <p:cNvSpPr txBox="1"/>
          <p:nvPr/>
        </p:nvSpPr>
        <p:spPr>
          <a:xfrm>
            <a:off x="5851325" y="3574425"/>
            <a:ext cx="1882310" cy="1735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4D </a:t>
            </a:r>
            <a:r>
              <a:rPr kumimoji="0" lang="e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dL</a:t>
            </a:r>
            <a:r>
              <a:rPr kumimoji="0" lang="e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</a:t>
            </a:r>
            <a:r>
              <a:rPr kumimoji="0" lang="e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dy</a:t>
            </a:r>
            <a:r>
              <a:rPr kumimoji="0" lang="e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endParaRPr kumimoji="0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0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  4  ]</a:t>
            </a:r>
            <a:endParaRPr kumimoji="0" sz="20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0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  -1 ]</a:t>
            </a:r>
            <a:endParaRPr kumimoji="0" sz="20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0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  5  ]</a:t>
            </a:r>
            <a:endParaRPr kumimoji="0" sz="20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0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  9  ]</a:t>
            </a:r>
            <a:endParaRPr kumimoji="0" sz="20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Google Shape;2390;p155"/>
          <p:cNvSpPr txBox="1"/>
          <p:nvPr/>
        </p:nvSpPr>
        <p:spPr>
          <a:xfrm>
            <a:off x="3621881" y="3574425"/>
            <a:ext cx="1939895" cy="1735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[dy/dx] [dL/dy]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[ 1 </a:t>
            </a:r>
            <a:r>
              <a:rPr kumimoji="0" lang="en" sz="2000" b="0" i="0" u="none" strike="noStrike" kern="1200" cap="none" spc="0" normalizeH="0" baseline="0" noProof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0 0 0</a:t>
            </a:r>
            <a:r>
              <a:rPr kumimoji="0" lang="en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] [ 4  ]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 </a:t>
            </a:r>
            <a:r>
              <a:rPr kumimoji="0" lang="en" sz="2000" b="0" i="0" u="none" strike="noStrike" kern="1200" cap="none" spc="0" normalizeH="0" baseline="0" noProof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  <a:r>
              <a:rPr kumimoji="0" lang="en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0 </a:t>
            </a:r>
            <a:r>
              <a:rPr kumimoji="0" lang="en" sz="2000" b="0" i="0" u="none" strike="noStrike" kern="1200" cap="none" spc="0" normalizeH="0" baseline="0" noProof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0 0</a:t>
            </a:r>
            <a:r>
              <a:rPr kumimoji="0" lang="en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] [ -1 ]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 </a:t>
            </a:r>
            <a:r>
              <a:rPr kumimoji="0" lang="en" sz="2000" b="0" i="0" u="none" strike="noStrike" kern="1200" cap="none" spc="0" normalizeH="0" baseline="0" noProof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0 0</a:t>
            </a:r>
            <a:r>
              <a:rPr kumimoji="0" lang="en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1 </a:t>
            </a:r>
            <a:r>
              <a:rPr kumimoji="0" lang="en" sz="2000" b="0" i="0" u="none" strike="noStrike" kern="1200" cap="none" spc="0" normalizeH="0" baseline="0" noProof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  <a:r>
              <a:rPr kumimoji="0" lang="en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] [ 5  ]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 </a:t>
            </a:r>
            <a:r>
              <a:rPr kumimoji="0" lang="en" sz="2000" b="0" i="0" u="none" strike="noStrike" kern="1200" cap="none" spc="0" normalizeH="0" baseline="0" noProof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0 0 0</a:t>
            </a:r>
            <a:r>
              <a:rPr kumimoji="0" lang="en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0 ] [ 9  ]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Google Shape;2391;p155"/>
          <p:cNvSpPr txBox="1"/>
          <p:nvPr/>
        </p:nvSpPr>
        <p:spPr>
          <a:xfrm>
            <a:off x="7889895" y="4183816"/>
            <a:ext cx="1322356" cy="697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lvl="0" algn="ctr" defTabSz="685800">
              <a:defRPr/>
            </a:pPr>
            <a:r>
              <a:rPr lang="zh-CN" altLang="en-US" sz="1799" dirty="0">
                <a:solidFill>
                  <a:srgbClr val="C00000"/>
                </a:solidFill>
              </a:rPr>
              <a:t>上游梯度</a:t>
            </a:r>
          </a:p>
        </p:txBody>
      </p:sp>
      <p:cxnSp>
        <p:nvCxnSpPr>
          <p:cNvPr id="14" name="Google Shape;2392;p155"/>
          <p:cNvCxnSpPr/>
          <p:nvPr/>
        </p:nvCxnSpPr>
        <p:spPr>
          <a:xfrm>
            <a:off x="5715162" y="2359831"/>
            <a:ext cx="675424" cy="0"/>
          </a:xfrm>
          <a:prstGeom prst="straightConnector1">
            <a:avLst/>
          </a:prstGeom>
          <a:noFill/>
          <a:ln w="25400" cap="flat" cmpd="sng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" name="Google Shape;2393;p155"/>
          <p:cNvCxnSpPr/>
          <p:nvPr/>
        </p:nvCxnSpPr>
        <p:spPr>
          <a:xfrm>
            <a:off x="5715162" y="2642042"/>
            <a:ext cx="675424" cy="0"/>
          </a:xfrm>
          <a:prstGeom prst="straightConnector1">
            <a:avLst/>
          </a:prstGeom>
          <a:noFill/>
          <a:ln w="25400" cap="flat" cmpd="sng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" name="Google Shape;2394;p155"/>
          <p:cNvCxnSpPr/>
          <p:nvPr/>
        </p:nvCxnSpPr>
        <p:spPr>
          <a:xfrm>
            <a:off x="5715162" y="2965975"/>
            <a:ext cx="675424" cy="0"/>
          </a:xfrm>
          <a:prstGeom prst="straightConnector1">
            <a:avLst/>
          </a:prstGeom>
          <a:noFill/>
          <a:ln w="25400" cap="flat" cmpd="sng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7" name="Google Shape;2395;p155"/>
          <p:cNvCxnSpPr/>
          <p:nvPr/>
        </p:nvCxnSpPr>
        <p:spPr>
          <a:xfrm>
            <a:off x="5715162" y="3279319"/>
            <a:ext cx="675424" cy="0"/>
          </a:xfrm>
          <a:prstGeom prst="straightConnector1">
            <a:avLst/>
          </a:prstGeom>
          <a:noFill/>
          <a:ln w="25400" cap="flat" cmpd="sng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8" name="Google Shape;2396;p155"/>
          <p:cNvCxnSpPr/>
          <p:nvPr/>
        </p:nvCxnSpPr>
        <p:spPr>
          <a:xfrm>
            <a:off x="7162584" y="4111975"/>
            <a:ext cx="675424" cy="0"/>
          </a:xfrm>
          <a:prstGeom prst="straightConnector1">
            <a:avLst/>
          </a:prstGeom>
          <a:noFill/>
          <a:ln w="25400" cap="flat" cmpd="sng">
            <a:solidFill>
              <a:srgbClr val="C00000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19" name="Google Shape;2397;p155"/>
          <p:cNvCxnSpPr/>
          <p:nvPr/>
        </p:nvCxnSpPr>
        <p:spPr>
          <a:xfrm>
            <a:off x="7162584" y="4394186"/>
            <a:ext cx="675424" cy="0"/>
          </a:xfrm>
          <a:prstGeom prst="straightConnector1">
            <a:avLst/>
          </a:prstGeom>
          <a:noFill/>
          <a:ln w="25400" cap="flat" cmpd="sng">
            <a:solidFill>
              <a:srgbClr val="C00000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20" name="Google Shape;2398;p155"/>
          <p:cNvCxnSpPr/>
          <p:nvPr/>
        </p:nvCxnSpPr>
        <p:spPr>
          <a:xfrm>
            <a:off x="7162584" y="4718119"/>
            <a:ext cx="675424" cy="0"/>
          </a:xfrm>
          <a:prstGeom prst="straightConnector1">
            <a:avLst/>
          </a:prstGeom>
          <a:noFill/>
          <a:ln w="25400" cap="flat" cmpd="sng">
            <a:solidFill>
              <a:srgbClr val="C00000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21" name="Google Shape;2399;p155"/>
          <p:cNvCxnSpPr/>
          <p:nvPr/>
        </p:nvCxnSpPr>
        <p:spPr>
          <a:xfrm>
            <a:off x="7162584" y="5031462"/>
            <a:ext cx="675424" cy="0"/>
          </a:xfrm>
          <a:prstGeom prst="straightConnector1">
            <a:avLst/>
          </a:prstGeom>
          <a:noFill/>
          <a:ln w="25400" cap="flat" cmpd="sng">
            <a:solidFill>
              <a:srgbClr val="C00000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22" name="Google Shape;2400;p155"/>
          <p:cNvCxnSpPr/>
          <p:nvPr/>
        </p:nvCxnSpPr>
        <p:spPr>
          <a:xfrm>
            <a:off x="5715162" y="4111975"/>
            <a:ext cx="675424" cy="0"/>
          </a:xfrm>
          <a:prstGeom prst="straightConnector1">
            <a:avLst/>
          </a:prstGeom>
          <a:noFill/>
          <a:ln w="25400" cap="flat" cmpd="sng">
            <a:solidFill>
              <a:srgbClr val="C00000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23" name="Google Shape;2401;p155"/>
          <p:cNvCxnSpPr/>
          <p:nvPr/>
        </p:nvCxnSpPr>
        <p:spPr>
          <a:xfrm>
            <a:off x="5715162" y="4394186"/>
            <a:ext cx="675424" cy="0"/>
          </a:xfrm>
          <a:prstGeom prst="straightConnector1">
            <a:avLst/>
          </a:prstGeom>
          <a:noFill/>
          <a:ln w="25400" cap="flat" cmpd="sng">
            <a:solidFill>
              <a:srgbClr val="C00000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24" name="Google Shape;2402;p155"/>
          <p:cNvCxnSpPr/>
          <p:nvPr/>
        </p:nvCxnSpPr>
        <p:spPr>
          <a:xfrm>
            <a:off x="5715162" y="4718119"/>
            <a:ext cx="675424" cy="0"/>
          </a:xfrm>
          <a:prstGeom prst="straightConnector1">
            <a:avLst/>
          </a:prstGeom>
          <a:noFill/>
          <a:ln w="25400" cap="flat" cmpd="sng">
            <a:solidFill>
              <a:srgbClr val="C00000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25" name="Google Shape;2403;p155"/>
          <p:cNvCxnSpPr/>
          <p:nvPr/>
        </p:nvCxnSpPr>
        <p:spPr>
          <a:xfrm>
            <a:off x="5715162" y="5031462"/>
            <a:ext cx="675424" cy="0"/>
          </a:xfrm>
          <a:prstGeom prst="straightConnector1">
            <a:avLst/>
          </a:prstGeom>
          <a:noFill/>
          <a:ln w="25400" cap="flat" cmpd="sng">
            <a:solidFill>
              <a:srgbClr val="C00000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26" name="Google Shape;2404;p155"/>
          <p:cNvCxnSpPr/>
          <p:nvPr/>
        </p:nvCxnSpPr>
        <p:spPr>
          <a:xfrm>
            <a:off x="2896496" y="4111975"/>
            <a:ext cx="675424" cy="0"/>
          </a:xfrm>
          <a:prstGeom prst="straightConnector1">
            <a:avLst/>
          </a:prstGeom>
          <a:noFill/>
          <a:ln w="25400" cap="flat" cmpd="sng">
            <a:solidFill>
              <a:srgbClr val="C00000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27" name="Google Shape;2405;p155"/>
          <p:cNvCxnSpPr/>
          <p:nvPr/>
        </p:nvCxnSpPr>
        <p:spPr>
          <a:xfrm>
            <a:off x="2896496" y="4394186"/>
            <a:ext cx="675424" cy="0"/>
          </a:xfrm>
          <a:prstGeom prst="straightConnector1">
            <a:avLst/>
          </a:prstGeom>
          <a:noFill/>
          <a:ln w="25400" cap="flat" cmpd="sng">
            <a:solidFill>
              <a:srgbClr val="C00000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28" name="Google Shape;2406;p155"/>
          <p:cNvCxnSpPr/>
          <p:nvPr/>
        </p:nvCxnSpPr>
        <p:spPr>
          <a:xfrm>
            <a:off x="2896496" y="4718119"/>
            <a:ext cx="675424" cy="0"/>
          </a:xfrm>
          <a:prstGeom prst="straightConnector1">
            <a:avLst/>
          </a:prstGeom>
          <a:noFill/>
          <a:ln w="25400" cap="flat" cmpd="sng">
            <a:solidFill>
              <a:srgbClr val="C00000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29" name="Google Shape;2407;p155"/>
          <p:cNvCxnSpPr/>
          <p:nvPr/>
        </p:nvCxnSpPr>
        <p:spPr>
          <a:xfrm>
            <a:off x="2896496" y="5031462"/>
            <a:ext cx="675424" cy="0"/>
          </a:xfrm>
          <a:prstGeom prst="straightConnector1">
            <a:avLst/>
          </a:prstGeom>
          <a:noFill/>
          <a:ln w="25400" cap="flat" cmpd="sng">
            <a:solidFill>
              <a:srgbClr val="C00000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30" name="Google Shape;2408;p155"/>
          <p:cNvSpPr txBox="1"/>
          <p:nvPr/>
        </p:nvSpPr>
        <p:spPr>
          <a:xfrm>
            <a:off x="4964546" y="884446"/>
            <a:ext cx="4070124" cy="105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865" b="0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Jacobian</a:t>
            </a:r>
            <a:r>
              <a:rPr kumimoji="0" lang="zh-CN" altLang="en" sz="1865" b="0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是</a:t>
            </a:r>
            <a:r>
              <a:rPr kumimoji="0" lang="zh-CN" altLang="en-US" sz="1865" b="0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稀疏的</a:t>
            </a:r>
            <a:r>
              <a:rPr kumimoji="0" lang="en" sz="1865" b="0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zh-CN" altLang="en-US" sz="1865" b="0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非对角线元素都为</a:t>
            </a:r>
            <a:r>
              <a:rPr kumimoji="0" lang="en-US" altLang="zh-CN" sz="1865" b="0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  <a:r>
              <a:rPr kumimoji="0" lang="en" sz="1865" b="0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! </a:t>
            </a:r>
            <a:r>
              <a:rPr kumimoji="0" lang="zh-CN" altLang="en" sz="1865" b="0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不</a:t>
            </a:r>
            <a:r>
              <a:rPr kumimoji="0" lang="zh-CN" altLang="en-US" sz="1865" b="0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显示计算矩阵成分</a:t>
            </a:r>
            <a:r>
              <a:rPr kumimoji="0" lang="en-US" sz="1865" b="0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;</a:t>
            </a:r>
            <a:r>
              <a:rPr kumimoji="0" lang="en" sz="1865" b="0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zh-CN" altLang="en" sz="1865" b="0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计算单个</a:t>
            </a:r>
            <a:r>
              <a:rPr kumimoji="0" lang="zh-CN" altLang="en-US" sz="1865" b="0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元素相乘</a:t>
            </a:r>
            <a:endParaRPr kumimoji="0" sz="1865" b="0" i="0" u="none" strike="noStrike" kern="1200" cap="none" spc="0" normalizeH="0" baseline="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Google Shape;2409;p155"/>
          <p:cNvSpPr txBox="1"/>
          <p:nvPr/>
        </p:nvSpPr>
        <p:spPr>
          <a:xfrm>
            <a:off x="1698008" y="3574425"/>
            <a:ext cx="1403635" cy="1735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4D </a:t>
            </a:r>
            <a:r>
              <a:rPr kumimoji="0" lang="e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dL</a:t>
            </a:r>
            <a:r>
              <a:rPr kumimoji="0" lang="e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/dx: </a:t>
            </a:r>
            <a:endParaRPr kumimoji="0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0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[ 4 ]</a:t>
            </a:r>
            <a:endParaRPr kumimoji="0" sz="20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0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[ 0 ]</a:t>
            </a:r>
            <a:endParaRPr kumimoji="0" sz="20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0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[ 5 ]</a:t>
            </a:r>
            <a:endParaRPr kumimoji="0" sz="20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0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[ 0 ]</a:t>
            </a:r>
            <a:endParaRPr kumimoji="0" sz="20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4835692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矢量函数后向传播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Lecture 6 - </a:t>
            </a:r>
            <a:fld id="{AC1089D3-84F4-7045-A571-C61BEF9B13BC}" type="slidenum"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107</a:t>
            </a:fld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FFCB0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Google Shape;2381;p155"/>
          <p:cNvSpPr/>
          <p:nvPr/>
        </p:nvSpPr>
        <p:spPr>
          <a:xfrm>
            <a:off x="3571795" y="2237149"/>
            <a:ext cx="2040068" cy="1268369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f(x) = max(0,x)</a:t>
            </a:r>
            <a:endParaRPr kumimoji="0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lvl="0" algn="ctr" defTabSz="685800">
              <a:defRPr/>
            </a:pPr>
            <a:r>
              <a:rPr kumimoji="0" lang="en" sz="2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</a:t>
            </a:r>
            <a:r>
              <a:rPr lang="zh-CN" altLang="en" sz="2200" i="1" dirty="0">
                <a:solidFill>
                  <a:prstClr val="black"/>
                </a:solidFill>
              </a:rPr>
              <a:t>各个</a:t>
            </a:r>
            <a:r>
              <a:rPr lang="zh-CN" altLang="en-US" sz="2200" i="1" dirty="0">
                <a:solidFill>
                  <a:prstClr val="black"/>
                </a:solidFill>
              </a:rPr>
              <a:t>元素</a:t>
            </a:r>
            <a:r>
              <a:rPr kumimoji="0" lang="en" sz="2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  <a:endParaRPr kumimoji="0" sz="22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Google Shape;2382;p155"/>
          <p:cNvCxnSpPr/>
          <p:nvPr/>
        </p:nvCxnSpPr>
        <p:spPr>
          <a:xfrm>
            <a:off x="2820315" y="2359831"/>
            <a:ext cx="675424" cy="0"/>
          </a:xfrm>
          <a:prstGeom prst="straightConnector1">
            <a:avLst/>
          </a:prstGeom>
          <a:noFill/>
          <a:ln w="25400" cap="flat" cmpd="sng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" name="Google Shape;2383;p155"/>
          <p:cNvCxnSpPr/>
          <p:nvPr/>
        </p:nvCxnSpPr>
        <p:spPr>
          <a:xfrm>
            <a:off x="2820315" y="2642042"/>
            <a:ext cx="675424" cy="0"/>
          </a:xfrm>
          <a:prstGeom prst="straightConnector1">
            <a:avLst/>
          </a:prstGeom>
          <a:noFill/>
          <a:ln w="25400" cap="flat" cmpd="sng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" name="Google Shape;2384;p155"/>
          <p:cNvCxnSpPr/>
          <p:nvPr/>
        </p:nvCxnSpPr>
        <p:spPr>
          <a:xfrm>
            <a:off x="2820315" y="2965975"/>
            <a:ext cx="675424" cy="0"/>
          </a:xfrm>
          <a:prstGeom prst="straightConnector1">
            <a:avLst/>
          </a:prstGeom>
          <a:noFill/>
          <a:ln w="25400" cap="flat" cmpd="sng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" name="Google Shape;2385;p155"/>
          <p:cNvCxnSpPr/>
          <p:nvPr/>
        </p:nvCxnSpPr>
        <p:spPr>
          <a:xfrm>
            <a:off x="2820315" y="3279319"/>
            <a:ext cx="675424" cy="0"/>
          </a:xfrm>
          <a:prstGeom prst="straightConnector1">
            <a:avLst/>
          </a:prstGeom>
          <a:noFill/>
          <a:ln w="25400" cap="flat" cmpd="sng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" name="Google Shape;2386;p155"/>
          <p:cNvSpPr txBox="1"/>
          <p:nvPr/>
        </p:nvSpPr>
        <p:spPr>
          <a:xfrm>
            <a:off x="1665016" y="1769470"/>
            <a:ext cx="1469618" cy="1735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4D </a:t>
            </a:r>
            <a:r>
              <a:rPr kumimoji="0" lang="zh-CN" altLang="e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输入</a:t>
            </a:r>
            <a:r>
              <a:rPr kumimoji="0" lang="e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x:</a:t>
            </a:r>
            <a:endParaRPr kumimoji="0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000" b="0" i="0" u="none" strike="noStrike" kern="1200" cap="none" spc="0" normalizeH="0" baseline="0" noProof="0" dirty="0">
                <a:ln>
                  <a:noFill/>
                </a:ln>
                <a:solidFill>
                  <a:srgbClr val="6AA84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  1  ]</a:t>
            </a:r>
            <a:endParaRPr kumimoji="0" sz="2000" b="0" i="0" u="none" strike="noStrike" kern="1200" cap="none" spc="0" normalizeH="0" baseline="0" noProof="0" dirty="0">
              <a:ln>
                <a:noFill/>
              </a:ln>
              <a:solidFill>
                <a:srgbClr val="6AA84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000" b="0" i="0" u="none" strike="noStrike" kern="1200" cap="none" spc="0" normalizeH="0" baseline="0" noProof="0" dirty="0">
                <a:ln>
                  <a:noFill/>
                </a:ln>
                <a:solidFill>
                  <a:srgbClr val="6AA84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 -2  ]</a:t>
            </a:r>
            <a:endParaRPr kumimoji="0" sz="2000" b="0" i="0" u="none" strike="noStrike" kern="1200" cap="none" spc="0" normalizeH="0" baseline="0" noProof="0" dirty="0">
              <a:ln>
                <a:noFill/>
              </a:ln>
              <a:solidFill>
                <a:srgbClr val="6AA84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000" b="0" i="0" u="none" strike="noStrike" kern="1200" cap="none" spc="0" normalizeH="0" baseline="0" noProof="0" dirty="0">
                <a:ln>
                  <a:noFill/>
                </a:ln>
                <a:solidFill>
                  <a:srgbClr val="6AA84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  3  ]</a:t>
            </a:r>
            <a:endParaRPr kumimoji="0" sz="2000" b="0" i="0" u="none" strike="noStrike" kern="1200" cap="none" spc="0" normalizeH="0" baseline="0" noProof="0" dirty="0">
              <a:ln>
                <a:noFill/>
              </a:ln>
              <a:solidFill>
                <a:srgbClr val="6AA84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000" b="0" i="0" u="none" strike="noStrike" kern="1200" cap="none" spc="0" normalizeH="0" baseline="0" noProof="0" dirty="0">
                <a:ln>
                  <a:noFill/>
                </a:ln>
                <a:solidFill>
                  <a:srgbClr val="6AA84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  -1 ]</a:t>
            </a:r>
            <a:endParaRPr kumimoji="0" sz="2000" b="0" i="0" u="none" strike="noStrike" kern="1200" cap="none" spc="0" normalizeH="0" baseline="0" noProof="0" dirty="0">
              <a:ln>
                <a:noFill/>
              </a:ln>
              <a:solidFill>
                <a:srgbClr val="6AA84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Google Shape;2388;p155"/>
          <p:cNvSpPr txBox="1"/>
          <p:nvPr/>
        </p:nvSpPr>
        <p:spPr>
          <a:xfrm>
            <a:off x="5966045" y="1769470"/>
            <a:ext cx="1652870" cy="1735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4D </a:t>
            </a:r>
            <a:r>
              <a:rPr kumimoji="0" lang="zh-CN" altLang="e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输出</a:t>
            </a:r>
            <a:r>
              <a:rPr kumimoji="0" lang="e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y: </a:t>
            </a:r>
            <a:endParaRPr kumimoji="0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000" b="0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  1  ]</a:t>
            </a:r>
            <a:endParaRPr kumimoji="0" sz="2000" b="0" i="0" u="none" strike="noStrike" kern="1200" cap="none" spc="0" normalizeH="0" baseline="0" noProof="0" dirty="0">
              <a:ln>
                <a:noFill/>
              </a:ln>
              <a:solidFill>
                <a:srgbClr val="70AD47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000" b="0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  0  ]</a:t>
            </a:r>
            <a:endParaRPr kumimoji="0" sz="2000" b="0" i="0" u="none" strike="noStrike" kern="1200" cap="none" spc="0" normalizeH="0" baseline="0" noProof="0" dirty="0">
              <a:ln>
                <a:noFill/>
              </a:ln>
              <a:solidFill>
                <a:srgbClr val="70AD47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000" b="0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  3  ]</a:t>
            </a:r>
            <a:endParaRPr kumimoji="0" sz="2000" b="0" i="0" u="none" strike="noStrike" kern="1200" cap="none" spc="0" normalizeH="0" baseline="0" noProof="0" dirty="0">
              <a:ln>
                <a:noFill/>
              </a:ln>
              <a:solidFill>
                <a:srgbClr val="70AD47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000" b="0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  0  ]</a:t>
            </a:r>
            <a:endParaRPr kumimoji="0" sz="2000" b="0" i="0" u="none" strike="noStrike" kern="1200" cap="none" spc="0" normalizeH="0" baseline="0" noProof="0" dirty="0">
              <a:ln>
                <a:noFill/>
              </a:ln>
              <a:solidFill>
                <a:srgbClr val="70AD47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Google Shape;2389;p155"/>
          <p:cNvSpPr txBox="1"/>
          <p:nvPr/>
        </p:nvSpPr>
        <p:spPr>
          <a:xfrm>
            <a:off x="5851325" y="3574425"/>
            <a:ext cx="1882310" cy="1735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4D </a:t>
            </a:r>
            <a:r>
              <a:rPr kumimoji="0" lang="e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dL</a:t>
            </a:r>
            <a:r>
              <a:rPr kumimoji="0" lang="e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</a:t>
            </a:r>
            <a:r>
              <a:rPr kumimoji="0" lang="e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dy</a:t>
            </a:r>
            <a:r>
              <a:rPr kumimoji="0" lang="e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endParaRPr kumimoji="0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0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  4  ]</a:t>
            </a:r>
            <a:endParaRPr kumimoji="0" sz="20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0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  -1 ]</a:t>
            </a:r>
            <a:endParaRPr kumimoji="0" sz="20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0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  5  ]</a:t>
            </a:r>
            <a:endParaRPr kumimoji="0" sz="20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0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  9  ]</a:t>
            </a:r>
            <a:endParaRPr kumimoji="0" sz="20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Google Shape;2390;p155"/>
          <p:cNvSpPr txBox="1"/>
          <p:nvPr/>
        </p:nvSpPr>
        <p:spPr>
          <a:xfrm>
            <a:off x="3621881" y="3574425"/>
            <a:ext cx="1939895" cy="4787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  <a:r>
              <a:rPr kumimoji="0" lang="e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dy</a:t>
            </a:r>
            <a:r>
              <a:rPr kumimoji="0" lang="e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/dx] [</a:t>
            </a:r>
            <a:r>
              <a:rPr kumimoji="0" lang="e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dL</a:t>
            </a:r>
            <a:r>
              <a:rPr kumimoji="0" lang="e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</a:t>
            </a:r>
            <a:r>
              <a:rPr kumimoji="0" lang="e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dy</a:t>
            </a:r>
            <a:r>
              <a:rPr kumimoji="0" lang="e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  <a:endParaRPr kumimoji="0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Google Shape;2391;p155"/>
          <p:cNvSpPr txBox="1"/>
          <p:nvPr/>
        </p:nvSpPr>
        <p:spPr>
          <a:xfrm>
            <a:off x="7889895" y="4183816"/>
            <a:ext cx="1322356" cy="697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799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上游梯度</a:t>
            </a:r>
            <a:endParaRPr kumimoji="0" sz="1799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4" name="Google Shape;2392;p155"/>
          <p:cNvCxnSpPr/>
          <p:nvPr/>
        </p:nvCxnSpPr>
        <p:spPr>
          <a:xfrm>
            <a:off x="5715162" y="2359831"/>
            <a:ext cx="675424" cy="0"/>
          </a:xfrm>
          <a:prstGeom prst="straightConnector1">
            <a:avLst/>
          </a:prstGeom>
          <a:noFill/>
          <a:ln w="25400" cap="flat" cmpd="sng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" name="Google Shape;2393;p155"/>
          <p:cNvCxnSpPr/>
          <p:nvPr/>
        </p:nvCxnSpPr>
        <p:spPr>
          <a:xfrm>
            <a:off x="5715162" y="2642042"/>
            <a:ext cx="675424" cy="0"/>
          </a:xfrm>
          <a:prstGeom prst="straightConnector1">
            <a:avLst/>
          </a:prstGeom>
          <a:noFill/>
          <a:ln w="25400" cap="flat" cmpd="sng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" name="Google Shape;2394;p155"/>
          <p:cNvCxnSpPr/>
          <p:nvPr/>
        </p:nvCxnSpPr>
        <p:spPr>
          <a:xfrm>
            <a:off x="5715162" y="2965975"/>
            <a:ext cx="675424" cy="0"/>
          </a:xfrm>
          <a:prstGeom prst="straightConnector1">
            <a:avLst/>
          </a:prstGeom>
          <a:noFill/>
          <a:ln w="25400" cap="flat" cmpd="sng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7" name="Google Shape;2395;p155"/>
          <p:cNvCxnSpPr/>
          <p:nvPr/>
        </p:nvCxnSpPr>
        <p:spPr>
          <a:xfrm>
            <a:off x="5715162" y="3279319"/>
            <a:ext cx="675424" cy="0"/>
          </a:xfrm>
          <a:prstGeom prst="straightConnector1">
            <a:avLst/>
          </a:prstGeom>
          <a:noFill/>
          <a:ln w="25400" cap="flat" cmpd="sng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8" name="Google Shape;2396;p155"/>
          <p:cNvCxnSpPr/>
          <p:nvPr/>
        </p:nvCxnSpPr>
        <p:spPr>
          <a:xfrm>
            <a:off x="7162584" y="4111975"/>
            <a:ext cx="675424" cy="0"/>
          </a:xfrm>
          <a:prstGeom prst="straightConnector1">
            <a:avLst/>
          </a:prstGeom>
          <a:noFill/>
          <a:ln w="25400" cap="flat" cmpd="sng">
            <a:solidFill>
              <a:srgbClr val="C00000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19" name="Google Shape;2397;p155"/>
          <p:cNvCxnSpPr/>
          <p:nvPr/>
        </p:nvCxnSpPr>
        <p:spPr>
          <a:xfrm>
            <a:off x="7162584" y="4394186"/>
            <a:ext cx="675424" cy="0"/>
          </a:xfrm>
          <a:prstGeom prst="straightConnector1">
            <a:avLst/>
          </a:prstGeom>
          <a:noFill/>
          <a:ln w="25400" cap="flat" cmpd="sng">
            <a:solidFill>
              <a:srgbClr val="C00000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20" name="Google Shape;2398;p155"/>
          <p:cNvCxnSpPr/>
          <p:nvPr/>
        </p:nvCxnSpPr>
        <p:spPr>
          <a:xfrm>
            <a:off x="7162584" y="4718119"/>
            <a:ext cx="675424" cy="0"/>
          </a:xfrm>
          <a:prstGeom prst="straightConnector1">
            <a:avLst/>
          </a:prstGeom>
          <a:noFill/>
          <a:ln w="25400" cap="flat" cmpd="sng">
            <a:solidFill>
              <a:srgbClr val="C00000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21" name="Google Shape;2399;p155"/>
          <p:cNvCxnSpPr/>
          <p:nvPr/>
        </p:nvCxnSpPr>
        <p:spPr>
          <a:xfrm>
            <a:off x="7162584" y="5031462"/>
            <a:ext cx="675424" cy="0"/>
          </a:xfrm>
          <a:prstGeom prst="straightConnector1">
            <a:avLst/>
          </a:prstGeom>
          <a:noFill/>
          <a:ln w="25400" cap="flat" cmpd="sng">
            <a:solidFill>
              <a:srgbClr val="C00000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22" name="Google Shape;2400;p155"/>
          <p:cNvCxnSpPr/>
          <p:nvPr/>
        </p:nvCxnSpPr>
        <p:spPr>
          <a:xfrm>
            <a:off x="6222056" y="4111975"/>
            <a:ext cx="205740" cy="0"/>
          </a:xfrm>
          <a:prstGeom prst="straightConnector1">
            <a:avLst/>
          </a:prstGeom>
          <a:noFill/>
          <a:ln w="25400" cap="flat" cmpd="sng">
            <a:solidFill>
              <a:srgbClr val="C00000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23" name="Google Shape;2401;p155"/>
          <p:cNvCxnSpPr/>
          <p:nvPr/>
        </p:nvCxnSpPr>
        <p:spPr>
          <a:xfrm>
            <a:off x="6222056" y="4394186"/>
            <a:ext cx="205740" cy="0"/>
          </a:xfrm>
          <a:prstGeom prst="straightConnector1">
            <a:avLst/>
          </a:prstGeom>
          <a:noFill/>
          <a:ln w="25400" cap="flat" cmpd="sng">
            <a:solidFill>
              <a:srgbClr val="C00000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24" name="Google Shape;2402;p155"/>
          <p:cNvCxnSpPr/>
          <p:nvPr/>
        </p:nvCxnSpPr>
        <p:spPr>
          <a:xfrm>
            <a:off x="6222056" y="4718119"/>
            <a:ext cx="205740" cy="0"/>
          </a:xfrm>
          <a:prstGeom prst="straightConnector1">
            <a:avLst/>
          </a:prstGeom>
          <a:noFill/>
          <a:ln w="25400" cap="flat" cmpd="sng">
            <a:solidFill>
              <a:srgbClr val="C00000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25" name="Google Shape;2403;p155"/>
          <p:cNvCxnSpPr/>
          <p:nvPr/>
        </p:nvCxnSpPr>
        <p:spPr>
          <a:xfrm>
            <a:off x="6222056" y="5031462"/>
            <a:ext cx="205740" cy="0"/>
          </a:xfrm>
          <a:prstGeom prst="straightConnector1">
            <a:avLst/>
          </a:prstGeom>
          <a:noFill/>
          <a:ln w="25400" cap="flat" cmpd="sng">
            <a:solidFill>
              <a:srgbClr val="C00000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26" name="Google Shape;2404;p155"/>
          <p:cNvCxnSpPr/>
          <p:nvPr/>
        </p:nvCxnSpPr>
        <p:spPr>
          <a:xfrm>
            <a:off x="2896496" y="4111975"/>
            <a:ext cx="205740" cy="0"/>
          </a:xfrm>
          <a:prstGeom prst="straightConnector1">
            <a:avLst/>
          </a:prstGeom>
          <a:noFill/>
          <a:ln w="25400" cap="flat" cmpd="sng">
            <a:solidFill>
              <a:srgbClr val="C00000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27" name="Google Shape;2405;p155"/>
          <p:cNvCxnSpPr/>
          <p:nvPr/>
        </p:nvCxnSpPr>
        <p:spPr>
          <a:xfrm>
            <a:off x="2896496" y="4394186"/>
            <a:ext cx="205740" cy="0"/>
          </a:xfrm>
          <a:prstGeom prst="straightConnector1">
            <a:avLst/>
          </a:prstGeom>
          <a:noFill/>
          <a:ln w="25400" cap="flat" cmpd="sng">
            <a:solidFill>
              <a:srgbClr val="C00000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28" name="Google Shape;2406;p155"/>
          <p:cNvCxnSpPr/>
          <p:nvPr/>
        </p:nvCxnSpPr>
        <p:spPr>
          <a:xfrm>
            <a:off x="2896496" y="4718119"/>
            <a:ext cx="205740" cy="0"/>
          </a:xfrm>
          <a:prstGeom prst="straightConnector1">
            <a:avLst/>
          </a:prstGeom>
          <a:noFill/>
          <a:ln w="25400" cap="flat" cmpd="sng">
            <a:solidFill>
              <a:srgbClr val="C00000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29" name="Google Shape;2407;p155"/>
          <p:cNvCxnSpPr/>
          <p:nvPr/>
        </p:nvCxnSpPr>
        <p:spPr>
          <a:xfrm>
            <a:off x="2896496" y="5031462"/>
            <a:ext cx="205740" cy="0"/>
          </a:xfrm>
          <a:prstGeom prst="straightConnector1">
            <a:avLst/>
          </a:prstGeom>
          <a:noFill/>
          <a:ln w="25400" cap="flat" cmpd="sng">
            <a:solidFill>
              <a:srgbClr val="C00000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30" name="Google Shape;2408;p155"/>
          <p:cNvSpPr txBox="1"/>
          <p:nvPr/>
        </p:nvSpPr>
        <p:spPr>
          <a:xfrm>
            <a:off x="4964546" y="884446"/>
            <a:ext cx="4070124" cy="105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lvl="0" defTabSz="685800">
              <a:defRPr/>
            </a:pPr>
            <a:r>
              <a:rPr lang="en" altLang="zh-CN" sz="1865" dirty="0">
                <a:solidFill>
                  <a:srgbClr val="4472C4"/>
                </a:solidFill>
              </a:rPr>
              <a:t>Jacobian</a:t>
            </a:r>
            <a:r>
              <a:rPr lang="zh-CN" altLang="en-US" sz="1865" dirty="0">
                <a:solidFill>
                  <a:srgbClr val="4472C4"/>
                </a:solidFill>
              </a:rPr>
              <a:t>是稀疏的</a:t>
            </a:r>
            <a:r>
              <a:rPr lang="en-US" altLang="zh-CN" sz="1865" dirty="0">
                <a:solidFill>
                  <a:srgbClr val="4472C4"/>
                </a:solidFill>
              </a:rPr>
              <a:t>: </a:t>
            </a:r>
            <a:r>
              <a:rPr lang="zh-CN" altLang="en-US" sz="1865" dirty="0">
                <a:solidFill>
                  <a:srgbClr val="4472C4"/>
                </a:solidFill>
              </a:rPr>
              <a:t>非对角线元素都为</a:t>
            </a:r>
            <a:r>
              <a:rPr lang="en-US" altLang="zh-CN" sz="1865" dirty="0">
                <a:solidFill>
                  <a:srgbClr val="4472C4"/>
                </a:solidFill>
              </a:rPr>
              <a:t>0! </a:t>
            </a:r>
            <a:r>
              <a:rPr lang="zh-CN" altLang="en-US" sz="1865" dirty="0">
                <a:solidFill>
                  <a:srgbClr val="4472C4"/>
                </a:solidFill>
              </a:rPr>
              <a:t>不显示计算矩阵成分</a:t>
            </a:r>
            <a:r>
              <a:rPr lang="en-US" altLang="zh-CN" sz="1865" dirty="0">
                <a:solidFill>
                  <a:srgbClr val="4472C4"/>
                </a:solidFill>
              </a:rPr>
              <a:t>;</a:t>
            </a:r>
            <a:r>
              <a:rPr lang="zh-CN" altLang="en-US" sz="1865" dirty="0">
                <a:solidFill>
                  <a:srgbClr val="4472C4"/>
                </a:solidFill>
              </a:rPr>
              <a:t> 计算单个元素相乘</a:t>
            </a:r>
          </a:p>
        </p:txBody>
      </p:sp>
      <p:sp>
        <p:nvSpPr>
          <p:cNvPr id="31" name="Google Shape;2409;p155"/>
          <p:cNvSpPr txBox="1"/>
          <p:nvPr/>
        </p:nvSpPr>
        <p:spPr>
          <a:xfrm>
            <a:off x="1698008" y="3574425"/>
            <a:ext cx="1403635" cy="1735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4D </a:t>
            </a:r>
            <a:r>
              <a:rPr kumimoji="0" lang="e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dL</a:t>
            </a:r>
            <a:r>
              <a:rPr kumimoji="0" lang="e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/dx: </a:t>
            </a:r>
            <a:endParaRPr kumimoji="0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0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[ 4 ]</a:t>
            </a:r>
            <a:endParaRPr kumimoji="0" sz="20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0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[ 0 ]</a:t>
            </a:r>
            <a:endParaRPr kumimoji="0" sz="20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0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[ 5 ]</a:t>
            </a:r>
            <a:endParaRPr kumimoji="0" sz="20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0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[ 0 ]</a:t>
            </a:r>
            <a:endParaRPr kumimoji="0" sz="20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Google Shape;2414;p156"/>
          <p:cNvPicPr preferRelativeResize="0"/>
          <p:nvPr/>
        </p:nvPicPr>
        <p:blipFill rotWithShape="1">
          <a:blip r:embed="rId2">
            <a:alphaModFix/>
          </a:blip>
          <a:srcRect r="3175"/>
          <a:stretch/>
        </p:blipFill>
        <p:spPr>
          <a:xfrm>
            <a:off x="3179995" y="4180178"/>
            <a:ext cx="3026057" cy="80678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7381154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矩阵函数后向传播</a:t>
            </a:r>
            <a:r>
              <a:rPr lang="en-US" dirty="0"/>
              <a:t>: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Lecture 6 - </a:t>
            </a:r>
            <a:fld id="{AC1089D3-84F4-7045-A571-C61BEF9B13BC}" type="slidenum"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108</a:t>
            </a:fld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FFCB0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Google Shape;2490;p158"/>
          <p:cNvSpPr/>
          <p:nvPr/>
        </p:nvSpPr>
        <p:spPr>
          <a:xfrm>
            <a:off x="3280145" y="1812851"/>
            <a:ext cx="2977925" cy="2977925"/>
          </a:xfrm>
          <a:prstGeom prst="ellipse">
            <a:avLst/>
          </a:prstGeom>
          <a:solidFill>
            <a:srgbClr val="F3F3F3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4799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7" name="Google Shape;2491;p158"/>
          <p:cNvCxnSpPr/>
          <p:nvPr/>
        </p:nvCxnSpPr>
        <p:spPr>
          <a:xfrm rot="10800000" flipH="1">
            <a:off x="1523603" y="3718081"/>
            <a:ext cx="1643872" cy="407294"/>
          </a:xfrm>
          <a:prstGeom prst="straightConnector1">
            <a:avLst/>
          </a:prstGeom>
          <a:noFill/>
          <a:ln w="25400" cap="flat" cmpd="sng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" name="Google Shape;2492;p158"/>
          <p:cNvCxnSpPr/>
          <p:nvPr/>
        </p:nvCxnSpPr>
        <p:spPr>
          <a:xfrm>
            <a:off x="1599009" y="2149964"/>
            <a:ext cx="1731149" cy="517065"/>
          </a:xfrm>
          <a:prstGeom prst="straightConnector1">
            <a:avLst/>
          </a:prstGeom>
          <a:noFill/>
          <a:ln w="25400" cap="flat" cmpd="sng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" name="Google Shape;2493;p158"/>
          <p:cNvCxnSpPr/>
          <p:nvPr/>
        </p:nvCxnSpPr>
        <p:spPr>
          <a:xfrm>
            <a:off x="6258070" y="3301814"/>
            <a:ext cx="1519704" cy="0"/>
          </a:xfrm>
          <a:prstGeom prst="straightConnector1">
            <a:avLst/>
          </a:prstGeom>
          <a:noFill/>
          <a:ln w="25400" cap="flat" cmpd="sng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0" name="Google Shape;2494;p15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398343" y="1816453"/>
            <a:ext cx="352334" cy="304721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1" name="Google Shape;2495;p1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7718" y="3888388"/>
            <a:ext cx="295198" cy="361856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2" name="Google Shape;2496;p1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55873" y="2773839"/>
            <a:ext cx="352334" cy="304721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2" name="Google Shape;2508;p158"/>
          <p:cNvSpPr txBox="1"/>
          <p:nvPr/>
        </p:nvSpPr>
        <p:spPr>
          <a:xfrm>
            <a:off x="101573" y="1697382"/>
            <a:ext cx="1244676" cy="452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200" b="0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  <a:r>
              <a:rPr kumimoji="0" lang="en" sz="2200" b="0" i="0" u="none" strike="noStrike" kern="1200" cap="none" spc="0" normalizeH="0" baseline="0" noProof="0" dirty="0" err="1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</a:t>
            </a:r>
            <a:r>
              <a:rPr kumimoji="0" lang="en" sz="2200" b="0" i="0" u="none" strike="noStrike" kern="1200" cap="none" spc="0" normalizeH="0" baseline="-25000" noProof="0" dirty="0" err="1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</a:t>
            </a:r>
            <a:r>
              <a:rPr kumimoji="0" lang="en" sz="2200" b="0" i="0" u="none" strike="noStrike" kern="1200" cap="none" spc="0" normalizeH="0" baseline="0" noProof="0" dirty="0" err="1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×M</a:t>
            </a:r>
            <a:r>
              <a:rPr kumimoji="0" lang="en" sz="2200" b="0" i="0" u="none" strike="noStrike" kern="1200" cap="none" spc="0" normalizeH="0" baseline="-25000" noProof="0" dirty="0" err="1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</a:t>
            </a:r>
            <a:r>
              <a:rPr kumimoji="0" lang="en" sz="2200" b="0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  <a:endParaRPr kumimoji="0" sz="2200" b="0" i="0" u="none" strike="noStrike" kern="1200" cap="none" spc="0" normalizeH="0" baseline="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Google Shape;2516;p158"/>
          <p:cNvSpPr txBox="1"/>
          <p:nvPr/>
        </p:nvSpPr>
        <p:spPr>
          <a:xfrm>
            <a:off x="-35195" y="3784981"/>
            <a:ext cx="1244676" cy="452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200" b="0" i="0" u="none" strike="noStrike" kern="1200" cap="none" spc="0" normalizeH="0" baseline="0" noProof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[D</a:t>
            </a:r>
            <a:r>
              <a:rPr kumimoji="0" lang="en" sz="2200" b="0" i="0" u="none" strike="noStrike" kern="1200" cap="none" spc="0" normalizeH="0" baseline="-25000" noProof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</a:t>
            </a:r>
            <a:r>
              <a:rPr kumimoji="0" lang="en" sz="2200" b="0" i="0" u="none" strike="noStrike" kern="1200" cap="none" spc="0" normalizeH="0" baseline="0" noProof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×M</a:t>
            </a:r>
            <a:r>
              <a:rPr kumimoji="0" lang="en" sz="2200" b="0" i="0" u="none" strike="noStrike" kern="1200" cap="none" spc="0" normalizeH="0" baseline="-25000" noProof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</a:t>
            </a:r>
            <a:r>
              <a:rPr kumimoji="0" lang="en" sz="2200" b="0" i="0" u="none" strike="noStrike" kern="1200" cap="none" spc="0" normalizeH="0" baseline="0" noProof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  <a:endParaRPr kumimoji="0" sz="2200" b="0" i="0" u="none" strike="noStrike" kern="1200" cap="none" spc="0" normalizeH="0" baseline="0" noProof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Google Shape;2517;p158"/>
          <p:cNvSpPr txBox="1"/>
          <p:nvPr/>
        </p:nvSpPr>
        <p:spPr>
          <a:xfrm>
            <a:off x="7748582" y="2639125"/>
            <a:ext cx="1244676" cy="452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200" b="0" i="0" u="none" strike="noStrike" kern="1200" cap="none" spc="0" normalizeH="0" baseline="0" noProof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[D</a:t>
            </a:r>
            <a:r>
              <a:rPr kumimoji="0" lang="en" sz="2200" b="0" i="0" u="none" strike="noStrike" kern="1200" cap="none" spc="0" normalizeH="0" baseline="-25000" noProof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z</a:t>
            </a:r>
            <a:r>
              <a:rPr kumimoji="0" lang="en" sz="2200" b="0" i="0" u="none" strike="noStrike" kern="1200" cap="none" spc="0" normalizeH="0" baseline="0" noProof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×M</a:t>
            </a:r>
            <a:r>
              <a:rPr kumimoji="0" lang="en" sz="2200" b="0" i="0" u="none" strike="noStrike" kern="1200" cap="none" spc="0" normalizeH="0" baseline="-25000" noProof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z</a:t>
            </a:r>
            <a:r>
              <a:rPr kumimoji="0" lang="en" sz="2200" b="0" i="0" u="none" strike="noStrike" kern="1200" cap="none" spc="0" normalizeH="0" baseline="0" noProof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  <a:endParaRPr kumimoji="0" sz="2200" b="0" i="0" u="none" strike="noStrike" kern="1200" cap="none" spc="0" normalizeH="0" baseline="0" noProof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53364112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矩阵函数后向传播</a:t>
            </a:r>
            <a:r>
              <a:rPr lang="en-US" altLang="zh-CN" dirty="0"/>
              <a:t>: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685800"/>
            <a:r>
              <a:rPr lang="en-US">
                <a:latin typeface="Calibri" panose="020F0502020204030204"/>
              </a:rPr>
              <a:t>Lecture 6 - </a:t>
            </a:r>
            <a:fld id="{AC1089D3-84F4-7045-A571-C61BEF9B13BC}" type="slidenum">
              <a:rPr lang="en-US">
                <a:latin typeface="Calibri" panose="020F0502020204030204"/>
              </a:rPr>
              <a:pPr defTabSz="685800"/>
              <a:t>109</a:t>
            </a:fld>
            <a:endParaRPr lang="en-US" dirty="0">
              <a:latin typeface="Calibri" panose="020F0502020204030204"/>
            </a:endParaRPr>
          </a:p>
        </p:txBody>
      </p:sp>
      <p:pic>
        <p:nvPicPr>
          <p:cNvPr id="4" name="Google Shape;2487;p15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899998">
            <a:off x="1592658" y="2548713"/>
            <a:ext cx="1561698" cy="711307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2488;p1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899994">
            <a:off x="1828026" y="4202760"/>
            <a:ext cx="1402855" cy="63567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2490;p158"/>
          <p:cNvSpPr/>
          <p:nvPr/>
        </p:nvSpPr>
        <p:spPr>
          <a:xfrm>
            <a:off x="3280145" y="1812851"/>
            <a:ext cx="2977925" cy="2977925"/>
          </a:xfrm>
          <a:prstGeom prst="ellipse">
            <a:avLst/>
          </a:prstGeom>
          <a:solidFill>
            <a:srgbClr val="F3F3F3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4799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7" name="Google Shape;2491;p158"/>
          <p:cNvCxnSpPr/>
          <p:nvPr/>
        </p:nvCxnSpPr>
        <p:spPr>
          <a:xfrm rot="10800000" flipH="1">
            <a:off x="1523603" y="3718081"/>
            <a:ext cx="1643872" cy="407294"/>
          </a:xfrm>
          <a:prstGeom prst="straightConnector1">
            <a:avLst/>
          </a:prstGeom>
          <a:noFill/>
          <a:ln w="25400" cap="flat" cmpd="sng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" name="Google Shape;2492;p158"/>
          <p:cNvCxnSpPr/>
          <p:nvPr/>
        </p:nvCxnSpPr>
        <p:spPr>
          <a:xfrm>
            <a:off x="1599009" y="2149964"/>
            <a:ext cx="1731149" cy="517065"/>
          </a:xfrm>
          <a:prstGeom prst="straightConnector1">
            <a:avLst/>
          </a:prstGeom>
          <a:noFill/>
          <a:ln w="25400" cap="flat" cmpd="sng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" name="Google Shape;2493;p158"/>
          <p:cNvCxnSpPr/>
          <p:nvPr/>
        </p:nvCxnSpPr>
        <p:spPr>
          <a:xfrm>
            <a:off x="6258070" y="3301814"/>
            <a:ext cx="1519704" cy="0"/>
          </a:xfrm>
          <a:prstGeom prst="straightConnector1">
            <a:avLst/>
          </a:prstGeom>
          <a:noFill/>
          <a:ln w="25400" cap="flat" cmpd="sng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0" name="Google Shape;2494;p1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98343" y="1816453"/>
            <a:ext cx="352334" cy="304721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1" name="Google Shape;2495;p1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87718" y="3888388"/>
            <a:ext cx="295198" cy="361856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2" name="Google Shape;2496;p15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55873" y="2773839"/>
            <a:ext cx="352334" cy="304721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13" name="Google Shape;2497;p158"/>
          <p:cNvCxnSpPr/>
          <p:nvPr/>
        </p:nvCxnSpPr>
        <p:spPr>
          <a:xfrm rot="10800000">
            <a:off x="6393209" y="3540176"/>
            <a:ext cx="1348149" cy="0"/>
          </a:xfrm>
          <a:prstGeom prst="straightConnector1">
            <a:avLst/>
          </a:prstGeom>
          <a:noFill/>
          <a:ln w="25400" cap="flat" cmpd="sng">
            <a:solidFill>
              <a:srgbClr val="C00000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4" name="Google Shape;2498;p15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222482" y="3623669"/>
            <a:ext cx="514216" cy="676099"/>
          </a:xfrm>
          <a:prstGeom prst="rect">
            <a:avLst/>
          </a:prstGeom>
          <a:noFill/>
          <a:ln w="254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5" name="Google Shape;2499;p15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485553" y="2596465"/>
            <a:ext cx="409469" cy="537929"/>
          </a:xfrm>
          <a:prstGeom prst="rect">
            <a:avLst/>
          </a:prstGeom>
          <a:noFill/>
          <a:ln w="254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6" name="Google Shape;2500;p15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514108" y="3389740"/>
            <a:ext cx="352334" cy="606341"/>
          </a:xfrm>
          <a:prstGeom prst="rect">
            <a:avLst/>
          </a:prstGeom>
          <a:noFill/>
          <a:ln w="254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7" name="Google Shape;2501;p158"/>
          <p:cNvSpPr txBox="1"/>
          <p:nvPr/>
        </p:nvSpPr>
        <p:spPr>
          <a:xfrm>
            <a:off x="3840346" y="1834562"/>
            <a:ext cx="1857524" cy="63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algn="ctr" defTabSz="685800"/>
            <a:r>
              <a:rPr lang="zh-CN" altLang="en-US" sz="1799" dirty="0">
                <a:solidFill>
                  <a:srgbClr val="4472C4"/>
                </a:solidFill>
                <a:latin typeface="Calibri" panose="020F0502020204030204"/>
              </a:rPr>
              <a:t>当前</a:t>
            </a:r>
            <a:r>
              <a:rPr lang="en-US" sz="1799" dirty="0">
                <a:solidFill>
                  <a:srgbClr val="4472C4"/>
                </a:solidFill>
                <a:latin typeface="Calibri" panose="020F0502020204030204"/>
              </a:rPr>
              <a:t> </a:t>
            </a:r>
          </a:p>
          <a:p>
            <a:pPr algn="ctr" defTabSz="685800"/>
            <a:r>
              <a:rPr lang="en-US" sz="1799" dirty="0">
                <a:solidFill>
                  <a:srgbClr val="4472C4"/>
                </a:solidFill>
                <a:latin typeface="Calibri" panose="020F0502020204030204"/>
              </a:rPr>
              <a:t>Jacobian </a:t>
            </a:r>
            <a:r>
              <a:rPr lang="zh-CN" altLang="en-US" sz="1799" dirty="0">
                <a:solidFill>
                  <a:srgbClr val="4472C4"/>
                </a:solidFill>
                <a:latin typeface="Calibri" panose="020F0502020204030204"/>
              </a:rPr>
              <a:t>矩阵</a:t>
            </a:r>
            <a:endParaRPr sz="1799" dirty="0">
              <a:solidFill>
                <a:srgbClr val="4472C4"/>
              </a:solidFill>
              <a:latin typeface="Calibri" panose="020F0502020204030204"/>
            </a:endParaRPr>
          </a:p>
        </p:txBody>
      </p:sp>
      <p:sp>
        <p:nvSpPr>
          <p:cNvPr id="18" name="Google Shape;2502;p158"/>
          <p:cNvSpPr/>
          <p:nvPr/>
        </p:nvSpPr>
        <p:spPr>
          <a:xfrm rot="-899066">
            <a:off x="1790886" y="4324233"/>
            <a:ext cx="501113" cy="678779"/>
          </a:xfrm>
          <a:prstGeom prst="rect">
            <a:avLst/>
          </a:prstGeom>
          <a:noFill/>
          <a:ln w="254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19" name="Google Shape;2503;p158"/>
          <p:cNvCxnSpPr/>
          <p:nvPr/>
        </p:nvCxnSpPr>
        <p:spPr>
          <a:xfrm rot="10800000">
            <a:off x="1596334" y="2253437"/>
            <a:ext cx="1697558" cy="486173"/>
          </a:xfrm>
          <a:prstGeom prst="straightConnector1">
            <a:avLst/>
          </a:prstGeom>
          <a:noFill/>
          <a:ln w="25400" cap="flat" cmpd="sng">
            <a:solidFill>
              <a:srgbClr val="C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" name="Google Shape;2504;p158"/>
          <p:cNvCxnSpPr/>
          <p:nvPr/>
        </p:nvCxnSpPr>
        <p:spPr>
          <a:xfrm flipH="1">
            <a:off x="1523493" y="3873628"/>
            <a:ext cx="1651370" cy="433088"/>
          </a:xfrm>
          <a:prstGeom prst="straightConnector1">
            <a:avLst/>
          </a:prstGeom>
          <a:noFill/>
          <a:ln w="25400" cap="flat" cmpd="sng">
            <a:solidFill>
              <a:srgbClr val="C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1" name="Google Shape;2505;p158"/>
          <p:cNvSpPr txBox="1"/>
          <p:nvPr/>
        </p:nvSpPr>
        <p:spPr>
          <a:xfrm>
            <a:off x="6426389" y="4383257"/>
            <a:ext cx="2648310" cy="3620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algn="ctr" defTabSz="685800"/>
            <a:r>
              <a:rPr lang="zh-CN" altLang="en" sz="1799" dirty="0">
                <a:solidFill>
                  <a:srgbClr val="C00000"/>
                </a:solidFill>
                <a:latin typeface="Calibri" panose="020F0502020204030204"/>
              </a:rPr>
              <a:t>上游</a:t>
            </a:r>
            <a:r>
              <a:rPr lang="zh-CN" altLang="en-US" sz="1799" dirty="0">
                <a:solidFill>
                  <a:srgbClr val="C00000"/>
                </a:solidFill>
                <a:latin typeface="Calibri" panose="020F0502020204030204"/>
              </a:rPr>
              <a:t>梯度</a:t>
            </a:r>
            <a:endParaRPr sz="1799" dirty="0">
              <a:solidFill>
                <a:srgbClr val="C00000"/>
              </a:solidFill>
              <a:latin typeface="Calibri" panose="020F0502020204030204"/>
            </a:endParaRPr>
          </a:p>
        </p:txBody>
      </p:sp>
      <p:sp>
        <p:nvSpPr>
          <p:cNvPr id="22" name="Google Shape;2508;p158"/>
          <p:cNvSpPr txBox="1"/>
          <p:nvPr/>
        </p:nvSpPr>
        <p:spPr>
          <a:xfrm>
            <a:off x="101573" y="1697382"/>
            <a:ext cx="1244676" cy="452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defTabSz="685800"/>
            <a:r>
              <a:rPr lang="en" sz="2200" dirty="0">
                <a:solidFill>
                  <a:srgbClr val="4472C4"/>
                </a:solidFill>
                <a:latin typeface="Calibri" panose="020F0502020204030204"/>
              </a:rPr>
              <a:t>[</a:t>
            </a:r>
            <a:r>
              <a:rPr lang="en" sz="2200" dirty="0" err="1">
                <a:solidFill>
                  <a:srgbClr val="4472C4"/>
                </a:solidFill>
                <a:latin typeface="Calibri" panose="020F0502020204030204"/>
              </a:rPr>
              <a:t>D</a:t>
            </a:r>
            <a:r>
              <a:rPr lang="en" sz="2200" baseline="-25000" dirty="0" err="1">
                <a:solidFill>
                  <a:srgbClr val="4472C4"/>
                </a:solidFill>
                <a:latin typeface="Calibri" panose="020F0502020204030204"/>
              </a:rPr>
              <a:t>x</a:t>
            </a:r>
            <a:r>
              <a:rPr lang="en" sz="2200" dirty="0" err="1">
                <a:solidFill>
                  <a:srgbClr val="4472C4"/>
                </a:solidFill>
                <a:latin typeface="Calibri" panose="020F0502020204030204"/>
              </a:rPr>
              <a:t>×M</a:t>
            </a:r>
            <a:r>
              <a:rPr lang="en" sz="2200" baseline="-25000" dirty="0" err="1">
                <a:solidFill>
                  <a:srgbClr val="4472C4"/>
                </a:solidFill>
                <a:latin typeface="Calibri" panose="020F0502020204030204"/>
              </a:rPr>
              <a:t>x</a:t>
            </a:r>
            <a:r>
              <a:rPr lang="en" sz="2200" dirty="0">
                <a:solidFill>
                  <a:srgbClr val="4472C4"/>
                </a:solidFill>
                <a:latin typeface="Calibri" panose="020F0502020204030204"/>
              </a:rPr>
              <a:t>]</a:t>
            </a:r>
            <a:endParaRPr sz="2200" dirty="0">
              <a:solidFill>
                <a:srgbClr val="4472C4"/>
              </a:solidFill>
              <a:latin typeface="Calibri" panose="020F0502020204030204"/>
            </a:endParaRPr>
          </a:p>
        </p:txBody>
      </p:sp>
      <p:sp>
        <p:nvSpPr>
          <p:cNvPr id="23" name="Google Shape;2509;p158"/>
          <p:cNvSpPr/>
          <p:nvPr/>
        </p:nvSpPr>
        <p:spPr>
          <a:xfrm>
            <a:off x="6637846" y="1017734"/>
            <a:ext cx="2225420" cy="589946"/>
          </a:xfrm>
          <a:prstGeom prst="rect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r>
              <a:rPr lang="zh-CN" altLang="en" sz="1799" dirty="0">
                <a:solidFill>
                  <a:srgbClr val="4472C4"/>
                </a:solidFill>
                <a:latin typeface="Calibri" panose="020F0502020204030204"/>
              </a:rPr>
              <a:t>损失</a:t>
            </a:r>
            <a:r>
              <a:rPr lang="en" sz="1799" dirty="0">
                <a:solidFill>
                  <a:srgbClr val="4472C4"/>
                </a:solidFill>
                <a:latin typeface="Calibri" panose="020F0502020204030204"/>
              </a:rPr>
              <a:t> L </a:t>
            </a:r>
            <a:r>
              <a:rPr lang="zh-CN" altLang="en" sz="1799" dirty="0">
                <a:solidFill>
                  <a:srgbClr val="4472C4"/>
                </a:solidFill>
                <a:latin typeface="Calibri" panose="020F0502020204030204"/>
              </a:rPr>
              <a:t>仍为</a:t>
            </a:r>
            <a:r>
              <a:rPr lang="zh-CN" altLang="en-US" sz="1799" dirty="0">
                <a:solidFill>
                  <a:srgbClr val="4472C4"/>
                </a:solidFill>
                <a:latin typeface="Calibri" panose="020F0502020204030204"/>
              </a:rPr>
              <a:t>标量</a:t>
            </a:r>
            <a:r>
              <a:rPr lang="en" sz="1799" dirty="0">
                <a:solidFill>
                  <a:srgbClr val="4472C4"/>
                </a:solidFill>
                <a:latin typeface="Calibri" panose="020F0502020204030204"/>
              </a:rPr>
              <a:t>!</a:t>
            </a:r>
            <a:endParaRPr sz="1799" dirty="0">
              <a:solidFill>
                <a:srgbClr val="4472C4"/>
              </a:solidFill>
              <a:latin typeface="Calibri" panose="020F0502020204030204"/>
            </a:endParaRPr>
          </a:p>
        </p:txBody>
      </p:sp>
      <p:sp>
        <p:nvSpPr>
          <p:cNvPr id="24" name="Google Shape;2510;p158"/>
          <p:cNvSpPr txBox="1"/>
          <p:nvPr/>
        </p:nvSpPr>
        <p:spPr>
          <a:xfrm>
            <a:off x="3894999" y="2545336"/>
            <a:ext cx="2537339" cy="648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defTabSz="685800"/>
            <a:r>
              <a:rPr lang="en" sz="2000" dirty="0">
                <a:solidFill>
                  <a:srgbClr val="4472C4"/>
                </a:solidFill>
                <a:latin typeface="Calibri" panose="020F0502020204030204"/>
              </a:rPr>
              <a:t>[(</a:t>
            </a:r>
            <a:r>
              <a:rPr lang="en" sz="2000" dirty="0" err="1">
                <a:solidFill>
                  <a:srgbClr val="4472C4"/>
                </a:solidFill>
                <a:latin typeface="Calibri" panose="020F0502020204030204"/>
              </a:rPr>
              <a:t>D</a:t>
            </a:r>
            <a:r>
              <a:rPr lang="en" sz="2000" baseline="-25000" dirty="0" err="1">
                <a:solidFill>
                  <a:srgbClr val="4472C4"/>
                </a:solidFill>
                <a:latin typeface="Calibri" panose="020F0502020204030204"/>
              </a:rPr>
              <a:t>x</a:t>
            </a:r>
            <a:r>
              <a:rPr lang="en" sz="2000" dirty="0" err="1">
                <a:solidFill>
                  <a:srgbClr val="4472C4"/>
                </a:solidFill>
                <a:latin typeface="Calibri" panose="020F0502020204030204"/>
              </a:rPr>
              <a:t>×M</a:t>
            </a:r>
            <a:r>
              <a:rPr lang="en" sz="2000" baseline="-25000" dirty="0" err="1">
                <a:solidFill>
                  <a:srgbClr val="4472C4"/>
                </a:solidFill>
                <a:latin typeface="Calibri" panose="020F0502020204030204"/>
              </a:rPr>
              <a:t>x</a:t>
            </a:r>
            <a:r>
              <a:rPr lang="en" sz="2000" dirty="0">
                <a:solidFill>
                  <a:srgbClr val="4472C4"/>
                </a:solidFill>
                <a:latin typeface="Calibri" panose="020F0502020204030204"/>
              </a:rPr>
              <a:t>)×(</a:t>
            </a:r>
            <a:r>
              <a:rPr lang="en" sz="2000" dirty="0" err="1">
                <a:solidFill>
                  <a:srgbClr val="4472C4"/>
                </a:solidFill>
                <a:latin typeface="Calibri" panose="020F0502020204030204"/>
              </a:rPr>
              <a:t>D</a:t>
            </a:r>
            <a:r>
              <a:rPr lang="en" sz="2000" baseline="-25000" dirty="0" err="1">
                <a:solidFill>
                  <a:srgbClr val="4472C4"/>
                </a:solidFill>
                <a:latin typeface="Calibri" panose="020F0502020204030204"/>
              </a:rPr>
              <a:t>z</a:t>
            </a:r>
            <a:r>
              <a:rPr lang="en" sz="2000" dirty="0" err="1">
                <a:solidFill>
                  <a:srgbClr val="4472C4"/>
                </a:solidFill>
                <a:latin typeface="Calibri" panose="020F0502020204030204"/>
              </a:rPr>
              <a:t>×M</a:t>
            </a:r>
            <a:r>
              <a:rPr lang="en" sz="2000" baseline="-25000" dirty="0" err="1">
                <a:solidFill>
                  <a:srgbClr val="4472C4"/>
                </a:solidFill>
                <a:latin typeface="Calibri" panose="020F0502020204030204"/>
              </a:rPr>
              <a:t>z</a:t>
            </a:r>
            <a:r>
              <a:rPr lang="en" sz="2000" dirty="0">
                <a:solidFill>
                  <a:srgbClr val="4472C4"/>
                </a:solidFill>
                <a:latin typeface="Calibri" panose="020F0502020204030204"/>
              </a:rPr>
              <a:t>)] </a:t>
            </a:r>
            <a:endParaRPr sz="2000" dirty="0">
              <a:solidFill>
                <a:srgbClr val="4472C4"/>
              </a:solidFill>
              <a:latin typeface="Calibri" panose="020F0502020204030204"/>
            </a:endParaRPr>
          </a:p>
        </p:txBody>
      </p:sp>
      <p:sp>
        <p:nvSpPr>
          <p:cNvPr id="26" name="Google Shape;2512;p158"/>
          <p:cNvSpPr/>
          <p:nvPr/>
        </p:nvSpPr>
        <p:spPr>
          <a:xfrm>
            <a:off x="6126504" y="4714521"/>
            <a:ext cx="2977925" cy="676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r>
              <a:rPr lang="en" sz="1799" dirty="0">
                <a:solidFill>
                  <a:srgbClr val="4472C4"/>
                </a:solidFill>
                <a:latin typeface="Calibri" panose="020F0502020204030204"/>
              </a:rPr>
              <a:t>Z</a:t>
            </a:r>
            <a:r>
              <a:rPr lang="zh-CN" altLang="en" sz="1799" dirty="0">
                <a:solidFill>
                  <a:srgbClr val="4472C4"/>
                </a:solidFill>
                <a:latin typeface="Calibri" panose="020F0502020204030204"/>
              </a:rPr>
              <a:t>中</a:t>
            </a:r>
            <a:r>
              <a:rPr lang="zh-CN" altLang="en-US" sz="1799" dirty="0">
                <a:solidFill>
                  <a:srgbClr val="4472C4"/>
                </a:solidFill>
                <a:latin typeface="Calibri" panose="020F0502020204030204"/>
              </a:rPr>
              <a:t>每个元素</a:t>
            </a:r>
            <a:r>
              <a:rPr lang="en" sz="1799" dirty="0">
                <a:solidFill>
                  <a:srgbClr val="4472C4"/>
                </a:solidFill>
                <a:latin typeface="Calibri" panose="020F0502020204030204"/>
              </a:rPr>
              <a:t>, </a:t>
            </a:r>
            <a:r>
              <a:rPr lang="zh-CN" altLang="en" sz="1799" dirty="0">
                <a:solidFill>
                  <a:srgbClr val="4472C4"/>
                </a:solidFill>
                <a:latin typeface="Calibri" panose="020F0502020204030204"/>
              </a:rPr>
              <a:t>如何</a:t>
            </a:r>
            <a:r>
              <a:rPr lang="zh-CN" altLang="en-US" sz="1799" dirty="0">
                <a:solidFill>
                  <a:srgbClr val="4472C4"/>
                </a:solidFill>
                <a:latin typeface="Calibri" panose="020F0502020204030204"/>
              </a:rPr>
              <a:t>影响</a:t>
            </a:r>
            <a:r>
              <a:rPr lang="en" sz="1799" dirty="0">
                <a:solidFill>
                  <a:srgbClr val="4472C4"/>
                </a:solidFill>
                <a:latin typeface="Calibri" panose="020F0502020204030204"/>
              </a:rPr>
              <a:t>L?</a:t>
            </a:r>
            <a:endParaRPr sz="1799" dirty="0">
              <a:solidFill>
                <a:srgbClr val="4472C4"/>
              </a:solidFill>
              <a:latin typeface="Calibri" panose="020F0502020204030204"/>
            </a:endParaRPr>
          </a:p>
        </p:txBody>
      </p:sp>
      <p:sp>
        <p:nvSpPr>
          <p:cNvPr id="27" name="Google Shape;2513;p158"/>
          <p:cNvSpPr/>
          <p:nvPr/>
        </p:nvSpPr>
        <p:spPr>
          <a:xfrm>
            <a:off x="2614819" y="4794175"/>
            <a:ext cx="3452101" cy="676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r>
              <a:rPr lang="en" altLang="zh-CN" sz="1600" dirty="0">
                <a:solidFill>
                  <a:srgbClr val="4472C4"/>
                </a:solidFill>
                <a:latin typeface="Calibri" panose="020F0502020204030204"/>
              </a:rPr>
              <a:t>y</a:t>
            </a:r>
            <a:r>
              <a:rPr lang="zh-CN" altLang="en" sz="1600" dirty="0">
                <a:solidFill>
                  <a:srgbClr val="4472C4"/>
                </a:solidFill>
                <a:latin typeface="Calibri" panose="020F0502020204030204"/>
              </a:rPr>
              <a:t>中</a:t>
            </a:r>
            <a:r>
              <a:rPr lang="zh-CN" altLang="en-US" sz="1600" dirty="0">
                <a:solidFill>
                  <a:srgbClr val="4472C4"/>
                </a:solidFill>
                <a:latin typeface="Calibri" panose="020F0502020204030204"/>
              </a:rPr>
              <a:t>每个元素</a:t>
            </a:r>
            <a:r>
              <a:rPr lang="en" sz="1600" dirty="0">
                <a:solidFill>
                  <a:srgbClr val="4472C4"/>
                </a:solidFill>
                <a:latin typeface="Calibri" panose="020F0502020204030204"/>
              </a:rPr>
              <a:t>, </a:t>
            </a:r>
            <a:r>
              <a:rPr lang="zh-CN" altLang="en" sz="1600" dirty="0">
                <a:solidFill>
                  <a:srgbClr val="4472C4"/>
                </a:solidFill>
                <a:latin typeface="Calibri" panose="020F0502020204030204"/>
              </a:rPr>
              <a:t>如何</a:t>
            </a:r>
            <a:r>
              <a:rPr lang="zh-CN" altLang="en-US" sz="1600" dirty="0">
                <a:solidFill>
                  <a:srgbClr val="4472C4"/>
                </a:solidFill>
                <a:latin typeface="Calibri" panose="020F0502020204030204"/>
              </a:rPr>
              <a:t>影响</a:t>
            </a:r>
            <a:r>
              <a:rPr lang="en" sz="1600" dirty="0">
                <a:solidFill>
                  <a:srgbClr val="4472C4"/>
                </a:solidFill>
                <a:latin typeface="Calibri" panose="020F0502020204030204"/>
              </a:rPr>
              <a:t>z</a:t>
            </a:r>
            <a:r>
              <a:rPr lang="zh-CN" altLang="en" sz="1600" dirty="0">
                <a:solidFill>
                  <a:srgbClr val="4472C4"/>
                </a:solidFill>
                <a:latin typeface="Calibri" panose="020F0502020204030204"/>
              </a:rPr>
              <a:t>中</a:t>
            </a:r>
            <a:r>
              <a:rPr lang="zh-CN" altLang="en-US" sz="1600" dirty="0">
                <a:solidFill>
                  <a:srgbClr val="4472C4"/>
                </a:solidFill>
                <a:latin typeface="Calibri" panose="020F0502020204030204"/>
              </a:rPr>
              <a:t>单个元素</a:t>
            </a:r>
            <a:r>
              <a:rPr lang="en" sz="1600" dirty="0">
                <a:solidFill>
                  <a:srgbClr val="4472C4"/>
                </a:solidFill>
                <a:latin typeface="Calibri" panose="020F0502020204030204"/>
              </a:rPr>
              <a:t>?</a:t>
            </a:r>
            <a:endParaRPr sz="1600" dirty="0">
              <a:solidFill>
                <a:srgbClr val="4472C4"/>
              </a:solidFill>
              <a:latin typeface="Calibri" panose="020F0502020204030204"/>
            </a:endParaRPr>
          </a:p>
        </p:txBody>
      </p:sp>
      <p:sp>
        <p:nvSpPr>
          <p:cNvPr id="28" name="Google Shape;2514;p158"/>
          <p:cNvSpPr/>
          <p:nvPr/>
        </p:nvSpPr>
        <p:spPr>
          <a:xfrm rot="900535">
            <a:off x="1511816" y="2390155"/>
            <a:ext cx="557064" cy="701111"/>
          </a:xfrm>
          <a:prstGeom prst="rect">
            <a:avLst/>
          </a:prstGeom>
          <a:noFill/>
          <a:ln w="254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9" name="Google Shape;2515;p158"/>
          <p:cNvSpPr txBox="1"/>
          <p:nvPr/>
        </p:nvSpPr>
        <p:spPr>
          <a:xfrm>
            <a:off x="1398336" y="3257176"/>
            <a:ext cx="1461220" cy="63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algn="ctr" defTabSz="685800"/>
            <a:r>
              <a:rPr lang="en" sz="1600" dirty="0">
                <a:solidFill>
                  <a:srgbClr val="4472C4"/>
                </a:solidFill>
                <a:latin typeface="Calibri" panose="020F0502020204030204"/>
              </a:rPr>
              <a:t>Matrix-vector</a:t>
            </a:r>
            <a:endParaRPr sz="1600" dirty="0">
              <a:solidFill>
                <a:srgbClr val="4472C4"/>
              </a:solidFill>
              <a:latin typeface="Calibri" panose="020F0502020204030204"/>
            </a:endParaRPr>
          </a:p>
          <a:p>
            <a:pPr algn="ctr" defTabSz="685800"/>
            <a:r>
              <a:rPr lang="zh-CN" altLang="en" sz="1600" dirty="0">
                <a:solidFill>
                  <a:srgbClr val="4472C4"/>
                </a:solidFill>
                <a:latin typeface="Calibri" panose="020F0502020204030204"/>
              </a:rPr>
              <a:t>相乘</a:t>
            </a:r>
            <a:endParaRPr sz="1600" dirty="0">
              <a:solidFill>
                <a:srgbClr val="4472C4"/>
              </a:solidFill>
              <a:latin typeface="Calibri" panose="020F0502020204030204"/>
            </a:endParaRPr>
          </a:p>
        </p:txBody>
      </p:sp>
      <p:sp>
        <p:nvSpPr>
          <p:cNvPr id="30" name="Google Shape;2516;p158"/>
          <p:cNvSpPr txBox="1"/>
          <p:nvPr/>
        </p:nvSpPr>
        <p:spPr>
          <a:xfrm>
            <a:off x="-35195" y="3784981"/>
            <a:ext cx="1244676" cy="452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defTabSz="685800"/>
            <a:r>
              <a:rPr lang="en" sz="2200">
                <a:solidFill>
                  <a:srgbClr val="4472C4"/>
                </a:solidFill>
                <a:latin typeface="Calibri" panose="020F0502020204030204"/>
              </a:rPr>
              <a:t>[D</a:t>
            </a:r>
            <a:r>
              <a:rPr lang="en" sz="2200" baseline="-25000">
                <a:solidFill>
                  <a:srgbClr val="4472C4"/>
                </a:solidFill>
                <a:latin typeface="Calibri" panose="020F0502020204030204"/>
              </a:rPr>
              <a:t>y</a:t>
            </a:r>
            <a:r>
              <a:rPr lang="en" sz="2200">
                <a:solidFill>
                  <a:srgbClr val="4472C4"/>
                </a:solidFill>
                <a:latin typeface="Calibri" panose="020F0502020204030204"/>
              </a:rPr>
              <a:t>×M</a:t>
            </a:r>
            <a:r>
              <a:rPr lang="en" sz="2200" baseline="-25000">
                <a:solidFill>
                  <a:srgbClr val="4472C4"/>
                </a:solidFill>
                <a:latin typeface="Calibri" panose="020F0502020204030204"/>
              </a:rPr>
              <a:t>y</a:t>
            </a:r>
            <a:r>
              <a:rPr lang="en" sz="2200">
                <a:solidFill>
                  <a:srgbClr val="4472C4"/>
                </a:solidFill>
                <a:latin typeface="Calibri" panose="020F0502020204030204"/>
              </a:rPr>
              <a:t>]</a:t>
            </a:r>
            <a:endParaRPr sz="2200">
              <a:solidFill>
                <a:srgbClr val="4472C4"/>
              </a:solidFill>
              <a:latin typeface="Calibri" panose="020F0502020204030204"/>
            </a:endParaRPr>
          </a:p>
        </p:txBody>
      </p:sp>
      <p:sp>
        <p:nvSpPr>
          <p:cNvPr id="31" name="Google Shape;2517;p158"/>
          <p:cNvSpPr txBox="1"/>
          <p:nvPr/>
        </p:nvSpPr>
        <p:spPr>
          <a:xfrm>
            <a:off x="7748582" y="2639125"/>
            <a:ext cx="1244676" cy="452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defTabSz="685800"/>
            <a:r>
              <a:rPr lang="en" sz="2200">
                <a:solidFill>
                  <a:srgbClr val="4472C4"/>
                </a:solidFill>
                <a:latin typeface="Calibri" panose="020F0502020204030204"/>
              </a:rPr>
              <a:t>[D</a:t>
            </a:r>
            <a:r>
              <a:rPr lang="en" sz="2200" baseline="-25000">
                <a:solidFill>
                  <a:srgbClr val="4472C4"/>
                </a:solidFill>
                <a:latin typeface="Calibri" panose="020F0502020204030204"/>
              </a:rPr>
              <a:t>z</a:t>
            </a:r>
            <a:r>
              <a:rPr lang="en" sz="2200">
                <a:solidFill>
                  <a:srgbClr val="4472C4"/>
                </a:solidFill>
                <a:latin typeface="Calibri" panose="020F0502020204030204"/>
              </a:rPr>
              <a:t>×M</a:t>
            </a:r>
            <a:r>
              <a:rPr lang="en" sz="2200" baseline="-25000">
                <a:solidFill>
                  <a:srgbClr val="4472C4"/>
                </a:solidFill>
                <a:latin typeface="Calibri" panose="020F0502020204030204"/>
              </a:rPr>
              <a:t>z</a:t>
            </a:r>
            <a:r>
              <a:rPr lang="en" sz="2200">
                <a:solidFill>
                  <a:srgbClr val="4472C4"/>
                </a:solidFill>
                <a:latin typeface="Calibri" panose="020F0502020204030204"/>
              </a:rPr>
              <a:t>]</a:t>
            </a:r>
            <a:endParaRPr sz="2200">
              <a:solidFill>
                <a:srgbClr val="4472C4"/>
              </a:solidFill>
              <a:latin typeface="Calibri" panose="020F0502020204030204"/>
            </a:endParaRPr>
          </a:p>
        </p:txBody>
      </p:sp>
      <p:sp>
        <p:nvSpPr>
          <p:cNvPr id="32" name="Google Shape;2518;p158"/>
          <p:cNvSpPr txBox="1"/>
          <p:nvPr/>
        </p:nvSpPr>
        <p:spPr>
          <a:xfrm>
            <a:off x="7830035" y="3735439"/>
            <a:ext cx="1244676" cy="452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defTabSz="685800"/>
            <a:r>
              <a:rPr lang="en" sz="2200">
                <a:solidFill>
                  <a:srgbClr val="4472C4"/>
                </a:solidFill>
                <a:latin typeface="Calibri" panose="020F0502020204030204"/>
              </a:rPr>
              <a:t>[D</a:t>
            </a:r>
            <a:r>
              <a:rPr lang="en" sz="2200" baseline="-25000">
                <a:solidFill>
                  <a:srgbClr val="4472C4"/>
                </a:solidFill>
                <a:latin typeface="Calibri" panose="020F0502020204030204"/>
              </a:rPr>
              <a:t>z</a:t>
            </a:r>
            <a:r>
              <a:rPr lang="en" sz="2200">
                <a:solidFill>
                  <a:srgbClr val="4472C4"/>
                </a:solidFill>
                <a:latin typeface="Calibri" panose="020F0502020204030204"/>
              </a:rPr>
              <a:t>×M</a:t>
            </a:r>
            <a:r>
              <a:rPr lang="en" sz="2200" baseline="-25000">
                <a:solidFill>
                  <a:srgbClr val="4472C4"/>
                </a:solidFill>
                <a:latin typeface="Calibri" panose="020F0502020204030204"/>
              </a:rPr>
              <a:t>z</a:t>
            </a:r>
            <a:r>
              <a:rPr lang="en" sz="2200">
                <a:solidFill>
                  <a:srgbClr val="4472C4"/>
                </a:solidFill>
                <a:latin typeface="Calibri" panose="020F0502020204030204"/>
              </a:rPr>
              <a:t>]</a:t>
            </a:r>
            <a:endParaRPr sz="2200">
              <a:solidFill>
                <a:srgbClr val="4472C4"/>
              </a:solidFill>
              <a:latin typeface="Calibri" panose="020F0502020204030204"/>
            </a:endParaRPr>
          </a:p>
        </p:txBody>
      </p:sp>
      <p:sp>
        <p:nvSpPr>
          <p:cNvPr id="33" name="Google Shape;2519;p158"/>
          <p:cNvSpPr txBox="1"/>
          <p:nvPr/>
        </p:nvSpPr>
        <p:spPr>
          <a:xfrm>
            <a:off x="3894999" y="3368697"/>
            <a:ext cx="2537339" cy="648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defTabSz="685800"/>
            <a:r>
              <a:rPr lang="en" sz="2000">
                <a:solidFill>
                  <a:srgbClr val="4472C4"/>
                </a:solidFill>
                <a:latin typeface="Calibri" panose="020F0502020204030204"/>
              </a:rPr>
              <a:t>[(D</a:t>
            </a:r>
            <a:r>
              <a:rPr lang="en" sz="2000" baseline="-25000">
                <a:solidFill>
                  <a:srgbClr val="4472C4"/>
                </a:solidFill>
                <a:latin typeface="Calibri" panose="020F0502020204030204"/>
              </a:rPr>
              <a:t>y</a:t>
            </a:r>
            <a:r>
              <a:rPr lang="en" sz="2000">
                <a:solidFill>
                  <a:srgbClr val="4472C4"/>
                </a:solidFill>
                <a:latin typeface="Calibri" panose="020F0502020204030204"/>
              </a:rPr>
              <a:t>×M</a:t>
            </a:r>
            <a:r>
              <a:rPr lang="en" sz="2000" baseline="-25000">
                <a:solidFill>
                  <a:srgbClr val="4472C4"/>
                </a:solidFill>
                <a:latin typeface="Calibri" panose="020F0502020204030204"/>
              </a:rPr>
              <a:t>y</a:t>
            </a:r>
            <a:r>
              <a:rPr lang="en" sz="2000">
                <a:solidFill>
                  <a:srgbClr val="4472C4"/>
                </a:solidFill>
                <a:latin typeface="Calibri" panose="020F0502020204030204"/>
              </a:rPr>
              <a:t>)×(D</a:t>
            </a:r>
            <a:r>
              <a:rPr lang="en" sz="2000" baseline="-25000">
                <a:solidFill>
                  <a:srgbClr val="4472C4"/>
                </a:solidFill>
                <a:latin typeface="Calibri" panose="020F0502020204030204"/>
              </a:rPr>
              <a:t>z</a:t>
            </a:r>
            <a:r>
              <a:rPr lang="en" sz="2000">
                <a:solidFill>
                  <a:srgbClr val="4472C4"/>
                </a:solidFill>
                <a:latin typeface="Calibri" panose="020F0502020204030204"/>
              </a:rPr>
              <a:t>×M</a:t>
            </a:r>
            <a:r>
              <a:rPr lang="en" sz="2000" baseline="-25000">
                <a:solidFill>
                  <a:srgbClr val="4472C4"/>
                </a:solidFill>
                <a:latin typeface="Calibri" panose="020F0502020204030204"/>
              </a:rPr>
              <a:t>z</a:t>
            </a:r>
            <a:r>
              <a:rPr lang="en" sz="2000">
                <a:solidFill>
                  <a:srgbClr val="4472C4"/>
                </a:solidFill>
                <a:latin typeface="Calibri" panose="020F0502020204030204"/>
              </a:rPr>
              <a:t>)] </a:t>
            </a:r>
            <a:endParaRPr sz="2000">
              <a:solidFill>
                <a:srgbClr val="4472C4"/>
              </a:solidFill>
              <a:latin typeface="Calibri" panose="020F0502020204030204"/>
            </a:endParaRPr>
          </a:p>
        </p:txBody>
      </p:sp>
      <p:sp>
        <p:nvSpPr>
          <p:cNvPr id="34" name="Google Shape;2520;p158"/>
          <p:cNvSpPr txBox="1"/>
          <p:nvPr/>
        </p:nvSpPr>
        <p:spPr>
          <a:xfrm>
            <a:off x="253934" y="2383003"/>
            <a:ext cx="1244676" cy="452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defTabSz="685800"/>
            <a:r>
              <a:rPr lang="en" sz="2200">
                <a:solidFill>
                  <a:srgbClr val="4472C4"/>
                </a:solidFill>
                <a:latin typeface="Calibri" panose="020F0502020204030204"/>
              </a:rPr>
              <a:t>[D</a:t>
            </a:r>
            <a:r>
              <a:rPr lang="en" sz="2200" baseline="-25000">
                <a:solidFill>
                  <a:srgbClr val="4472C4"/>
                </a:solidFill>
                <a:latin typeface="Calibri" panose="020F0502020204030204"/>
              </a:rPr>
              <a:t>x</a:t>
            </a:r>
            <a:r>
              <a:rPr lang="en" sz="2200">
                <a:solidFill>
                  <a:srgbClr val="4472C4"/>
                </a:solidFill>
                <a:latin typeface="Calibri" panose="020F0502020204030204"/>
              </a:rPr>
              <a:t>×M</a:t>
            </a:r>
            <a:r>
              <a:rPr lang="en" sz="2200" baseline="-25000">
                <a:solidFill>
                  <a:srgbClr val="4472C4"/>
                </a:solidFill>
                <a:latin typeface="Calibri" panose="020F0502020204030204"/>
              </a:rPr>
              <a:t>x</a:t>
            </a:r>
            <a:r>
              <a:rPr lang="en" sz="2200">
                <a:solidFill>
                  <a:srgbClr val="4472C4"/>
                </a:solidFill>
                <a:latin typeface="Calibri" panose="020F0502020204030204"/>
              </a:rPr>
              <a:t>]</a:t>
            </a:r>
            <a:endParaRPr sz="2200">
              <a:solidFill>
                <a:srgbClr val="4472C4"/>
              </a:solidFill>
              <a:latin typeface="Calibri" panose="020F0502020204030204"/>
            </a:endParaRPr>
          </a:p>
        </p:txBody>
      </p:sp>
      <p:sp>
        <p:nvSpPr>
          <p:cNvPr id="35" name="Google Shape;2521;p158"/>
          <p:cNvSpPr txBox="1"/>
          <p:nvPr/>
        </p:nvSpPr>
        <p:spPr>
          <a:xfrm>
            <a:off x="498066" y="4546783"/>
            <a:ext cx="1244676" cy="452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defTabSz="685800"/>
            <a:r>
              <a:rPr lang="en" sz="2200">
                <a:solidFill>
                  <a:srgbClr val="4472C4"/>
                </a:solidFill>
                <a:latin typeface="Calibri" panose="020F0502020204030204"/>
              </a:rPr>
              <a:t>[D</a:t>
            </a:r>
            <a:r>
              <a:rPr lang="en" sz="2200" baseline="-25000">
                <a:solidFill>
                  <a:srgbClr val="4472C4"/>
                </a:solidFill>
                <a:latin typeface="Calibri" panose="020F0502020204030204"/>
              </a:rPr>
              <a:t>y</a:t>
            </a:r>
            <a:r>
              <a:rPr lang="en" sz="2200">
                <a:solidFill>
                  <a:srgbClr val="4472C4"/>
                </a:solidFill>
                <a:latin typeface="Calibri" panose="020F0502020204030204"/>
              </a:rPr>
              <a:t>×M</a:t>
            </a:r>
            <a:r>
              <a:rPr lang="en" sz="2200" baseline="-25000">
                <a:solidFill>
                  <a:srgbClr val="4472C4"/>
                </a:solidFill>
                <a:latin typeface="Calibri" panose="020F0502020204030204"/>
              </a:rPr>
              <a:t>y</a:t>
            </a:r>
            <a:r>
              <a:rPr lang="en" sz="2200">
                <a:solidFill>
                  <a:srgbClr val="4472C4"/>
                </a:solidFill>
                <a:latin typeface="Calibri" panose="020F0502020204030204"/>
              </a:rPr>
              <a:t>]</a:t>
            </a:r>
            <a:endParaRPr sz="2200">
              <a:solidFill>
                <a:srgbClr val="4472C4"/>
              </a:solidFill>
              <a:latin typeface="Calibri" panose="020F0502020204030204"/>
            </a:endParaRPr>
          </a:p>
        </p:txBody>
      </p:sp>
      <p:sp>
        <p:nvSpPr>
          <p:cNvPr id="36" name="Google Shape;2522;p158"/>
          <p:cNvSpPr/>
          <p:nvPr/>
        </p:nvSpPr>
        <p:spPr>
          <a:xfrm>
            <a:off x="6533173" y="1636223"/>
            <a:ext cx="2434766" cy="676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r>
              <a:rPr lang="en" sz="1799" dirty="0">
                <a:solidFill>
                  <a:srgbClr val="4472C4"/>
                </a:solidFill>
                <a:latin typeface="Calibri" panose="020F0502020204030204"/>
              </a:rPr>
              <a:t>dL/dx </a:t>
            </a:r>
            <a:r>
              <a:rPr lang="zh-CN" altLang="en" sz="1799" dirty="0">
                <a:solidFill>
                  <a:srgbClr val="4472C4"/>
                </a:solidFill>
                <a:latin typeface="Calibri" panose="020F0502020204030204"/>
              </a:rPr>
              <a:t>和</a:t>
            </a:r>
            <a:r>
              <a:rPr lang="zh-CN" altLang="en-US" sz="1799" dirty="0">
                <a:solidFill>
                  <a:srgbClr val="4472C4"/>
                </a:solidFill>
                <a:latin typeface="Calibri" panose="020F0502020204030204"/>
              </a:rPr>
              <a:t> </a:t>
            </a:r>
            <a:r>
              <a:rPr lang="en" sz="1799" dirty="0">
                <a:solidFill>
                  <a:srgbClr val="4472C4"/>
                </a:solidFill>
                <a:latin typeface="Calibri" panose="020F0502020204030204"/>
              </a:rPr>
              <a:t>x</a:t>
            </a:r>
            <a:r>
              <a:rPr lang="zh-CN" altLang="en-US" sz="1799" dirty="0">
                <a:solidFill>
                  <a:srgbClr val="4472C4"/>
                </a:solidFill>
                <a:latin typeface="Calibri" panose="020F0502020204030204"/>
              </a:rPr>
              <a:t> </a:t>
            </a:r>
            <a:r>
              <a:rPr lang="zh-CN" altLang="en" sz="1799" dirty="0">
                <a:solidFill>
                  <a:srgbClr val="4472C4"/>
                </a:solidFill>
                <a:latin typeface="Calibri" panose="020F0502020204030204"/>
              </a:rPr>
              <a:t>维度</a:t>
            </a:r>
            <a:r>
              <a:rPr lang="zh-CN" altLang="en-US" sz="1799" dirty="0">
                <a:solidFill>
                  <a:srgbClr val="4472C4"/>
                </a:solidFill>
                <a:latin typeface="Calibri" panose="020F0502020204030204"/>
              </a:rPr>
              <a:t>一致</a:t>
            </a:r>
            <a:r>
              <a:rPr lang="en" sz="1799" dirty="0">
                <a:solidFill>
                  <a:srgbClr val="4472C4"/>
                </a:solidFill>
                <a:latin typeface="Calibri" panose="020F0502020204030204"/>
              </a:rPr>
              <a:t>!</a:t>
            </a:r>
            <a:endParaRPr sz="1799" dirty="0">
              <a:solidFill>
                <a:srgbClr val="4472C4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8475021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图像特征</a:t>
            </a:r>
            <a:r>
              <a:rPr lang="en-US" altLang="zh-CN" dirty="0"/>
              <a:t>: </a:t>
            </a:r>
            <a:r>
              <a:rPr lang="zh-CN" altLang="en-US" dirty="0"/>
              <a:t>方向梯度直方图</a:t>
            </a:r>
            <a:r>
              <a:rPr lang="en-US" altLang="zh-CN" dirty="0"/>
              <a:t>( Histogram of Oriented Gradients</a:t>
            </a:r>
            <a:r>
              <a:rPr lang="zh-CN" altLang="en-US" dirty="0"/>
              <a:t>，</a:t>
            </a:r>
            <a:r>
              <a:rPr lang="en-US" altLang="zh-CN" dirty="0" err="1"/>
              <a:t>HoG</a:t>
            </a:r>
            <a:r>
              <a:rPr lang="en-US" altLang="zh-CN" dirty="0"/>
              <a:t>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ctr" defTabSz="685800" rtl="0" eaLnBrk="1" latinLnBrk="0" hangingPunct="1">
              <a:defRPr sz="1500" kern="1200">
                <a:solidFill>
                  <a:srgbClr val="FFCB05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Lecture 5 - </a:t>
            </a:r>
            <a:fld id="{AC1089D3-84F4-7045-A571-C61BEF9B13BC}" type="slidenum"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FFCB0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Google Shape;1859;p10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8483" y="1728645"/>
            <a:ext cx="3041134" cy="2281332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1860;p103"/>
          <p:cNvPicPr preferRelativeResize="0"/>
          <p:nvPr/>
        </p:nvPicPr>
        <p:blipFill rotWithShape="1">
          <a:blip r:embed="rId3">
            <a:alphaModFix/>
          </a:blip>
          <a:srcRect l="2637" t="2911" r="2133" b="3482"/>
          <a:stretch/>
        </p:blipFill>
        <p:spPr>
          <a:xfrm>
            <a:off x="5489416" y="1725706"/>
            <a:ext cx="3041133" cy="228083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861;p103"/>
          <p:cNvSpPr/>
          <p:nvPr/>
        </p:nvSpPr>
        <p:spPr>
          <a:xfrm>
            <a:off x="6810583" y="2145428"/>
            <a:ext cx="219962" cy="230999"/>
          </a:xfrm>
          <a:prstGeom prst="rect">
            <a:avLst/>
          </a:prstGeom>
          <a:noFill/>
          <a:ln w="635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Google Shape;1865;p103"/>
          <p:cNvSpPr txBox="1"/>
          <p:nvPr/>
        </p:nvSpPr>
        <p:spPr>
          <a:xfrm>
            <a:off x="390672" y="4006536"/>
            <a:ext cx="3196754" cy="15818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342900" lvl="0" indent="-342900" defTabSz="685800">
              <a:buFontTx/>
              <a:buAutoNum type="arabicPeriod"/>
              <a:defRPr/>
            </a:pPr>
            <a:r>
              <a:rPr lang="zh-CN" altLang="en-US" sz="1650" dirty="0">
                <a:solidFill>
                  <a:prstClr val="black"/>
                </a:solidFill>
              </a:rPr>
              <a:t>计算各像素点边缘方向</a:t>
            </a:r>
            <a:r>
              <a:rPr lang="en-US" altLang="zh-CN" sz="1650" dirty="0">
                <a:solidFill>
                  <a:prstClr val="black"/>
                </a:solidFill>
              </a:rPr>
              <a:t>/</a:t>
            </a:r>
            <a:r>
              <a:rPr lang="zh-CN" altLang="en-US" sz="1650" dirty="0">
                <a:solidFill>
                  <a:prstClr val="black"/>
                </a:solidFill>
              </a:rPr>
              <a:t>强度</a:t>
            </a:r>
          </a:p>
          <a:p>
            <a:pPr marL="342900" lvl="0" indent="-342900" defTabSz="685800">
              <a:buFontTx/>
              <a:buAutoNum type="arabicPeriod"/>
              <a:defRPr/>
            </a:pPr>
            <a:r>
              <a:rPr lang="zh-CN" altLang="en-US" sz="1650" dirty="0">
                <a:solidFill>
                  <a:prstClr val="black"/>
                </a:solidFill>
              </a:rPr>
              <a:t>将图像分为 </a:t>
            </a:r>
            <a:r>
              <a:rPr lang="en-US" altLang="zh-CN" sz="1650" dirty="0">
                <a:solidFill>
                  <a:prstClr val="black"/>
                </a:solidFill>
              </a:rPr>
              <a:t>8</a:t>
            </a:r>
            <a:r>
              <a:rPr lang="en" altLang="zh-CN" sz="1650" dirty="0">
                <a:solidFill>
                  <a:prstClr val="black"/>
                </a:solidFill>
              </a:rPr>
              <a:t>x8 </a:t>
            </a:r>
            <a:r>
              <a:rPr lang="zh-CN" altLang="en" sz="1650" dirty="0">
                <a:solidFill>
                  <a:prstClr val="black"/>
                </a:solidFill>
              </a:rPr>
              <a:t>子</a:t>
            </a:r>
            <a:r>
              <a:rPr lang="zh-CN" altLang="en-US" sz="1650" dirty="0">
                <a:solidFill>
                  <a:prstClr val="black"/>
                </a:solidFill>
              </a:rPr>
              <a:t>区域</a:t>
            </a:r>
          </a:p>
          <a:p>
            <a:pPr marL="342900" lvl="0" indent="-342900" defTabSz="685800">
              <a:buFontTx/>
              <a:buAutoNum type="arabicPeriod"/>
              <a:defRPr/>
            </a:pPr>
            <a:r>
              <a:rPr lang="zh-CN" altLang="en-US" sz="1650" dirty="0">
                <a:solidFill>
                  <a:prstClr val="black"/>
                </a:solidFill>
              </a:rPr>
              <a:t>在每个区域计算边缘方向直方图，边缘强度作为权重</a:t>
            </a:r>
          </a:p>
        </p:txBody>
      </p:sp>
      <p:sp>
        <p:nvSpPr>
          <p:cNvPr id="11" name="Google Shape;1866;p103"/>
          <p:cNvSpPr txBox="1"/>
          <p:nvPr/>
        </p:nvSpPr>
        <p:spPr>
          <a:xfrm>
            <a:off x="5312845" y="4033192"/>
            <a:ext cx="3394276" cy="12930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lvl="0" defTabSz="685800">
              <a:defRPr/>
            </a:pPr>
            <a:r>
              <a:rPr lang="zh-CN" altLang="en-US" sz="1865" dirty="0">
                <a:solidFill>
                  <a:prstClr val="black"/>
                </a:solidFill>
              </a:rPr>
              <a:t>举例</a:t>
            </a:r>
            <a:r>
              <a:rPr lang="en-US" altLang="zh-CN" sz="1865" dirty="0">
                <a:solidFill>
                  <a:prstClr val="black"/>
                </a:solidFill>
              </a:rPr>
              <a:t>: 320</a:t>
            </a:r>
            <a:r>
              <a:rPr lang="en" altLang="zh-CN" sz="1865" dirty="0">
                <a:solidFill>
                  <a:prstClr val="black"/>
                </a:solidFill>
              </a:rPr>
              <a:t>x240 </a:t>
            </a:r>
            <a:r>
              <a:rPr lang="zh-CN" altLang="en-US" sz="1865" dirty="0">
                <a:solidFill>
                  <a:prstClr val="black"/>
                </a:solidFill>
              </a:rPr>
              <a:t>图像分成</a:t>
            </a:r>
            <a:r>
              <a:rPr lang="en-US" altLang="zh-CN" sz="1865" dirty="0">
                <a:solidFill>
                  <a:prstClr val="black"/>
                </a:solidFill>
              </a:rPr>
              <a:t>40</a:t>
            </a:r>
            <a:r>
              <a:rPr lang="en" altLang="zh-CN" sz="1865" dirty="0">
                <a:solidFill>
                  <a:prstClr val="black"/>
                </a:solidFill>
              </a:rPr>
              <a:t>x30 </a:t>
            </a:r>
            <a:r>
              <a:rPr lang="zh-CN" altLang="en-US" sz="1865" dirty="0">
                <a:solidFill>
                  <a:prstClr val="black"/>
                </a:solidFill>
              </a:rPr>
              <a:t>块</a:t>
            </a:r>
            <a:r>
              <a:rPr lang="en-US" altLang="zh-CN" sz="1865" dirty="0">
                <a:solidFill>
                  <a:prstClr val="black"/>
                </a:solidFill>
              </a:rPr>
              <a:t>; </a:t>
            </a:r>
            <a:r>
              <a:rPr lang="zh-CN" altLang="en-US" sz="1865" dirty="0">
                <a:solidFill>
                  <a:prstClr val="black"/>
                </a:solidFill>
              </a:rPr>
              <a:t>每块 </a:t>
            </a:r>
            <a:r>
              <a:rPr lang="en-US" altLang="zh-CN" sz="1865" dirty="0">
                <a:solidFill>
                  <a:prstClr val="black"/>
                </a:solidFill>
              </a:rPr>
              <a:t>8 </a:t>
            </a:r>
            <a:r>
              <a:rPr lang="zh-CN" altLang="en-US" sz="1865" dirty="0">
                <a:solidFill>
                  <a:prstClr val="black"/>
                </a:solidFill>
              </a:rPr>
              <a:t>方向</a:t>
            </a:r>
            <a:r>
              <a:rPr lang="en-US" altLang="zh-CN" sz="1865" dirty="0">
                <a:solidFill>
                  <a:prstClr val="black"/>
                </a:solidFill>
              </a:rPr>
              <a:t>; </a:t>
            </a:r>
            <a:r>
              <a:rPr lang="zh-CN" altLang="en-US" sz="1865" dirty="0">
                <a:solidFill>
                  <a:prstClr val="black"/>
                </a:solidFill>
              </a:rPr>
              <a:t>特征向量维度 </a:t>
            </a:r>
            <a:r>
              <a:rPr lang="en-US" altLang="zh-CN" sz="1865" dirty="0">
                <a:solidFill>
                  <a:prstClr val="black"/>
                </a:solidFill>
              </a:rPr>
              <a:t>30*40*9 = 10,800</a:t>
            </a:r>
            <a:endParaRPr lang="zh-CN" altLang="en-US" sz="1865" dirty="0">
              <a:solidFill>
                <a:prstClr val="black"/>
              </a:solidFill>
            </a:endParaRPr>
          </a:p>
        </p:txBody>
      </p:sp>
      <p:sp>
        <p:nvSpPr>
          <p:cNvPr id="20" name="Google Shape;1867;p103"/>
          <p:cNvSpPr txBox="1"/>
          <p:nvPr/>
        </p:nvSpPr>
        <p:spPr>
          <a:xfrm>
            <a:off x="5818489" y="5343407"/>
            <a:ext cx="3268496" cy="2981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7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Lowe, “Object recognition from local scale-invariant features”, ICCV 1999</a:t>
            </a:r>
            <a:endParaRPr kumimoji="0" sz="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7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Dalal</a:t>
            </a:r>
            <a:r>
              <a:rPr kumimoji="0" lang="en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and </a:t>
            </a:r>
            <a:r>
              <a:rPr kumimoji="0" lang="en" sz="7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Triggs</a:t>
            </a:r>
            <a:r>
              <a:rPr kumimoji="0" lang="en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"Histograms of oriented gradients for human detection," CVPR 2005</a:t>
            </a:r>
            <a:endParaRPr kumimoji="0" sz="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Google Shape;1861;p103"/>
          <p:cNvSpPr/>
          <p:nvPr/>
        </p:nvSpPr>
        <p:spPr>
          <a:xfrm>
            <a:off x="1879067" y="2145428"/>
            <a:ext cx="219962" cy="230999"/>
          </a:xfrm>
          <a:prstGeom prst="rect">
            <a:avLst/>
          </a:prstGeom>
          <a:noFill/>
          <a:ln w="635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3802284" y="2916866"/>
            <a:ext cx="1390409" cy="0"/>
          </a:xfrm>
          <a:prstGeom prst="straightConnector1">
            <a:avLst/>
          </a:prstGeom>
          <a:ln w="889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3691599" y="2194900"/>
            <a:ext cx="1683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强对角边缘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Google Shape;1861;p103"/>
          <p:cNvSpPr/>
          <p:nvPr/>
        </p:nvSpPr>
        <p:spPr>
          <a:xfrm>
            <a:off x="6213040" y="2299397"/>
            <a:ext cx="219962" cy="230999"/>
          </a:xfrm>
          <a:prstGeom prst="rect">
            <a:avLst/>
          </a:prstGeom>
          <a:noFill/>
          <a:ln w="635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Google Shape;1861;p103"/>
          <p:cNvSpPr/>
          <p:nvPr/>
        </p:nvSpPr>
        <p:spPr>
          <a:xfrm>
            <a:off x="1197436" y="2299397"/>
            <a:ext cx="219962" cy="230999"/>
          </a:xfrm>
          <a:prstGeom prst="rect">
            <a:avLst/>
          </a:prstGeom>
          <a:noFill/>
          <a:ln w="635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883919" y="3070087"/>
            <a:ext cx="12311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各个方向边缘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Google Shape;1861;p103"/>
          <p:cNvSpPr/>
          <p:nvPr/>
        </p:nvSpPr>
        <p:spPr>
          <a:xfrm>
            <a:off x="8305162" y="1738867"/>
            <a:ext cx="219962" cy="230999"/>
          </a:xfrm>
          <a:prstGeom prst="rect">
            <a:avLst/>
          </a:prstGeom>
          <a:noFill/>
          <a:ln w="6350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Google Shape;1861;p103"/>
          <p:cNvSpPr/>
          <p:nvPr/>
        </p:nvSpPr>
        <p:spPr>
          <a:xfrm>
            <a:off x="3285598" y="1738867"/>
            <a:ext cx="219962" cy="230999"/>
          </a:xfrm>
          <a:prstGeom prst="rect">
            <a:avLst/>
          </a:prstGeom>
          <a:noFill/>
          <a:ln w="6350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761696" y="1681242"/>
            <a:ext cx="1543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弱边缘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870581" y="3779187"/>
            <a:ext cx="14028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捕获了纹理和位置信息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对小图像变化稳健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16992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Example: Matrix Multiplication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685800"/>
            <a:r>
              <a:rPr lang="en-US">
                <a:latin typeface="Calibri" panose="020F0502020204030204"/>
              </a:rPr>
              <a:t>Lecture 6 - </a:t>
            </a:r>
            <a:fld id="{AC1089D3-84F4-7045-A571-C61BEF9B13BC}" type="slidenum">
              <a:rPr lang="en-US">
                <a:latin typeface="Calibri" panose="020F0502020204030204"/>
              </a:rPr>
              <a:pPr defTabSz="685800"/>
              <a:t>110</a:t>
            </a:fld>
            <a:endParaRPr lang="en-US" dirty="0">
              <a:latin typeface="Calibri" panose="020F0502020204030204"/>
            </a:endParaRPr>
          </a:p>
        </p:txBody>
      </p:sp>
      <p:sp>
        <p:nvSpPr>
          <p:cNvPr id="5" name="Google Shape;2666;p165"/>
          <p:cNvSpPr txBox="1"/>
          <p:nvPr/>
        </p:nvSpPr>
        <p:spPr>
          <a:xfrm>
            <a:off x="105835" y="1721692"/>
            <a:ext cx="1324392" cy="9904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algn="ctr" defTabSz="685800"/>
            <a:r>
              <a:rPr lang="en" sz="2000" dirty="0">
                <a:solidFill>
                  <a:prstClr val="black"/>
                </a:solidFill>
                <a:latin typeface="Calibri" panose="020F0502020204030204"/>
              </a:rPr>
              <a:t>x: [N×D]</a:t>
            </a:r>
            <a:endParaRPr sz="2000" dirty="0">
              <a:solidFill>
                <a:prstClr val="black"/>
              </a:solidFill>
              <a:latin typeface="Calibri" panose="020F0502020204030204"/>
            </a:endParaRPr>
          </a:p>
          <a:p>
            <a:pPr algn="ctr" defTabSz="685800"/>
            <a:r>
              <a:rPr lang="en" sz="2000" dirty="0">
                <a:solidFill>
                  <a:srgbClr val="6AA84F"/>
                </a:solidFill>
                <a:latin typeface="Calibri" panose="020F0502020204030204"/>
              </a:rPr>
              <a:t>[  2   1  -3 ]</a:t>
            </a:r>
            <a:endParaRPr sz="2000" dirty="0">
              <a:solidFill>
                <a:srgbClr val="6AA84F"/>
              </a:solidFill>
              <a:latin typeface="Calibri" panose="020F0502020204030204"/>
            </a:endParaRPr>
          </a:p>
          <a:p>
            <a:pPr algn="ctr" defTabSz="685800"/>
            <a:r>
              <a:rPr lang="en" sz="2000" dirty="0">
                <a:solidFill>
                  <a:srgbClr val="6AA84F"/>
                </a:solidFill>
                <a:latin typeface="Calibri" panose="020F0502020204030204"/>
              </a:rPr>
              <a:t>[ -3   4   2 ]</a:t>
            </a:r>
            <a:endParaRPr sz="2000" dirty="0">
              <a:solidFill>
                <a:srgbClr val="6AA84F"/>
              </a:solidFill>
              <a:latin typeface="Calibri" panose="020F0502020204030204"/>
            </a:endParaRPr>
          </a:p>
        </p:txBody>
      </p:sp>
      <p:sp>
        <p:nvSpPr>
          <p:cNvPr id="6" name="Google Shape;2667;p165"/>
          <p:cNvSpPr txBox="1"/>
          <p:nvPr/>
        </p:nvSpPr>
        <p:spPr>
          <a:xfrm>
            <a:off x="1456729" y="1681190"/>
            <a:ext cx="1385063" cy="12936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algn="ctr" defTabSz="685800"/>
            <a:r>
              <a:rPr lang="en" sz="2000" dirty="0">
                <a:solidFill>
                  <a:prstClr val="black"/>
                </a:solidFill>
                <a:latin typeface="Calibri" panose="020F0502020204030204"/>
              </a:rPr>
              <a:t>w: [D×M]</a:t>
            </a:r>
            <a:endParaRPr sz="2000" dirty="0">
              <a:solidFill>
                <a:prstClr val="black"/>
              </a:solidFill>
              <a:latin typeface="Calibri" panose="020F0502020204030204"/>
            </a:endParaRPr>
          </a:p>
          <a:p>
            <a:pPr algn="ctr" defTabSz="685800"/>
            <a:r>
              <a:rPr lang="en" sz="2000" dirty="0">
                <a:solidFill>
                  <a:srgbClr val="6AA84F"/>
                </a:solidFill>
                <a:latin typeface="Calibri" panose="020F0502020204030204"/>
              </a:rPr>
              <a:t>[  3  2  1 -1]</a:t>
            </a:r>
            <a:endParaRPr sz="2000" dirty="0">
              <a:solidFill>
                <a:srgbClr val="6AA84F"/>
              </a:solidFill>
              <a:latin typeface="Calibri" panose="020F0502020204030204"/>
            </a:endParaRPr>
          </a:p>
          <a:p>
            <a:pPr algn="ctr" defTabSz="685800"/>
            <a:r>
              <a:rPr lang="en" sz="2000" dirty="0">
                <a:solidFill>
                  <a:srgbClr val="6AA84F"/>
                </a:solidFill>
                <a:latin typeface="Calibri" panose="020F0502020204030204"/>
              </a:rPr>
              <a:t>[  2  1  3  2]</a:t>
            </a:r>
            <a:endParaRPr sz="2000" dirty="0">
              <a:solidFill>
                <a:srgbClr val="6AA84F"/>
              </a:solidFill>
              <a:latin typeface="Calibri" panose="020F0502020204030204"/>
            </a:endParaRPr>
          </a:p>
          <a:p>
            <a:pPr algn="ctr" defTabSz="685800"/>
            <a:r>
              <a:rPr lang="en" sz="2000" dirty="0">
                <a:solidFill>
                  <a:srgbClr val="6AA84F"/>
                </a:solidFill>
                <a:latin typeface="Calibri" panose="020F0502020204030204"/>
              </a:rPr>
              <a:t>[  3  2  1 -2]</a:t>
            </a:r>
            <a:endParaRPr sz="2000" dirty="0">
              <a:solidFill>
                <a:srgbClr val="6AA84F"/>
              </a:solidFill>
              <a:latin typeface="Calibri" panose="020F0502020204030204"/>
            </a:endParaRPr>
          </a:p>
        </p:txBody>
      </p:sp>
      <p:grpSp>
        <p:nvGrpSpPr>
          <p:cNvPr id="7" name="Google Shape;2668;p165"/>
          <p:cNvGrpSpPr/>
          <p:nvPr/>
        </p:nvGrpSpPr>
        <p:grpSpPr>
          <a:xfrm>
            <a:off x="3350708" y="1783889"/>
            <a:ext cx="2752446" cy="1311858"/>
            <a:chOff x="3528693" y="1554987"/>
            <a:chExt cx="2753163" cy="1312200"/>
          </a:xfrm>
        </p:grpSpPr>
        <p:sp>
          <p:nvSpPr>
            <p:cNvPr id="8" name="Google Shape;2669;p165"/>
            <p:cNvSpPr/>
            <p:nvPr/>
          </p:nvSpPr>
          <p:spPr>
            <a:xfrm>
              <a:off x="3528693" y="1554987"/>
              <a:ext cx="2753163" cy="1312200"/>
            </a:xfrm>
            <a:prstGeom prst="rect">
              <a:avLst/>
            </a:prstGeom>
            <a:solidFill>
              <a:srgbClr val="F3F3F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01" tIns="91401" rIns="91401" bIns="91401" anchor="t" anchorCtr="0">
              <a:noAutofit/>
            </a:bodyPr>
            <a:lstStyle/>
            <a:p>
              <a:pPr algn="ctr" defTabSz="685800"/>
              <a:r>
                <a:rPr lang="en" sz="2200" dirty="0">
                  <a:solidFill>
                    <a:prstClr val="black"/>
                  </a:solidFill>
                  <a:latin typeface="Calibri" panose="020F0502020204030204"/>
                </a:rPr>
                <a:t>Matrix Multiply</a:t>
              </a:r>
              <a:r>
                <a:rPr lang="en-US" sz="2200" dirty="0">
                  <a:solidFill>
                    <a:prstClr val="black"/>
                  </a:solidFill>
                  <a:latin typeface="Calibri" panose="020F0502020204030204"/>
                </a:rPr>
                <a:t> </a:t>
              </a:r>
              <a:r>
                <a:rPr lang="en-US" sz="2200" i="1" dirty="0">
                  <a:solidFill>
                    <a:prstClr val="black"/>
                  </a:solidFill>
                  <a:latin typeface="Calibri" panose="020F0502020204030204"/>
                </a:rPr>
                <a:t>y = </a:t>
              </a:r>
              <a:r>
                <a:rPr lang="en-US" sz="2200" i="1" dirty="0" err="1">
                  <a:solidFill>
                    <a:prstClr val="black"/>
                  </a:solidFill>
                  <a:latin typeface="Calibri" panose="020F0502020204030204"/>
                </a:rPr>
                <a:t>xw</a:t>
              </a:r>
              <a:endParaRPr sz="2200" i="1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pic>
          <p:nvPicPr>
            <p:cNvPr id="9" name="Google Shape;2670;p165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3722274" y="2046850"/>
              <a:ext cx="2389475" cy="7075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" name="Google Shape;2671;p165"/>
          <p:cNvSpPr txBox="1"/>
          <p:nvPr/>
        </p:nvSpPr>
        <p:spPr>
          <a:xfrm>
            <a:off x="7139239" y="1209653"/>
            <a:ext cx="1861016" cy="11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algn="ctr" defTabSz="685800"/>
            <a:r>
              <a:rPr lang="en" sz="2000" dirty="0">
                <a:solidFill>
                  <a:prstClr val="black"/>
                </a:solidFill>
                <a:latin typeface="Calibri" panose="020F0502020204030204"/>
              </a:rPr>
              <a:t>y: [N×M]</a:t>
            </a:r>
            <a:endParaRPr sz="2000" dirty="0">
              <a:solidFill>
                <a:prstClr val="black"/>
              </a:solidFill>
              <a:latin typeface="Calibri" panose="020F0502020204030204"/>
            </a:endParaRPr>
          </a:p>
          <a:p>
            <a:pPr algn="ctr" defTabSz="685800"/>
            <a:r>
              <a:rPr lang="en" sz="2000" dirty="0">
                <a:solidFill>
                  <a:srgbClr val="6AA84F"/>
                </a:solidFill>
                <a:latin typeface="Calibri" panose="020F0502020204030204"/>
              </a:rPr>
              <a:t>[</a:t>
            </a:r>
            <a:r>
              <a:rPr lang="en-US" sz="2000" dirty="0">
                <a:solidFill>
                  <a:srgbClr val="6AA84F"/>
                </a:solidFill>
                <a:latin typeface="Calibri" panose="020F0502020204030204"/>
              </a:rPr>
              <a:t>-1</a:t>
            </a:r>
            <a:r>
              <a:rPr lang="en" sz="2000" dirty="0">
                <a:solidFill>
                  <a:srgbClr val="6AA84F"/>
                </a:solidFill>
                <a:latin typeface="Calibri" panose="020F0502020204030204"/>
              </a:rPr>
              <a:t> </a:t>
            </a:r>
            <a:r>
              <a:rPr lang="en-US" sz="2000" dirty="0">
                <a:solidFill>
                  <a:srgbClr val="6AA84F"/>
                </a:solidFill>
                <a:latin typeface="Calibri" panose="020F0502020204030204"/>
              </a:rPr>
              <a:t>-1</a:t>
            </a:r>
            <a:r>
              <a:rPr lang="en" sz="2000" dirty="0">
                <a:solidFill>
                  <a:srgbClr val="6AA84F"/>
                </a:solidFill>
                <a:latin typeface="Calibri" panose="020F0502020204030204"/>
              </a:rPr>
              <a:t>  </a:t>
            </a:r>
            <a:r>
              <a:rPr lang="en-US" sz="2000" dirty="0">
                <a:solidFill>
                  <a:srgbClr val="6AA84F"/>
                </a:solidFill>
                <a:latin typeface="Calibri" panose="020F0502020204030204"/>
              </a:rPr>
              <a:t> </a:t>
            </a:r>
            <a:r>
              <a:rPr lang="en" sz="2000" dirty="0">
                <a:solidFill>
                  <a:srgbClr val="6AA84F"/>
                </a:solidFill>
                <a:latin typeface="Calibri" panose="020F0502020204030204"/>
              </a:rPr>
              <a:t>2  </a:t>
            </a:r>
            <a:r>
              <a:rPr lang="en-US" sz="2000" dirty="0">
                <a:solidFill>
                  <a:srgbClr val="6AA84F"/>
                </a:solidFill>
                <a:latin typeface="Calibri" panose="020F0502020204030204"/>
              </a:rPr>
              <a:t> </a:t>
            </a:r>
            <a:r>
              <a:rPr lang="en" sz="2000" dirty="0">
                <a:solidFill>
                  <a:srgbClr val="6AA84F"/>
                </a:solidFill>
                <a:latin typeface="Calibri" panose="020F0502020204030204"/>
              </a:rPr>
              <a:t>6 ]</a:t>
            </a:r>
            <a:endParaRPr sz="2000" dirty="0">
              <a:solidFill>
                <a:srgbClr val="6AA84F"/>
              </a:solidFill>
              <a:latin typeface="Calibri" panose="020F0502020204030204"/>
            </a:endParaRPr>
          </a:p>
          <a:p>
            <a:pPr algn="ctr" defTabSz="685800"/>
            <a:r>
              <a:rPr lang="en" sz="2000" dirty="0">
                <a:solidFill>
                  <a:srgbClr val="6AA84F"/>
                </a:solidFill>
                <a:latin typeface="Calibri" panose="020F0502020204030204"/>
              </a:rPr>
              <a:t>[</a:t>
            </a:r>
            <a:r>
              <a:rPr lang="en-US" sz="2000" dirty="0">
                <a:solidFill>
                  <a:srgbClr val="6AA84F"/>
                </a:solidFill>
                <a:latin typeface="Calibri" panose="020F0502020204030204"/>
              </a:rPr>
              <a:t> </a:t>
            </a:r>
            <a:r>
              <a:rPr lang="en" sz="2000" dirty="0">
                <a:solidFill>
                  <a:srgbClr val="6AA84F"/>
                </a:solidFill>
                <a:latin typeface="Calibri" panose="020F0502020204030204"/>
              </a:rPr>
              <a:t>5 </a:t>
            </a:r>
            <a:r>
              <a:rPr lang="en-US" sz="2000" dirty="0">
                <a:solidFill>
                  <a:srgbClr val="6AA84F"/>
                </a:solidFill>
                <a:latin typeface="Calibri" panose="020F0502020204030204"/>
              </a:rPr>
              <a:t>  </a:t>
            </a:r>
            <a:r>
              <a:rPr lang="en" sz="2000" dirty="0">
                <a:solidFill>
                  <a:srgbClr val="6AA84F"/>
                </a:solidFill>
                <a:latin typeface="Calibri" panose="020F0502020204030204"/>
              </a:rPr>
              <a:t>2  1</a:t>
            </a:r>
            <a:r>
              <a:rPr lang="en-US" sz="2000" dirty="0">
                <a:solidFill>
                  <a:srgbClr val="6AA84F"/>
                </a:solidFill>
                <a:latin typeface="Calibri" panose="020F0502020204030204"/>
              </a:rPr>
              <a:t>1</a:t>
            </a:r>
            <a:r>
              <a:rPr lang="en" sz="2000" dirty="0">
                <a:solidFill>
                  <a:srgbClr val="6AA84F"/>
                </a:solidFill>
                <a:latin typeface="Calibri" panose="020F0502020204030204"/>
              </a:rPr>
              <a:t>  </a:t>
            </a:r>
            <a:r>
              <a:rPr lang="en-US" sz="2000" dirty="0">
                <a:solidFill>
                  <a:srgbClr val="6AA84F"/>
                </a:solidFill>
                <a:latin typeface="Calibri" panose="020F0502020204030204"/>
              </a:rPr>
              <a:t>7</a:t>
            </a:r>
            <a:r>
              <a:rPr lang="en" sz="2000" dirty="0">
                <a:solidFill>
                  <a:srgbClr val="6AA84F"/>
                </a:solidFill>
                <a:latin typeface="Calibri" panose="020F0502020204030204"/>
              </a:rPr>
              <a:t> ]</a:t>
            </a:r>
            <a:endParaRPr sz="2000" dirty="0">
              <a:solidFill>
                <a:srgbClr val="6AA84F"/>
              </a:solidFill>
              <a:latin typeface="Calibri" panose="020F0502020204030204"/>
            </a:endParaRPr>
          </a:p>
        </p:txBody>
      </p:sp>
      <p:cxnSp>
        <p:nvCxnSpPr>
          <p:cNvPr id="14" name="Google Shape;2675;p165"/>
          <p:cNvCxnSpPr/>
          <p:nvPr/>
        </p:nvCxnSpPr>
        <p:spPr>
          <a:xfrm>
            <a:off x="6228627" y="1985325"/>
            <a:ext cx="887169" cy="0"/>
          </a:xfrm>
          <a:prstGeom prst="straightConnector1">
            <a:avLst/>
          </a:prstGeom>
          <a:noFill/>
          <a:ln w="25400" cap="flat" cmpd="sng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" name="Google Shape;2677;p165"/>
          <p:cNvCxnSpPr/>
          <p:nvPr/>
        </p:nvCxnSpPr>
        <p:spPr>
          <a:xfrm>
            <a:off x="2841791" y="1960183"/>
            <a:ext cx="479648" cy="0"/>
          </a:xfrm>
          <a:prstGeom prst="straightConnector1">
            <a:avLst/>
          </a:prstGeom>
          <a:noFill/>
          <a:ln w="25400" cap="flat" cmpd="sng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1529181002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Example: Matrix Multiplication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685800"/>
            <a:r>
              <a:rPr lang="en-US">
                <a:latin typeface="Calibri" panose="020F0502020204030204"/>
              </a:rPr>
              <a:t>Lecture 6 - </a:t>
            </a:r>
            <a:fld id="{AC1089D3-84F4-7045-A571-C61BEF9B13BC}" type="slidenum">
              <a:rPr lang="en-US">
                <a:latin typeface="Calibri" panose="020F0502020204030204"/>
              </a:rPr>
              <a:pPr defTabSz="685800"/>
              <a:t>111</a:t>
            </a:fld>
            <a:endParaRPr lang="en-US" dirty="0">
              <a:latin typeface="Calibri" panose="020F0502020204030204"/>
            </a:endParaRPr>
          </a:p>
        </p:txBody>
      </p:sp>
      <p:sp>
        <p:nvSpPr>
          <p:cNvPr id="5" name="Google Shape;2666;p165"/>
          <p:cNvSpPr txBox="1"/>
          <p:nvPr/>
        </p:nvSpPr>
        <p:spPr>
          <a:xfrm>
            <a:off x="105835" y="1721692"/>
            <a:ext cx="1324392" cy="9904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algn="ctr" defTabSz="685800"/>
            <a:r>
              <a:rPr lang="en" sz="2000" dirty="0">
                <a:solidFill>
                  <a:prstClr val="black"/>
                </a:solidFill>
                <a:latin typeface="Calibri" panose="020F0502020204030204"/>
              </a:rPr>
              <a:t>x: [N×D]</a:t>
            </a:r>
            <a:endParaRPr sz="2000" dirty="0">
              <a:solidFill>
                <a:prstClr val="black"/>
              </a:solidFill>
              <a:latin typeface="Calibri" panose="020F0502020204030204"/>
            </a:endParaRPr>
          </a:p>
          <a:p>
            <a:pPr algn="ctr" defTabSz="685800"/>
            <a:r>
              <a:rPr lang="en" sz="2000" dirty="0">
                <a:solidFill>
                  <a:srgbClr val="6AA84F"/>
                </a:solidFill>
                <a:latin typeface="Calibri" panose="020F0502020204030204"/>
              </a:rPr>
              <a:t>[  2   1  -3 ]</a:t>
            </a:r>
            <a:endParaRPr sz="2000" dirty="0">
              <a:solidFill>
                <a:srgbClr val="6AA84F"/>
              </a:solidFill>
              <a:latin typeface="Calibri" panose="020F0502020204030204"/>
            </a:endParaRPr>
          </a:p>
          <a:p>
            <a:pPr algn="ctr" defTabSz="685800"/>
            <a:r>
              <a:rPr lang="en" sz="2000" dirty="0">
                <a:solidFill>
                  <a:srgbClr val="6AA84F"/>
                </a:solidFill>
                <a:latin typeface="Calibri" panose="020F0502020204030204"/>
              </a:rPr>
              <a:t>[ -3   4   2 ]</a:t>
            </a:r>
            <a:endParaRPr sz="2000" dirty="0">
              <a:solidFill>
                <a:srgbClr val="6AA84F"/>
              </a:solidFill>
              <a:latin typeface="Calibri" panose="020F0502020204030204"/>
            </a:endParaRPr>
          </a:p>
        </p:txBody>
      </p:sp>
      <p:sp>
        <p:nvSpPr>
          <p:cNvPr id="6" name="Google Shape;2667;p165"/>
          <p:cNvSpPr txBox="1"/>
          <p:nvPr/>
        </p:nvSpPr>
        <p:spPr>
          <a:xfrm>
            <a:off x="1456729" y="1681190"/>
            <a:ext cx="1385063" cy="12936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algn="ctr" defTabSz="685800"/>
            <a:r>
              <a:rPr lang="en" sz="2000" dirty="0">
                <a:solidFill>
                  <a:prstClr val="black"/>
                </a:solidFill>
                <a:latin typeface="Calibri" panose="020F0502020204030204"/>
              </a:rPr>
              <a:t>w: [D×M]</a:t>
            </a:r>
            <a:endParaRPr sz="2000" dirty="0">
              <a:solidFill>
                <a:prstClr val="black"/>
              </a:solidFill>
              <a:latin typeface="Calibri" panose="020F0502020204030204"/>
            </a:endParaRPr>
          </a:p>
          <a:p>
            <a:pPr algn="ctr" defTabSz="685800"/>
            <a:r>
              <a:rPr lang="en" sz="2000" dirty="0">
                <a:solidFill>
                  <a:srgbClr val="6AA84F"/>
                </a:solidFill>
                <a:latin typeface="Calibri" panose="020F0502020204030204"/>
              </a:rPr>
              <a:t>[  3  2  1 -1]</a:t>
            </a:r>
            <a:endParaRPr sz="2000" dirty="0">
              <a:solidFill>
                <a:srgbClr val="6AA84F"/>
              </a:solidFill>
              <a:latin typeface="Calibri" panose="020F0502020204030204"/>
            </a:endParaRPr>
          </a:p>
          <a:p>
            <a:pPr algn="ctr" defTabSz="685800"/>
            <a:r>
              <a:rPr lang="en" sz="2000" dirty="0">
                <a:solidFill>
                  <a:srgbClr val="6AA84F"/>
                </a:solidFill>
                <a:latin typeface="Calibri" panose="020F0502020204030204"/>
              </a:rPr>
              <a:t>[  2  1  3  2]</a:t>
            </a:r>
            <a:endParaRPr sz="2000" dirty="0">
              <a:solidFill>
                <a:srgbClr val="6AA84F"/>
              </a:solidFill>
              <a:latin typeface="Calibri" panose="020F0502020204030204"/>
            </a:endParaRPr>
          </a:p>
          <a:p>
            <a:pPr algn="ctr" defTabSz="685800"/>
            <a:r>
              <a:rPr lang="en" sz="2000" dirty="0">
                <a:solidFill>
                  <a:srgbClr val="6AA84F"/>
                </a:solidFill>
                <a:latin typeface="Calibri" panose="020F0502020204030204"/>
              </a:rPr>
              <a:t>[  3  2  1 -2]</a:t>
            </a:r>
            <a:endParaRPr sz="2000" dirty="0">
              <a:solidFill>
                <a:srgbClr val="6AA84F"/>
              </a:solidFill>
              <a:latin typeface="Calibri" panose="020F0502020204030204"/>
            </a:endParaRPr>
          </a:p>
        </p:txBody>
      </p:sp>
      <p:grpSp>
        <p:nvGrpSpPr>
          <p:cNvPr id="7" name="Google Shape;2668;p165"/>
          <p:cNvGrpSpPr/>
          <p:nvPr/>
        </p:nvGrpSpPr>
        <p:grpSpPr>
          <a:xfrm>
            <a:off x="3350708" y="1783889"/>
            <a:ext cx="2752446" cy="1311858"/>
            <a:chOff x="3528693" y="1554987"/>
            <a:chExt cx="2753163" cy="1312200"/>
          </a:xfrm>
        </p:grpSpPr>
        <p:sp>
          <p:nvSpPr>
            <p:cNvPr id="8" name="Google Shape;2669;p165"/>
            <p:cNvSpPr/>
            <p:nvPr/>
          </p:nvSpPr>
          <p:spPr>
            <a:xfrm>
              <a:off x="3528693" y="1554987"/>
              <a:ext cx="2753163" cy="1312200"/>
            </a:xfrm>
            <a:prstGeom prst="rect">
              <a:avLst/>
            </a:prstGeom>
            <a:solidFill>
              <a:srgbClr val="F3F3F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01" tIns="91401" rIns="91401" bIns="91401" anchor="t" anchorCtr="0">
              <a:noAutofit/>
            </a:bodyPr>
            <a:lstStyle/>
            <a:p>
              <a:pPr algn="ctr" defTabSz="685800"/>
              <a:r>
                <a:rPr lang="en" sz="2200" dirty="0">
                  <a:solidFill>
                    <a:prstClr val="black"/>
                  </a:solidFill>
                  <a:latin typeface="Calibri" panose="020F0502020204030204"/>
                </a:rPr>
                <a:t>Matrix Multiply</a:t>
              </a:r>
              <a:r>
                <a:rPr lang="en-US" sz="2200" dirty="0">
                  <a:solidFill>
                    <a:prstClr val="black"/>
                  </a:solidFill>
                  <a:latin typeface="Calibri" panose="020F0502020204030204"/>
                </a:rPr>
                <a:t> </a:t>
              </a:r>
              <a:r>
                <a:rPr lang="en-US" sz="2200" i="1" dirty="0">
                  <a:solidFill>
                    <a:prstClr val="black"/>
                  </a:solidFill>
                  <a:latin typeface="Calibri" panose="020F0502020204030204"/>
                </a:rPr>
                <a:t>y = </a:t>
              </a:r>
              <a:r>
                <a:rPr lang="en-US" sz="2200" i="1" dirty="0" err="1">
                  <a:solidFill>
                    <a:prstClr val="black"/>
                  </a:solidFill>
                  <a:latin typeface="Calibri" panose="020F0502020204030204"/>
                </a:rPr>
                <a:t>xw</a:t>
              </a:r>
              <a:endParaRPr sz="2200" i="1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pic>
          <p:nvPicPr>
            <p:cNvPr id="9" name="Google Shape;2670;p165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3722274" y="2046850"/>
              <a:ext cx="2389475" cy="7075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" name="Google Shape;2671;p165"/>
          <p:cNvSpPr txBox="1"/>
          <p:nvPr/>
        </p:nvSpPr>
        <p:spPr>
          <a:xfrm>
            <a:off x="7139239" y="1209653"/>
            <a:ext cx="1861016" cy="11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algn="ctr" defTabSz="685800"/>
            <a:r>
              <a:rPr lang="en" sz="2000" dirty="0">
                <a:solidFill>
                  <a:prstClr val="black"/>
                </a:solidFill>
                <a:latin typeface="Calibri" panose="020F0502020204030204"/>
              </a:rPr>
              <a:t>y: [N×M]</a:t>
            </a:r>
            <a:endParaRPr sz="2000" dirty="0">
              <a:solidFill>
                <a:prstClr val="black"/>
              </a:solidFill>
              <a:latin typeface="Calibri" panose="020F0502020204030204"/>
            </a:endParaRPr>
          </a:p>
          <a:p>
            <a:pPr algn="ctr" defTabSz="685800"/>
            <a:r>
              <a:rPr lang="en" sz="2000" dirty="0">
                <a:solidFill>
                  <a:srgbClr val="6AA84F"/>
                </a:solidFill>
                <a:latin typeface="Calibri" panose="020F0502020204030204"/>
              </a:rPr>
              <a:t>[</a:t>
            </a:r>
            <a:r>
              <a:rPr lang="en-US" sz="2000" dirty="0">
                <a:solidFill>
                  <a:srgbClr val="6AA84F"/>
                </a:solidFill>
                <a:latin typeface="Calibri" panose="020F0502020204030204"/>
              </a:rPr>
              <a:t>-1</a:t>
            </a:r>
            <a:r>
              <a:rPr lang="en" sz="2000" dirty="0">
                <a:solidFill>
                  <a:srgbClr val="6AA84F"/>
                </a:solidFill>
                <a:latin typeface="Calibri" panose="020F0502020204030204"/>
              </a:rPr>
              <a:t> </a:t>
            </a:r>
            <a:r>
              <a:rPr lang="en-US" sz="2000" dirty="0">
                <a:solidFill>
                  <a:srgbClr val="6AA84F"/>
                </a:solidFill>
                <a:latin typeface="Calibri" panose="020F0502020204030204"/>
              </a:rPr>
              <a:t>-1</a:t>
            </a:r>
            <a:r>
              <a:rPr lang="en" sz="2000" dirty="0">
                <a:solidFill>
                  <a:srgbClr val="6AA84F"/>
                </a:solidFill>
                <a:latin typeface="Calibri" panose="020F0502020204030204"/>
              </a:rPr>
              <a:t>  </a:t>
            </a:r>
            <a:r>
              <a:rPr lang="en-US" sz="2000" dirty="0">
                <a:solidFill>
                  <a:srgbClr val="6AA84F"/>
                </a:solidFill>
                <a:latin typeface="Calibri" panose="020F0502020204030204"/>
              </a:rPr>
              <a:t> </a:t>
            </a:r>
            <a:r>
              <a:rPr lang="en" sz="2000" dirty="0">
                <a:solidFill>
                  <a:srgbClr val="6AA84F"/>
                </a:solidFill>
                <a:latin typeface="Calibri" panose="020F0502020204030204"/>
              </a:rPr>
              <a:t>2  </a:t>
            </a:r>
            <a:r>
              <a:rPr lang="en-US" sz="2000" dirty="0">
                <a:solidFill>
                  <a:srgbClr val="6AA84F"/>
                </a:solidFill>
                <a:latin typeface="Calibri" panose="020F0502020204030204"/>
              </a:rPr>
              <a:t> </a:t>
            </a:r>
            <a:r>
              <a:rPr lang="en" sz="2000" dirty="0">
                <a:solidFill>
                  <a:srgbClr val="6AA84F"/>
                </a:solidFill>
                <a:latin typeface="Calibri" panose="020F0502020204030204"/>
              </a:rPr>
              <a:t>6 ]</a:t>
            </a:r>
            <a:endParaRPr sz="2000" dirty="0">
              <a:solidFill>
                <a:srgbClr val="6AA84F"/>
              </a:solidFill>
              <a:latin typeface="Calibri" panose="020F0502020204030204"/>
            </a:endParaRPr>
          </a:p>
          <a:p>
            <a:pPr algn="ctr" defTabSz="685800"/>
            <a:r>
              <a:rPr lang="en" sz="2000" dirty="0">
                <a:solidFill>
                  <a:srgbClr val="6AA84F"/>
                </a:solidFill>
                <a:latin typeface="Calibri" panose="020F0502020204030204"/>
              </a:rPr>
              <a:t>[</a:t>
            </a:r>
            <a:r>
              <a:rPr lang="en-US" sz="2000" dirty="0">
                <a:solidFill>
                  <a:srgbClr val="6AA84F"/>
                </a:solidFill>
                <a:latin typeface="Calibri" panose="020F0502020204030204"/>
              </a:rPr>
              <a:t> </a:t>
            </a:r>
            <a:r>
              <a:rPr lang="en" sz="2000" dirty="0">
                <a:solidFill>
                  <a:srgbClr val="6AA84F"/>
                </a:solidFill>
                <a:latin typeface="Calibri" panose="020F0502020204030204"/>
              </a:rPr>
              <a:t>5 </a:t>
            </a:r>
            <a:r>
              <a:rPr lang="en-US" sz="2000" dirty="0">
                <a:solidFill>
                  <a:srgbClr val="6AA84F"/>
                </a:solidFill>
                <a:latin typeface="Calibri" panose="020F0502020204030204"/>
              </a:rPr>
              <a:t>  </a:t>
            </a:r>
            <a:r>
              <a:rPr lang="en" sz="2000" dirty="0">
                <a:solidFill>
                  <a:srgbClr val="6AA84F"/>
                </a:solidFill>
                <a:latin typeface="Calibri" panose="020F0502020204030204"/>
              </a:rPr>
              <a:t>2  1</a:t>
            </a:r>
            <a:r>
              <a:rPr lang="en-US" sz="2000" dirty="0">
                <a:solidFill>
                  <a:srgbClr val="6AA84F"/>
                </a:solidFill>
                <a:latin typeface="Calibri" panose="020F0502020204030204"/>
              </a:rPr>
              <a:t>1</a:t>
            </a:r>
            <a:r>
              <a:rPr lang="en" sz="2000" dirty="0">
                <a:solidFill>
                  <a:srgbClr val="6AA84F"/>
                </a:solidFill>
                <a:latin typeface="Calibri" panose="020F0502020204030204"/>
              </a:rPr>
              <a:t>  </a:t>
            </a:r>
            <a:r>
              <a:rPr lang="en-US" sz="2000" dirty="0">
                <a:solidFill>
                  <a:srgbClr val="6AA84F"/>
                </a:solidFill>
                <a:latin typeface="Calibri" panose="020F0502020204030204"/>
              </a:rPr>
              <a:t>7</a:t>
            </a:r>
            <a:r>
              <a:rPr lang="en" sz="2000" dirty="0">
                <a:solidFill>
                  <a:srgbClr val="6AA84F"/>
                </a:solidFill>
                <a:latin typeface="Calibri" panose="020F0502020204030204"/>
              </a:rPr>
              <a:t> ]</a:t>
            </a:r>
            <a:endParaRPr sz="2000" dirty="0">
              <a:solidFill>
                <a:srgbClr val="6AA84F"/>
              </a:solidFill>
              <a:latin typeface="Calibri" panose="020F0502020204030204"/>
            </a:endParaRPr>
          </a:p>
        </p:txBody>
      </p:sp>
      <p:cxnSp>
        <p:nvCxnSpPr>
          <p:cNvPr id="14" name="Google Shape;2675;p165"/>
          <p:cNvCxnSpPr/>
          <p:nvPr/>
        </p:nvCxnSpPr>
        <p:spPr>
          <a:xfrm>
            <a:off x="6228627" y="1985325"/>
            <a:ext cx="887169" cy="0"/>
          </a:xfrm>
          <a:prstGeom prst="straightConnector1">
            <a:avLst/>
          </a:prstGeom>
          <a:noFill/>
          <a:ln w="25400" cap="flat" cmpd="sng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" name="Google Shape;2677;p165"/>
          <p:cNvCxnSpPr/>
          <p:nvPr/>
        </p:nvCxnSpPr>
        <p:spPr>
          <a:xfrm>
            <a:off x="2841791" y="1960183"/>
            <a:ext cx="479648" cy="0"/>
          </a:xfrm>
          <a:prstGeom prst="straightConnector1">
            <a:avLst/>
          </a:prstGeom>
          <a:noFill/>
          <a:ln w="25400" cap="flat" cmpd="sng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" name="Google Shape;2672;p165"/>
          <p:cNvSpPr txBox="1"/>
          <p:nvPr/>
        </p:nvSpPr>
        <p:spPr>
          <a:xfrm>
            <a:off x="7139240" y="2445077"/>
            <a:ext cx="1657668" cy="11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algn="ctr" defTabSz="685800"/>
            <a:r>
              <a:rPr lang="en" sz="2000" dirty="0" err="1">
                <a:solidFill>
                  <a:prstClr val="black"/>
                </a:solidFill>
                <a:latin typeface="Calibri" panose="020F0502020204030204"/>
              </a:rPr>
              <a:t>dL</a:t>
            </a:r>
            <a:r>
              <a:rPr lang="en" sz="2000" dirty="0">
                <a:solidFill>
                  <a:prstClr val="black"/>
                </a:solidFill>
                <a:latin typeface="Calibri" panose="020F0502020204030204"/>
              </a:rPr>
              <a:t>/</a:t>
            </a:r>
            <a:r>
              <a:rPr lang="en" sz="2000" dirty="0" err="1">
                <a:solidFill>
                  <a:prstClr val="black"/>
                </a:solidFill>
                <a:latin typeface="Calibri" panose="020F0502020204030204"/>
              </a:rPr>
              <a:t>dy</a:t>
            </a:r>
            <a:r>
              <a:rPr lang="en" sz="2000" dirty="0">
                <a:solidFill>
                  <a:prstClr val="black"/>
                </a:solidFill>
                <a:latin typeface="Calibri" panose="020F0502020204030204"/>
              </a:rPr>
              <a:t>: [N×M]</a:t>
            </a:r>
            <a:endParaRPr sz="2000" dirty="0">
              <a:solidFill>
                <a:prstClr val="black"/>
              </a:solidFill>
              <a:latin typeface="Calibri" panose="020F0502020204030204"/>
            </a:endParaRPr>
          </a:p>
          <a:p>
            <a:pPr algn="ctr" defTabSz="685800"/>
            <a:r>
              <a:rPr lang="en" sz="2000" dirty="0">
                <a:solidFill>
                  <a:srgbClr val="C00000"/>
                </a:solidFill>
                <a:latin typeface="Calibri" panose="020F0502020204030204"/>
              </a:rPr>
              <a:t>[  2  3 -3  9 ]</a:t>
            </a:r>
            <a:endParaRPr sz="2000" dirty="0">
              <a:solidFill>
                <a:srgbClr val="C00000"/>
              </a:solidFill>
              <a:latin typeface="Calibri" panose="020F0502020204030204"/>
            </a:endParaRPr>
          </a:p>
          <a:p>
            <a:pPr algn="ctr" defTabSz="685800"/>
            <a:r>
              <a:rPr lang="en" sz="2000" dirty="0">
                <a:solidFill>
                  <a:srgbClr val="C00000"/>
                </a:solidFill>
                <a:latin typeface="Calibri" panose="020F0502020204030204"/>
              </a:rPr>
              <a:t>[ -8  1  4  6 ]</a:t>
            </a:r>
            <a:endParaRPr sz="2000" dirty="0">
              <a:solidFill>
                <a:srgbClr val="C00000"/>
              </a:solidFill>
              <a:latin typeface="Calibri" panose="020F0502020204030204"/>
            </a:endParaRPr>
          </a:p>
        </p:txBody>
      </p:sp>
      <p:cxnSp>
        <p:nvCxnSpPr>
          <p:cNvPr id="13" name="Google Shape;2674;p165"/>
          <p:cNvCxnSpPr/>
          <p:nvPr/>
        </p:nvCxnSpPr>
        <p:spPr>
          <a:xfrm>
            <a:off x="6221379" y="2982965"/>
            <a:ext cx="917761" cy="0"/>
          </a:xfrm>
          <a:prstGeom prst="straightConnector1">
            <a:avLst/>
          </a:prstGeom>
          <a:noFill/>
          <a:ln w="25400" cap="flat" cmpd="sng">
            <a:solidFill>
              <a:srgbClr val="C00000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15" name="Google Shape;2666;p165"/>
          <p:cNvSpPr txBox="1"/>
          <p:nvPr/>
        </p:nvSpPr>
        <p:spPr>
          <a:xfrm>
            <a:off x="15868" y="3011644"/>
            <a:ext cx="1602715" cy="9904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algn="ctr" defTabSz="685800"/>
            <a:r>
              <a:rPr lang="en-US" sz="2000" dirty="0" err="1">
                <a:solidFill>
                  <a:prstClr val="black"/>
                </a:solidFill>
                <a:latin typeface="Calibri" panose="020F0502020204030204"/>
              </a:rPr>
              <a:t>dL</a:t>
            </a:r>
            <a:r>
              <a:rPr lang="en-US" sz="2000" dirty="0">
                <a:solidFill>
                  <a:prstClr val="black"/>
                </a:solidFill>
                <a:latin typeface="Calibri" panose="020F0502020204030204"/>
              </a:rPr>
              <a:t>/d</a:t>
            </a:r>
            <a:r>
              <a:rPr lang="en" sz="2000" dirty="0">
                <a:solidFill>
                  <a:prstClr val="black"/>
                </a:solidFill>
                <a:latin typeface="Calibri" panose="020F0502020204030204"/>
              </a:rPr>
              <a:t>x: [N×D]</a:t>
            </a:r>
            <a:endParaRPr sz="2000" dirty="0">
              <a:solidFill>
                <a:prstClr val="black"/>
              </a:solidFill>
              <a:latin typeface="Calibri" panose="020F0502020204030204"/>
            </a:endParaRPr>
          </a:p>
          <a:p>
            <a:pPr algn="ctr" defTabSz="685800"/>
            <a:r>
              <a:rPr lang="en" sz="2000" dirty="0">
                <a:solidFill>
                  <a:srgbClr val="C00000"/>
                </a:solidFill>
                <a:latin typeface="Calibri" panose="020F0502020204030204"/>
              </a:rPr>
              <a:t>[ </a:t>
            </a:r>
            <a:r>
              <a:rPr lang="en-US" sz="2000" dirty="0">
                <a:solidFill>
                  <a:srgbClr val="C00000"/>
                </a:solidFill>
                <a:latin typeface="Calibri" panose="020F0502020204030204"/>
              </a:rPr>
              <a:t> 0</a:t>
            </a:r>
            <a:r>
              <a:rPr lang="en" sz="2000" dirty="0">
                <a:solidFill>
                  <a:srgbClr val="C00000"/>
                </a:solidFill>
                <a:latin typeface="Calibri" panose="020F0502020204030204"/>
              </a:rPr>
              <a:t>   1</a:t>
            </a:r>
            <a:r>
              <a:rPr lang="en-US" sz="2000" dirty="0">
                <a:solidFill>
                  <a:srgbClr val="C00000"/>
                </a:solidFill>
                <a:latin typeface="Calibri" panose="020F0502020204030204"/>
              </a:rPr>
              <a:t>6</a:t>
            </a:r>
            <a:r>
              <a:rPr lang="en" sz="2000" dirty="0">
                <a:solidFill>
                  <a:srgbClr val="C00000"/>
                </a:solidFill>
                <a:latin typeface="Calibri" panose="020F0502020204030204"/>
              </a:rPr>
              <a:t> </a:t>
            </a:r>
            <a:r>
              <a:rPr lang="en-US" sz="2000" dirty="0">
                <a:solidFill>
                  <a:srgbClr val="C00000"/>
                </a:solidFill>
                <a:latin typeface="Calibri" panose="020F0502020204030204"/>
              </a:rPr>
              <a:t>  </a:t>
            </a:r>
            <a:r>
              <a:rPr lang="en" sz="2000" dirty="0">
                <a:solidFill>
                  <a:srgbClr val="C00000"/>
                </a:solidFill>
                <a:latin typeface="Calibri" panose="020F0502020204030204"/>
              </a:rPr>
              <a:t>-</a:t>
            </a:r>
            <a:r>
              <a:rPr lang="en-US" sz="2000" dirty="0">
                <a:solidFill>
                  <a:srgbClr val="C00000"/>
                </a:solidFill>
                <a:latin typeface="Calibri" panose="020F0502020204030204"/>
              </a:rPr>
              <a:t>9</a:t>
            </a:r>
            <a:r>
              <a:rPr lang="en" sz="2000" dirty="0">
                <a:solidFill>
                  <a:srgbClr val="C00000"/>
                </a:solidFill>
                <a:latin typeface="Calibri" panose="020F0502020204030204"/>
              </a:rPr>
              <a:t> </a:t>
            </a:r>
            <a:r>
              <a:rPr lang="en-US" sz="2000" dirty="0">
                <a:solidFill>
                  <a:srgbClr val="C00000"/>
                </a:solidFill>
                <a:latin typeface="Calibri" panose="020F0502020204030204"/>
              </a:rPr>
              <a:t> </a:t>
            </a:r>
            <a:r>
              <a:rPr lang="en" sz="2000" dirty="0">
                <a:solidFill>
                  <a:srgbClr val="C00000"/>
                </a:solidFill>
                <a:latin typeface="Calibri" panose="020F0502020204030204"/>
              </a:rPr>
              <a:t>]</a:t>
            </a:r>
            <a:endParaRPr sz="2000" dirty="0">
              <a:solidFill>
                <a:srgbClr val="C00000"/>
              </a:solidFill>
              <a:latin typeface="Calibri" panose="020F0502020204030204"/>
            </a:endParaRPr>
          </a:p>
          <a:p>
            <a:pPr algn="ctr" defTabSz="685800"/>
            <a:r>
              <a:rPr lang="en" sz="2000" dirty="0">
                <a:solidFill>
                  <a:srgbClr val="C00000"/>
                </a:solidFill>
                <a:latin typeface="Calibri" panose="020F0502020204030204"/>
              </a:rPr>
              <a:t>[-</a:t>
            </a:r>
            <a:r>
              <a:rPr lang="en-US" sz="2000" dirty="0">
                <a:solidFill>
                  <a:srgbClr val="C00000"/>
                </a:solidFill>
                <a:latin typeface="Calibri" panose="020F0502020204030204"/>
              </a:rPr>
              <a:t>24</a:t>
            </a:r>
            <a:r>
              <a:rPr lang="en" sz="2000" dirty="0">
                <a:solidFill>
                  <a:srgbClr val="C00000"/>
                </a:solidFill>
                <a:latin typeface="Calibri" panose="020F0502020204030204"/>
              </a:rPr>
              <a:t>   </a:t>
            </a:r>
            <a:r>
              <a:rPr lang="en-US" sz="2000" dirty="0">
                <a:solidFill>
                  <a:srgbClr val="C00000"/>
                </a:solidFill>
                <a:latin typeface="Calibri" panose="020F0502020204030204"/>
              </a:rPr>
              <a:t>9</a:t>
            </a:r>
            <a:r>
              <a:rPr lang="en" sz="2000" dirty="0">
                <a:solidFill>
                  <a:srgbClr val="C00000"/>
                </a:solidFill>
                <a:latin typeface="Calibri" panose="020F0502020204030204"/>
              </a:rPr>
              <a:t> </a:t>
            </a:r>
            <a:r>
              <a:rPr lang="en-US" sz="2000" dirty="0">
                <a:solidFill>
                  <a:srgbClr val="C00000"/>
                </a:solidFill>
                <a:latin typeface="Calibri" panose="020F0502020204030204"/>
              </a:rPr>
              <a:t> -30</a:t>
            </a:r>
            <a:r>
              <a:rPr lang="en" sz="2000" dirty="0">
                <a:solidFill>
                  <a:srgbClr val="C00000"/>
                </a:solidFill>
                <a:latin typeface="Calibri" panose="020F0502020204030204"/>
              </a:rPr>
              <a:t> ]</a:t>
            </a:r>
            <a:endParaRPr sz="2000" dirty="0">
              <a:solidFill>
                <a:srgbClr val="C00000"/>
              </a:solidFill>
              <a:latin typeface="Calibri" panose="020F0502020204030204"/>
            </a:endParaRPr>
          </a:p>
        </p:txBody>
      </p:sp>
      <p:cxnSp>
        <p:nvCxnSpPr>
          <p:cNvPr id="17" name="Elbow Connector 16"/>
          <p:cNvCxnSpPr/>
          <p:nvPr/>
        </p:nvCxnSpPr>
        <p:spPr>
          <a:xfrm rot="10800000" flipV="1">
            <a:off x="1501572" y="3007044"/>
            <a:ext cx="1767100" cy="662410"/>
          </a:xfrm>
          <a:prstGeom prst="bentConnector3">
            <a:avLst>
              <a:gd name="adj1" fmla="val 64343"/>
            </a:avLst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Google Shape;2666;p165"/>
          <p:cNvSpPr txBox="1"/>
          <p:nvPr/>
        </p:nvSpPr>
        <p:spPr>
          <a:xfrm>
            <a:off x="231295" y="3357029"/>
            <a:ext cx="1140305" cy="6235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algn="ctr" defTabSz="685800"/>
            <a:r>
              <a:rPr lang="en-US" sz="2000" dirty="0">
                <a:solidFill>
                  <a:srgbClr val="C00000"/>
                </a:solidFill>
                <a:latin typeface="Calibri" panose="020F0502020204030204"/>
              </a:rPr>
              <a:t>?</a:t>
            </a:r>
            <a:r>
              <a:rPr lang="en" sz="2000" dirty="0">
                <a:solidFill>
                  <a:srgbClr val="C00000"/>
                </a:solidFill>
                <a:latin typeface="Calibri" panose="020F0502020204030204"/>
              </a:rPr>
              <a:t>   </a:t>
            </a:r>
            <a:r>
              <a:rPr lang="en-US" sz="2000" dirty="0">
                <a:solidFill>
                  <a:srgbClr val="C00000"/>
                </a:solidFill>
                <a:latin typeface="Calibri" panose="020F0502020204030204"/>
              </a:rPr>
              <a:t> ?</a:t>
            </a:r>
            <a:r>
              <a:rPr lang="en" sz="2000" dirty="0">
                <a:solidFill>
                  <a:srgbClr val="C00000"/>
                </a:solidFill>
                <a:latin typeface="Calibri" panose="020F0502020204030204"/>
              </a:rPr>
              <a:t> </a:t>
            </a:r>
            <a:r>
              <a:rPr lang="en-US" sz="2000" dirty="0">
                <a:solidFill>
                  <a:srgbClr val="C00000"/>
                </a:solidFill>
                <a:latin typeface="Calibri" panose="020F0502020204030204"/>
              </a:rPr>
              <a:t>   ?</a:t>
            </a:r>
            <a:r>
              <a:rPr lang="en" sz="2000" dirty="0">
                <a:solidFill>
                  <a:srgbClr val="C00000"/>
                </a:solidFill>
                <a:latin typeface="Calibri" panose="020F0502020204030204"/>
              </a:rPr>
              <a:t> </a:t>
            </a:r>
            <a:r>
              <a:rPr lang="en-US" sz="2000" dirty="0">
                <a:solidFill>
                  <a:srgbClr val="C00000"/>
                </a:solidFill>
                <a:latin typeface="Calibri" panose="020F0502020204030204"/>
              </a:rPr>
              <a:t> ?</a:t>
            </a:r>
            <a:r>
              <a:rPr lang="en" sz="2000" dirty="0">
                <a:solidFill>
                  <a:srgbClr val="C00000"/>
                </a:solidFill>
                <a:latin typeface="Calibri" panose="020F0502020204030204"/>
              </a:rPr>
              <a:t>   </a:t>
            </a:r>
            <a:r>
              <a:rPr lang="en-US" sz="2000" dirty="0">
                <a:solidFill>
                  <a:srgbClr val="C00000"/>
                </a:solidFill>
                <a:latin typeface="Calibri" panose="020F0502020204030204"/>
              </a:rPr>
              <a:t> ?</a:t>
            </a:r>
            <a:r>
              <a:rPr lang="en" sz="2000" dirty="0">
                <a:solidFill>
                  <a:srgbClr val="C00000"/>
                </a:solidFill>
                <a:latin typeface="Calibri" panose="020F0502020204030204"/>
              </a:rPr>
              <a:t> </a:t>
            </a:r>
            <a:r>
              <a:rPr lang="en-US" sz="2000" dirty="0">
                <a:solidFill>
                  <a:srgbClr val="C00000"/>
                </a:solidFill>
                <a:latin typeface="Calibri" panose="020F0502020204030204"/>
              </a:rPr>
              <a:t>   ?</a:t>
            </a:r>
            <a:r>
              <a:rPr lang="en" sz="2000" dirty="0">
                <a:solidFill>
                  <a:srgbClr val="C00000"/>
                </a:solidFill>
                <a:latin typeface="Calibri" panose="020F0502020204030204"/>
              </a:rPr>
              <a:t> </a:t>
            </a:r>
            <a:r>
              <a:rPr lang="en-US" sz="2000" dirty="0">
                <a:solidFill>
                  <a:srgbClr val="C00000"/>
                </a:solidFill>
                <a:latin typeface="Calibri" panose="020F0502020204030204"/>
              </a:rPr>
              <a:t> </a:t>
            </a:r>
            <a:endParaRPr sz="2000" dirty="0">
              <a:solidFill>
                <a:srgbClr val="C00000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21035954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Example: Matrix Multiplication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685800"/>
            <a:r>
              <a:rPr lang="en-US">
                <a:latin typeface="Calibri" panose="020F0502020204030204"/>
              </a:rPr>
              <a:t>Lecture 6 - </a:t>
            </a:r>
            <a:fld id="{AC1089D3-84F4-7045-A571-C61BEF9B13BC}" type="slidenum">
              <a:rPr lang="en-US">
                <a:latin typeface="Calibri" panose="020F0502020204030204"/>
              </a:rPr>
              <a:pPr defTabSz="685800"/>
              <a:t>112</a:t>
            </a:fld>
            <a:endParaRPr lang="en-US" dirty="0">
              <a:latin typeface="Calibri" panose="020F0502020204030204"/>
            </a:endParaRPr>
          </a:p>
        </p:txBody>
      </p:sp>
      <p:sp>
        <p:nvSpPr>
          <p:cNvPr id="5" name="Google Shape;2666;p165"/>
          <p:cNvSpPr txBox="1"/>
          <p:nvPr/>
        </p:nvSpPr>
        <p:spPr>
          <a:xfrm>
            <a:off x="105835" y="1721692"/>
            <a:ext cx="1324392" cy="9904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algn="ctr" defTabSz="685800"/>
            <a:r>
              <a:rPr lang="en" sz="2000" dirty="0">
                <a:solidFill>
                  <a:prstClr val="black"/>
                </a:solidFill>
                <a:latin typeface="Calibri" panose="020F0502020204030204"/>
              </a:rPr>
              <a:t>x: [N×D]</a:t>
            </a:r>
            <a:endParaRPr sz="2000" dirty="0">
              <a:solidFill>
                <a:prstClr val="black"/>
              </a:solidFill>
              <a:latin typeface="Calibri" panose="020F0502020204030204"/>
            </a:endParaRPr>
          </a:p>
          <a:p>
            <a:pPr algn="ctr" defTabSz="685800"/>
            <a:r>
              <a:rPr lang="en" sz="2000" dirty="0">
                <a:solidFill>
                  <a:srgbClr val="6AA84F"/>
                </a:solidFill>
                <a:latin typeface="Calibri" panose="020F0502020204030204"/>
              </a:rPr>
              <a:t>[  2   1  -3 ]</a:t>
            </a:r>
            <a:endParaRPr sz="2000" dirty="0">
              <a:solidFill>
                <a:srgbClr val="6AA84F"/>
              </a:solidFill>
              <a:latin typeface="Calibri" panose="020F0502020204030204"/>
            </a:endParaRPr>
          </a:p>
          <a:p>
            <a:pPr algn="ctr" defTabSz="685800"/>
            <a:r>
              <a:rPr lang="en" sz="2000" dirty="0">
                <a:solidFill>
                  <a:srgbClr val="6AA84F"/>
                </a:solidFill>
                <a:latin typeface="Calibri" panose="020F0502020204030204"/>
              </a:rPr>
              <a:t>[ -3   4   2 ]</a:t>
            </a:r>
            <a:endParaRPr sz="2000" dirty="0">
              <a:solidFill>
                <a:srgbClr val="6AA84F"/>
              </a:solidFill>
              <a:latin typeface="Calibri" panose="020F0502020204030204"/>
            </a:endParaRPr>
          </a:p>
        </p:txBody>
      </p:sp>
      <p:sp>
        <p:nvSpPr>
          <p:cNvPr id="6" name="Google Shape;2667;p165"/>
          <p:cNvSpPr txBox="1"/>
          <p:nvPr/>
        </p:nvSpPr>
        <p:spPr>
          <a:xfrm>
            <a:off x="1456729" y="1681190"/>
            <a:ext cx="1385063" cy="12936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algn="ctr" defTabSz="685800"/>
            <a:r>
              <a:rPr lang="en" sz="2000" dirty="0">
                <a:solidFill>
                  <a:prstClr val="black"/>
                </a:solidFill>
                <a:latin typeface="Calibri" panose="020F0502020204030204"/>
              </a:rPr>
              <a:t>w: [D×M]</a:t>
            </a:r>
            <a:endParaRPr sz="2000" dirty="0">
              <a:solidFill>
                <a:prstClr val="black"/>
              </a:solidFill>
              <a:latin typeface="Calibri" panose="020F0502020204030204"/>
            </a:endParaRPr>
          </a:p>
          <a:p>
            <a:pPr algn="ctr" defTabSz="685800"/>
            <a:r>
              <a:rPr lang="en" sz="2000" dirty="0">
                <a:solidFill>
                  <a:srgbClr val="6AA84F"/>
                </a:solidFill>
                <a:latin typeface="Calibri" panose="020F0502020204030204"/>
              </a:rPr>
              <a:t>[  3  2  1 -1]</a:t>
            </a:r>
            <a:endParaRPr sz="2000" dirty="0">
              <a:solidFill>
                <a:srgbClr val="6AA84F"/>
              </a:solidFill>
              <a:latin typeface="Calibri" panose="020F0502020204030204"/>
            </a:endParaRPr>
          </a:p>
          <a:p>
            <a:pPr algn="ctr" defTabSz="685800"/>
            <a:r>
              <a:rPr lang="en" sz="2000" dirty="0">
                <a:solidFill>
                  <a:srgbClr val="6AA84F"/>
                </a:solidFill>
                <a:latin typeface="Calibri" panose="020F0502020204030204"/>
              </a:rPr>
              <a:t>[  2  1  3  2]</a:t>
            </a:r>
            <a:endParaRPr sz="2000" dirty="0">
              <a:solidFill>
                <a:srgbClr val="6AA84F"/>
              </a:solidFill>
              <a:latin typeface="Calibri" panose="020F0502020204030204"/>
            </a:endParaRPr>
          </a:p>
          <a:p>
            <a:pPr algn="ctr" defTabSz="685800"/>
            <a:r>
              <a:rPr lang="en" sz="2000" dirty="0">
                <a:solidFill>
                  <a:srgbClr val="6AA84F"/>
                </a:solidFill>
                <a:latin typeface="Calibri" panose="020F0502020204030204"/>
              </a:rPr>
              <a:t>[  3  2  1 -2]</a:t>
            </a:r>
            <a:endParaRPr sz="2000" dirty="0">
              <a:solidFill>
                <a:srgbClr val="6AA84F"/>
              </a:solidFill>
              <a:latin typeface="Calibri" panose="020F0502020204030204"/>
            </a:endParaRPr>
          </a:p>
        </p:txBody>
      </p:sp>
      <p:grpSp>
        <p:nvGrpSpPr>
          <p:cNvPr id="7" name="Google Shape;2668;p165"/>
          <p:cNvGrpSpPr/>
          <p:nvPr/>
        </p:nvGrpSpPr>
        <p:grpSpPr>
          <a:xfrm>
            <a:off x="3350708" y="1783889"/>
            <a:ext cx="2752446" cy="1311858"/>
            <a:chOff x="3528693" y="1554987"/>
            <a:chExt cx="2753163" cy="1312200"/>
          </a:xfrm>
        </p:grpSpPr>
        <p:sp>
          <p:nvSpPr>
            <p:cNvPr id="8" name="Google Shape;2669;p165"/>
            <p:cNvSpPr/>
            <p:nvPr/>
          </p:nvSpPr>
          <p:spPr>
            <a:xfrm>
              <a:off x="3528693" y="1554987"/>
              <a:ext cx="2753163" cy="1312200"/>
            </a:xfrm>
            <a:prstGeom prst="rect">
              <a:avLst/>
            </a:prstGeom>
            <a:solidFill>
              <a:srgbClr val="F3F3F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01" tIns="91401" rIns="91401" bIns="91401" anchor="t" anchorCtr="0">
              <a:noAutofit/>
            </a:bodyPr>
            <a:lstStyle/>
            <a:p>
              <a:pPr algn="ctr" defTabSz="685800"/>
              <a:r>
                <a:rPr lang="en" sz="2200" dirty="0">
                  <a:solidFill>
                    <a:prstClr val="black"/>
                  </a:solidFill>
                  <a:latin typeface="Calibri" panose="020F0502020204030204"/>
                </a:rPr>
                <a:t>Matrix Multiply</a:t>
              </a:r>
              <a:r>
                <a:rPr lang="en-US" sz="2200" dirty="0">
                  <a:solidFill>
                    <a:prstClr val="black"/>
                  </a:solidFill>
                  <a:latin typeface="Calibri" panose="020F0502020204030204"/>
                </a:rPr>
                <a:t> </a:t>
              </a:r>
              <a:r>
                <a:rPr lang="en-US" sz="2200" i="1" dirty="0">
                  <a:solidFill>
                    <a:prstClr val="black"/>
                  </a:solidFill>
                  <a:latin typeface="Calibri" panose="020F0502020204030204"/>
                </a:rPr>
                <a:t>y = </a:t>
              </a:r>
              <a:r>
                <a:rPr lang="en-US" sz="2200" i="1" dirty="0" err="1">
                  <a:solidFill>
                    <a:prstClr val="black"/>
                  </a:solidFill>
                  <a:latin typeface="Calibri" panose="020F0502020204030204"/>
                </a:rPr>
                <a:t>xw</a:t>
              </a:r>
              <a:endParaRPr sz="2200" i="1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pic>
          <p:nvPicPr>
            <p:cNvPr id="9" name="Google Shape;2670;p165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3722274" y="2046850"/>
              <a:ext cx="2389475" cy="7075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" name="Google Shape;2671;p165"/>
          <p:cNvSpPr txBox="1"/>
          <p:nvPr/>
        </p:nvSpPr>
        <p:spPr>
          <a:xfrm>
            <a:off x="7139239" y="1209653"/>
            <a:ext cx="1861016" cy="11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algn="ctr" defTabSz="685800"/>
            <a:r>
              <a:rPr lang="en" sz="2000" dirty="0">
                <a:solidFill>
                  <a:prstClr val="black"/>
                </a:solidFill>
                <a:latin typeface="Calibri" panose="020F0502020204030204"/>
              </a:rPr>
              <a:t>y: [N×M]</a:t>
            </a:r>
            <a:endParaRPr sz="2000" dirty="0">
              <a:solidFill>
                <a:prstClr val="black"/>
              </a:solidFill>
              <a:latin typeface="Calibri" panose="020F0502020204030204"/>
            </a:endParaRPr>
          </a:p>
          <a:p>
            <a:pPr algn="ctr" defTabSz="685800"/>
            <a:r>
              <a:rPr lang="en" sz="2000" dirty="0">
                <a:solidFill>
                  <a:srgbClr val="6AA84F"/>
                </a:solidFill>
                <a:latin typeface="Calibri" panose="020F0502020204030204"/>
              </a:rPr>
              <a:t>[</a:t>
            </a:r>
            <a:r>
              <a:rPr lang="en-US" sz="2000" dirty="0">
                <a:solidFill>
                  <a:srgbClr val="6AA84F"/>
                </a:solidFill>
                <a:latin typeface="Calibri" panose="020F0502020204030204"/>
              </a:rPr>
              <a:t>-1</a:t>
            </a:r>
            <a:r>
              <a:rPr lang="en" sz="2000" dirty="0">
                <a:solidFill>
                  <a:srgbClr val="6AA84F"/>
                </a:solidFill>
                <a:latin typeface="Calibri" panose="020F0502020204030204"/>
              </a:rPr>
              <a:t> </a:t>
            </a:r>
            <a:r>
              <a:rPr lang="en-US" sz="2000" dirty="0">
                <a:solidFill>
                  <a:srgbClr val="6AA84F"/>
                </a:solidFill>
                <a:latin typeface="Calibri" panose="020F0502020204030204"/>
              </a:rPr>
              <a:t>-1</a:t>
            </a:r>
            <a:r>
              <a:rPr lang="en" sz="2000" dirty="0">
                <a:solidFill>
                  <a:srgbClr val="6AA84F"/>
                </a:solidFill>
                <a:latin typeface="Calibri" panose="020F0502020204030204"/>
              </a:rPr>
              <a:t>  </a:t>
            </a:r>
            <a:r>
              <a:rPr lang="en-US" sz="2000" dirty="0">
                <a:solidFill>
                  <a:srgbClr val="6AA84F"/>
                </a:solidFill>
                <a:latin typeface="Calibri" panose="020F0502020204030204"/>
              </a:rPr>
              <a:t> </a:t>
            </a:r>
            <a:r>
              <a:rPr lang="en" sz="2000" dirty="0">
                <a:solidFill>
                  <a:srgbClr val="6AA84F"/>
                </a:solidFill>
                <a:latin typeface="Calibri" panose="020F0502020204030204"/>
              </a:rPr>
              <a:t>2  </a:t>
            </a:r>
            <a:r>
              <a:rPr lang="en-US" sz="2000" dirty="0">
                <a:solidFill>
                  <a:srgbClr val="6AA84F"/>
                </a:solidFill>
                <a:latin typeface="Calibri" panose="020F0502020204030204"/>
              </a:rPr>
              <a:t> </a:t>
            </a:r>
            <a:r>
              <a:rPr lang="en" sz="2000" dirty="0">
                <a:solidFill>
                  <a:srgbClr val="6AA84F"/>
                </a:solidFill>
                <a:latin typeface="Calibri" panose="020F0502020204030204"/>
              </a:rPr>
              <a:t>6 ]</a:t>
            </a:r>
            <a:endParaRPr sz="2000" dirty="0">
              <a:solidFill>
                <a:srgbClr val="6AA84F"/>
              </a:solidFill>
              <a:latin typeface="Calibri" panose="020F0502020204030204"/>
            </a:endParaRPr>
          </a:p>
          <a:p>
            <a:pPr algn="ctr" defTabSz="685800"/>
            <a:r>
              <a:rPr lang="en" sz="2000" dirty="0">
                <a:solidFill>
                  <a:srgbClr val="6AA84F"/>
                </a:solidFill>
                <a:latin typeface="Calibri" panose="020F0502020204030204"/>
              </a:rPr>
              <a:t>[</a:t>
            </a:r>
            <a:r>
              <a:rPr lang="en-US" sz="2000" dirty="0">
                <a:solidFill>
                  <a:srgbClr val="6AA84F"/>
                </a:solidFill>
                <a:latin typeface="Calibri" panose="020F0502020204030204"/>
              </a:rPr>
              <a:t> </a:t>
            </a:r>
            <a:r>
              <a:rPr lang="en" sz="2000" dirty="0">
                <a:solidFill>
                  <a:srgbClr val="6AA84F"/>
                </a:solidFill>
                <a:latin typeface="Calibri" panose="020F0502020204030204"/>
              </a:rPr>
              <a:t>5 </a:t>
            </a:r>
            <a:r>
              <a:rPr lang="en-US" sz="2000" dirty="0">
                <a:solidFill>
                  <a:srgbClr val="6AA84F"/>
                </a:solidFill>
                <a:latin typeface="Calibri" panose="020F0502020204030204"/>
              </a:rPr>
              <a:t>  </a:t>
            </a:r>
            <a:r>
              <a:rPr lang="en" sz="2000" dirty="0">
                <a:solidFill>
                  <a:srgbClr val="6AA84F"/>
                </a:solidFill>
                <a:latin typeface="Calibri" panose="020F0502020204030204"/>
              </a:rPr>
              <a:t>2  1</a:t>
            </a:r>
            <a:r>
              <a:rPr lang="en-US" sz="2000" dirty="0">
                <a:solidFill>
                  <a:srgbClr val="6AA84F"/>
                </a:solidFill>
                <a:latin typeface="Calibri" panose="020F0502020204030204"/>
              </a:rPr>
              <a:t>1</a:t>
            </a:r>
            <a:r>
              <a:rPr lang="en" sz="2000" dirty="0">
                <a:solidFill>
                  <a:srgbClr val="6AA84F"/>
                </a:solidFill>
                <a:latin typeface="Calibri" panose="020F0502020204030204"/>
              </a:rPr>
              <a:t>  </a:t>
            </a:r>
            <a:r>
              <a:rPr lang="en-US" sz="2000" dirty="0">
                <a:solidFill>
                  <a:srgbClr val="6AA84F"/>
                </a:solidFill>
                <a:latin typeface="Calibri" panose="020F0502020204030204"/>
              </a:rPr>
              <a:t>7</a:t>
            </a:r>
            <a:r>
              <a:rPr lang="en" sz="2000" dirty="0">
                <a:solidFill>
                  <a:srgbClr val="6AA84F"/>
                </a:solidFill>
                <a:latin typeface="Calibri" panose="020F0502020204030204"/>
              </a:rPr>
              <a:t> ]</a:t>
            </a:r>
            <a:endParaRPr sz="2000" dirty="0">
              <a:solidFill>
                <a:srgbClr val="6AA84F"/>
              </a:solidFill>
              <a:latin typeface="Calibri" panose="020F0502020204030204"/>
            </a:endParaRPr>
          </a:p>
        </p:txBody>
      </p:sp>
      <p:cxnSp>
        <p:nvCxnSpPr>
          <p:cNvPr id="14" name="Google Shape;2675;p165"/>
          <p:cNvCxnSpPr/>
          <p:nvPr/>
        </p:nvCxnSpPr>
        <p:spPr>
          <a:xfrm>
            <a:off x="6228627" y="1985325"/>
            <a:ext cx="887169" cy="0"/>
          </a:xfrm>
          <a:prstGeom prst="straightConnector1">
            <a:avLst/>
          </a:prstGeom>
          <a:noFill/>
          <a:ln w="25400" cap="flat" cmpd="sng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" name="Google Shape;2677;p165"/>
          <p:cNvCxnSpPr/>
          <p:nvPr/>
        </p:nvCxnSpPr>
        <p:spPr>
          <a:xfrm>
            <a:off x="2841791" y="1960183"/>
            <a:ext cx="479648" cy="0"/>
          </a:xfrm>
          <a:prstGeom prst="straightConnector1">
            <a:avLst/>
          </a:prstGeom>
          <a:noFill/>
          <a:ln w="25400" cap="flat" cmpd="sng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" name="Google Shape;2672;p165"/>
          <p:cNvSpPr txBox="1"/>
          <p:nvPr/>
        </p:nvSpPr>
        <p:spPr>
          <a:xfrm>
            <a:off x="7139240" y="2445077"/>
            <a:ext cx="1657668" cy="11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algn="ctr" defTabSz="685800"/>
            <a:r>
              <a:rPr lang="en" sz="2000" dirty="0" err="1">
                <a:solidFill>
                  <a:prstClr val="black"/>
                </a:solidFill>
                <a:latin typeface="Calibri" panose="020F0502020204030204"/>
              </a:rPr>
              <a:t>dL</a:t>
            </a:r>
            <a:r>
              <a:rPr lang="en" sz="2000" dirty="0">
                <a:solidFill>
                  <a:prstClr val="black"/>
                </a:solidFill>
                <a:latin typeface="Calibri" panose="020F0502020204030204"/>
              </a:rPr>
              <a:t>/</a:t>
            </a:r>
            <a:r>
              <a:rPr lang="en" sz="2000" dirty="0" err="1">
                <a:solidFill>
                  <a:prstClr val="black"/>
                </a:solidFill>
                <a:latin typeface="Calibri" panose="020F0502020204030204"/>
              </a:rPr>
              <a:t>dy</a:t>
            </a:r>
            <a:r>
              <a:rPr lang="en" sz="2000" dirty="0">
                <a:solidFill>
                  <a:prstClr val="black"/>
                </a:solidFill>
                <a:latin typeface="Calibri" panose="020F0502020204030204"/>
              </a:rPr>
              <a:t>: [N×M]</a:t>
            </a:r>
            <a:endParaRPr sz="2000" dirty="0">
              <a:solidFill>
                <a:prstClr val="black"/>
              </a:solidFill>
              <a:latin typeface="Calibri" panose="020F0502020204030204"/>
            </a:endParaRPr>
          </a:p>
          <a:p>
            <a:pPr algn="ctr" defTabSz="685800"/>
            <a:r>
              <a:rPr lang="en" sz="2000" dirty="0">
                <a:solidFill>
                  <a:srgbClr val="C00000"/>
                </a:solidFill>
                <a:latin typeface="Calibri" panose="020F0502020204030204"/>
              </a:rPr>
              <a:t>[  2  3 -3  9 ]</a:t>
            </a:r>
            <a:endParaRPr sz="2000" dirty="0">
              <a:solidFill>
                <a:srgbClr val="C00000"/>
              </a:solidFill>
              <a:latin typeface="Calibri" panose="020F0502020204030204"/>
            </a:endParaRPr>
          </a:p>
          <a:p>
            <a:pPr algn="ctr" defTabSz="685800"/>
            <a:r>
              <a:rPr lang="en" sz="2000" dirty="0">
                <a:solidFill>
                  <a:srgbClr val="C00000"/>
                </a:solidFill>
                <a:latin typeface="Calibri" panose="020F0502020204030204"/>
              </a:rPr>
              <a:t>[ -8  1  4  6 ]</a:t>
            </a:r>
            <a:endParaRPr sz="2000" dirty="0">
              <a:solidFill>
                <a:srgbClr val="C00000"/>
              </a:solidFill>
              <a:latin typeface="Calibri" panose="020F0502020204030204"/>
            </a:endParaRPr>
          </a:p>
        </p:txBody>
      </p:sp>
      <p:cxnSp>
        <p:nvCxnSpPr>
          <p:cNvPr id="13" name="Google Shape;2674;p165"/>
          <p:cNvCxnSpPr/>
          <p:nvPr/>
        </p:nvCxnSpPr>
        <p:spPr>
          <a:xfrm>
            <a:off x="6221379" y="2982965"/>
            <a:ext cx="917761" cy="0"/>
          </a:xfrm>
          <a:prstGeom prst="straightConnector1">
            <a:avLst/>
          </a:prstGeom>
          <a:noFill/>
          <a:ln w="25400" cap="flat" cmpd="sng">
            <a:solidFill>
              <a:srgbClr val="C00000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15" name="Google Shape;2666;p165"/>
          <p:cNvSpPr txBox="1"/>
          <p:nvPr/>
        </p:nvSpPr>
        <p:spPr>
          <a:xfrm>
            <a:off x="15868" y="3011644"/>
            <a:ext cx="1602715" cy="9904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algn="ctr" defTabSz="685800"/>
            <a:r>
              <a:rPr lang="en-US" sz="2000" dirty="0" err="1">
                <a:solidFill>
                  <a:prstClr val="black"/>
                </a:solidFill>
                <a:latin typeface="Calibri" panose="020F0502020204030204"/>
              </a:rPr>
              <a:t>dL</a:t>
            </a:r>
            <a:r>
              <a:rPr lang="en-US" sz="2000" dirty="0">
                <a:solidFill>
                  <a:prstClr val="black"/>
                </a:solidFill>
                <a:latin typeface="Calibri" panose="020F0502020204030204"/>
              </a:rPr>
              <a:t>/d</a:t>
            </a:r>
            <a:r>
              <a:rPr lang="en" sz="2000" dirty="0">
                <a:solidFill>
                  <a:prstClr val="black"/>
                </a:solidFill>
                <a:latin typeface="Calibri" panose="020F0502020204030204"/>
              </a:rPr>
              <a:t>x: [N×D]</a:t>
            </a:r>
            <a:endParaRPr sz="2000" dirty="0">
              <a:solidFill>
                <a:prstClr val="black"/>
              </a:solidFill>
              <a:latin typeface="Calibri" panose="020F0502020204030204"/>
            </a:endParaRPr>
          </a:p>
          <a:p>
            <a:pPr algn="ctr" defTabSz="685800"/>
            <a:r>
              <a:rPr lang="en" sz="2000" dirty="0">
                <a:solidFill>
                  <a:srgbClr val="C00000"/>
                </a:solidFill>
                <a:latin typeface="Calibri" panose="020F0502020204030204"/>
              </a:rPr>
              <a:t>[ </a:t>
            </a:r>
            <a:r>
              <a:rPr lang="en-US" sz="2000" dirty="0">
                <a:solidFill>
                  <a:srgbClr val="C00000"/>
                </a:solidFill>
                <a:latin typeface="Calibri" panose="020F0502020204030204"/>
              </a:rPr>
              <a:t> 0</a:t>
            </a:r>
            <a:r>
              <a:rPr lang="en" sz="2000" dirty="0">
                <a:solidFill>
                  <a:srgbClr val="C00000"/>
                </a:solidFill>
                <a:latin typeface="Calibri" panose="020F0502020204030204"/>
              </a:rPr>
              <a:t>   1</a:t>
            </a:r>
            <a:r>
              <a:rPr lang="en-US" sz="2000" dirty="0">
                <a:solidFill>
                  <a:srgbClr val="C00000"/>
                </a:solidFill>
                <a:latin typeface="Calibri" panose="020F0502020204030204"/>
              </a:rPr>
              <a:t>6</a:t>
            </a:r>
            <a:r>
              <a:rPr lang="en" sz="2000" dirty="0">
                <a:solidFill>
                  <a:srgbClr val="C00000"/>
                </a:solidFill>
                <a:latin typeface="Calibri" panose="020F0502020204030204"/>
              </a:rPr>
              <a:t> </a:t>
            </a:r>
            <a:r>
              <a:rPr lang="en-US" sz="2000" dirty="0">
                <a:solidFill>
                  <a:srgbClr val="C00000"/>
                </a:solidFill>
                <a:latin typeface="Calibri" panose="020F0502020204030204"/>
              </a:rPr>
              <a:t>  </a:t>
            </a:r>
            <a:r>
              <a:rPr lang="en" sz="2000" dirty="0">
                <a:solidFill>
                  <a:srgbClr val="C00000"/>
                </a:solidFill>
                <a:latin typeface="Calibri" panose="020F0502020204030204"/>
              </a:rPr>
              <a:t>-</a:t>
            </a:r>
            <a:r>
              <a:rPr lang="en-US" sz="2000" dirty="0">
                <a:solidFill>
                  <a:srgbClr val="C00000"/>
                </a:solidFill>
                <a:latin typeface="Calibri" panose="020F0502020204030204"/>
              </a:rPr>
              <a:t>9</a:t>
            </a:r>
            <a:r>
              <a:rPr lang="en" sz="2000" dirty="0">
                <a:solidFill>
                  <a:srgbClr val="C00000"/>
                </a:solidFill>
                <a:latin typeface="Calibri" panose="020F0502020204030204"/>
              </a:rPr>
              <a:t> </a:t>
            </a:r>
            <a:r>
              <a:rPr lang="en-US" sz="2000" dirty="0">
                <a:solidFill>
                  <a:srgbClr val="C00000"/>
                </a:solidFill>
                <a:latin typeface="Calibri" panose="020F0502020204030204"/>
              </a:rPr>
              <a:t> </a:t>
            </a:r>
            <a:r>
              <a:rPr lang="en" sz="2000" dirty="0">
                <a:solidFill>
                  <a:srgbClr val="C00000"/>
                </a:solidFill>
                <a:latin typeface="Calibri" panose="020F0502020204030204"/>
              </a:rPr>
              <a:t>]</a:t>
            </a:r>
            <a:endParaRPr sz="2000" dirty="0">
              <a:solidFill>
                <a:srgbClr val="C00000"/>
              </a:solidFill>
              <a:latin typeface="Calibri" panose="020F0502020204030204"/>
            </a:endParaRPr>
          </a:p>
          <a:p>
            <a:pPr algn="ctr" defTabSz="685800"/>
            <a:r>
              <a:rPr lang="en" sz="2000" dirty="0">
                <a:solidFill>
                  <a:srgbClr val="C00000"/>
                </a:solidFill>
                <a:latin typeface="Calibri" panose="020F0502020204030204"/>
              </a:rPr>
              <a:t>[-</a:t>
            </a:r>
            <a:r>
              <a:rPr lang="en-US" sz="2000" dirty="0">
                <a:solidFill>
                  <a:srgbClr val="C00000"/>
                </a:solidFill>
                <a:latin typeface="Calibri" panose="020F0502020204030204"/>
              </a:rPr>
              <a:t>24</a:t>
            </a:r>
            <a:r>
              <a:rPr lang="en" sz="2000" dirty="0">
                <a:solidFill>
                  <a:srgbClr val="C00000"/>
                </a:solidFill>
                <a:latin typeface="Calibri" panose="020F0502020204030204"/>
              </a:rPr>
              <a:t>   </a:t>
            </a:r>
            <a:r>
              <a:rPr lang="en-US" sz="2000" dirty="0">
                <a:solidFill>
                  <a:srgbClr val="C00000"/>
                </a:solidFill>
                <a:latin typeface="Calibri" panose="020F0502020204030204"/>
              </a:rPr>
              <a:t>9</a:t>
            </a:r>
            <a:r>
              <a:rPr lang="en" sz="2000" dirty="0">
                <a:solidFill>
                  <a:srgbClr val="C00000"/>
                </a:solidFill>
                <a:latin typeface="Calibri" panose="020F0502020204030204"/>
              </a:rPr>
              <a:t> </a:t>
            </a:r>
            <a:r>
              <a:rPr lang="en-US" sz="2000" dirty="0">
                <a:solidFill>
                  <a:srgbClr val="C00000"/>
                </a:solidFill>
                <a:latin typeface="Calibri" panose="020F0502020204030204"/>
              </a:rPr>
              <a:t> -30</a:t>
            </a:r>
            <a:r>
              <a:rPr lang="en" sz="2000" dirty="0">
                <a:solidFill>
                  <a:srgbClr val="C00000"/>
                </a:solidFill>
                <a:latin typeface="Calibri" panose="020F0502020204030204"/>
              </a:rPr>
              <a:t> ]</a:t>
            </a:r>
            <a:endParaRPr sz="2000" dirty="0">
              <a:solidFill>
                <a:srgbClr val="C00000"/>
              </a:solidFill>
              <a:latin typeface="Calibri" panose="020F0502020204030204"/>
            </a:endParaRPr>
          </a:p>
        </p:txBody>
      </p:sp>
      <p:cxnSp>
        <p:nvCxnSpPr>
          <p:cNvPr id="17" name="Elbow Connector 16"/>
          <p:cNvCxnSpPr/>
          <p:nvPr/>
        </p:nvCxnSpPr>
        <p:spPr>
          <a:xfrm rot="10800000" flipV="1">
            <a:off x="1501572" y="3007044"/>
            <a:ext cx="1767100" cy="662410"/>
          </a:xfrm>
          <a:prstGeom prst="bentConnector3">
            <a:avLst>
              <a:gd name="adj1" fmla="val 64343"/>
            </a:avLst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Google Shape;2666;p165"/>
          <p:cNvSpPr txBox="1"/>
          <p:nvPr/>
        </p:nvSpPr>
        <p:spPr>
          <a:xfrm>
            <a:off x="231295" y="3357029"/>
            <a:ext cx="1140305" cy="6235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algn="ctr" defTabSz="685800"/>
            <a:r>
              <a:rPr lang="en-US" sz="2000" dirty="0">
                <a:solidFill>
                  <a:srgbClr val="C00000"/>
                </a:solidFill>
                <a:latin typeface="Calibri" panose="020F0502020204030204"/>
              </a:rPr>
              <a:t>?</a:t>
            </a:r>
            <a:r>
              <a:rPr lang="en" sz="2000" dirty="0">
                <a:solidFill>
                  <a:srgbClr val="C00000"/>
                </a:solidFill>
                <a:latin typeface="Calibri" panose="020F0502020204030204"/>
              </a:rPr>
              <a:t>   </a:t>
            </a:r>
            <a:r>
              <a:rPr lang="en-US" sz="2000" dirty="0">
                <a:solidFill>
                  <a:srgbClr val="C00000"/>
                </a:solidFill>
                <a:latin typeface="Calibri" panose="020F0502020204030204"/>
              </a:rPr>
              <a:t> ?</a:t>
            </a:r>
            <a:r>
              <a:rPr lang="en" sz="2000" dirty="0">
                <a:solidFill>
                  <a:srgbClr val="C00000"/>
                </a:solidFill>
                <a:latin typeface="Calibri" panose="020F0502020204030204"/>
              </a:rPr>
              <a:t> </a:t>
            </a:r>
            <a:r>
              <a:rPr lang="en-US" sz="2000" dirty="0">
                <a:solidFill>
                  <a:srgbClr val="C00000"/>
                </a:solidFill>
                <a:latin typeface="Calibri" panose="020F0502020204030204"/>
              </a:rPr>
              <a:t>   ?</a:t>
            </a:r>
            <a:r>
              <a:rPr lang="en" sz="2000" dirty="0">
                <a:solidFill>
                  <a:srgbClr val="C00000"/>
                </a:solidFill>
                <a:latin typeface="Calibri" panose="020F0502020204030204"/>
              </a:rPr>
              <a:t> </a:t>
            </a:r>
            <a:r>
              <a:rPr lang="en-US" sz="2000" dirty="0">
                <a:solidFill>
                  <a:srgbClr val="C00000"/>
                </a:solidFill>
                <a:latin typeface="Calibri" panose="020F0502020204030204"/>
              </a:rPr>
              <a:t> ?</a:t>
            </a:r>
            <a:r>
              <a:rPr lang="en" sz="2000" dirty="0">
                <a:solidFill>
                  <a:srgbClr val="C00000"/>
                </a:solidFill>
                <a:latin typeface="Calibri" panose="020F0502020204030204"/>
              </a:rPr>
              <a:t>   </a:t>
            </a:r>
            <a:r>
              <a:rPr lang="en-US" sz="2000" dirty="0">
                <a:solidFill>
                  <a:srgbClr val="C00000"/>
                </a:solidFill>
                <a:latin typeface="Calibri" panose="020F0502020204030204"/>
              </a:rPr>
              <a:t> ?</a:t>
            </a:r>
            <a:r>
              <a:rPr lang="en" sz="2000" dirty="0">
                <a:solidFill>
                  <a:srgbClr val="C00000"/>
                </a:solidFill>
                <a:latin typeface="Calibri" panose="020F0502020204030204"/>
              </a:rPr>
              <a:t> </a:t>
            </a:r>
            <a:r>
              <a:rPr lang="en-US" sz="2000" dirty="0">
                <a:solidFill>
                  <a:srgbClr val="C00000"/>
                </a:solidFill>
                <a:latin typeface="Calibri" panose="020F0502020204030204"/>
              </a:rPr>
              <a:t>   ?</a:t>
            </a:r>
            <a:r>
              <a:rPr lang="en" sz="2000" dirty="0">
                <a:solidFill>
                  <a:srgbClr val="C00000"/>
                </a:solidFill>
                <a:latin typeface="Calibri" panose="020F0502020204030204"/>
              </a:rPr>
              <a:t> </a:t>
            </a:r>
            <a:r>
              <a:rPr lang="en-US" sz="2000" dirty="0">
                <a:solidFill>
                  <a:srgbClr val="C00000"/>
                </a:solidFill>
                <a:latin typeface="Calibri" panose="020F0502020204030204"/>
              </a:rPr>
              <a:t> </a:t>
            </a:r>
            <a:endParaRPr sz="2000" dirty="0">
              <a:solidFill>
                <a:srgbClr val="C00000"/>
              </a:solidFill>
              <a:latin typeface="Calibri" panose="020F0502020204030204"/>
            </a:endParaRPr>
          </a:p>
        </p:txBody>
      </p:sp>
      <p:sp>
        <p:nvSpPr>
          <p:cNvPr id="19" name="Google Shape;2558;p160"/>
          <p:cNvSpPr txBox="1"/>
          <p:nvPr/>
        </p:nvSpPr>
        <p:spPr>
          <a:xfrm>
            <a:off x="2527604" y="3235276"/>
            <a:ext cx="4398654" cy="23759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algn="ctr" defTabSz="685800"/>
            <a:r>
              <a:rPr lang="en" sz="2000" b="1" dirty="0">
                <a:solidFill>
                  <a:prstClr val="black"/>
                </a:solidFill>
                <a:latin typeface="Calibri" panose="020F0502020204030204"/>
              </a:rPr>
              <a:t>Jacobians</a:t>
            </a:r>
            <a:r>
              <a:rPr lang="en" sz="2000" dirty="0">
                <a:solidFill>
                  <a:prstClr val="black"/>
                </a:solidFill>
                <a:latin typeface="Calibri" panose="020F0502020204030204"/>
              </a:rPr>
              <a:t>:</a:t>
            </a:r>
            <a:endParaRPr sz="2000" dirty="0">
              <a:solidFill>
                <a:prstClr val="black"/>
              </a:solidFill>
              <a:latin typeface="Calibri" panose="020F0502020204030204"/>
            </a:endParaRPr>
          </a:p>
          <a:p>
            <a:pPr algn="ctr" defTabSz="685800"/>
            <a:r>
              <a:rPr lang="en" sz="2000" dirty="0" err="1">
                <a:solidFill>
                  <a:prstClr val="black"/>
                </a:solidFill>
                <a:latin typeface="Calibri" panose="020F0502020204030204"/>
              </a:rPr>
              <a:t>dy</a:t>
            </a:r>
            <a:r>
              <a:rPr lang="en" sz="2000" dirty="0">
                <a:solidFill>
                  <a:prstClr val="black"/>
                </a:solidFill>
                <a:latin typeface="Calibri" panose="020F0502020204030204"/>
              </a:rPr>
              <a:t>/dx: [(N×D)×(N×M)]</a:t>
            </a:r>
            <a:endParaRPr sz="2000" dirty="0">
              <a:solidFill>
                <a:prstClr val="black"/>
              </a:solidFill>
              <a:latin typeface="Calibri" panose="020F0502020204030204"/>
            </a:endParaRPr>
          </a:p>
          <a:p>
            <a:pPr algn="ctr" defTabSz="685800"/>
            <a:r>
              <a:rPr lang="en" sz="2000" dirty="0" err="1">
                <a:solidFill>
                  <a:prstClr val="black"/>
                </a:solidFill>
                <a:latin typeface="Calibri" panose="020F0502020204030204"/>
              </a:rPr>
              <a:t>dy</a:t>
            </a:r>
            <a:r>
              <a:rPr lang="en" sz="2000" dirty="0">
                <a:solidFill>
                  <a:prstClr val="black"/>
                </a:solidFill>
                <a:latin typeface="Calibri" panose="020F0502020204030204"/>
              </a:rPr>
              <a:t>/</a:t>
            </a:r>
            <a:r>
              <a:rPr lang="en" sz="2000" dirty="0" err="1">
                <a:solidFill>
                  <a:prstClr val="black"/>
                </a:solidFill>
                <a:latin typeface="Calibri" panose="020F0502020204030204"/>
              </a:rPr>
              <a:t>dw</a:t>
            </a:r>
            <a:r>
              <a:rPr lang="en" sz="2000" dirty="0">
                <a:solidFill>
                  <a:prstClr val="black"/>
                </a:solidFill>
                <a:latin typeface="Calibri" panose="020F0502020204030204"/>
              </a:rPr>
              <a:t>: [(D×M)×(N×M)]</a:t>
            </a:r>
            <a:endParaRPr sz="2000" dirty="0">
              <a:solidFill>
                <a:prstClr val="black"/>
              </a:solidFill>
              <a:latin typeface="Calibri" panose="020F0502020204030204"/>
            </a:endParaRPr>
          </a:p>
          <a:p>
            <a:pPr algn="ctr" defTabSz="685800"/>
            <a:endParaRPr sz="1000" dirty="0">
              <a:solidFill>
                <a:prstClr val="black"/>
              </a:solidFill>
              <a:latin typeface="Calibri" panose="020F0502020204030204"/>
            </a:endParaRPr>
          </a:p>
          <a:p>
            <a:pPr algn="ctr" defTabSz="685800"/>
            <a:r>
              <a:rPr lang="en" sz="1799">
                <a:solidFill>
                  <a:prstClr val="black"/>
                </a:solidFill>
                <a:latin typeface="Calibri" panose="020F0502020204030204"/>
              </a:rPr>
              <a:t>For a neural net we may have </a:t>
            </a:r>
            <a:endParaRPr sz="1799" dirty="0">
              <a:solidFill>
                <a:prstClr val="black"/>
              </a:solidFill>
              <a:latin typeface="Calibri" panose="020F0502020204030204"/>
            </a:endParaRPr>
          </a:p>
          <a:p>
            <a:pPr algn="ctr" defTabSz="685800"/>
            <a:r>
              <a:rPr lang="en" sz="1799" dirty="0">
                <a:solidFill>
                  <a:prstClr val="black"/>
                </a:solidFill>
                <a:latin typeface="Calibri" panose="020F0502020204030204"/>
              </a:rPr>
              <a:t>N=64, D=M=4096</a:t>
            </a:r>
            <a:endParaRPr sz="1799" dirty="0">
              <a:solidFill>
                <a:prstClr val="black"/>
              </a:solidFill>
              <a:latin typeface="Calibri" panose="020F0502020204030204"/>
            </a:endParaRPr>
          </a:p>
          <a:p>
            <a:pPr algn="ctr" defTabSz="685800"/>
            <a:r>
              <a:rPr lang="en" sz="1799" dirty="0">
                <a:solidFill>
                  <a:prstClr val="black"/>
                </a:solidFill>
                <a:latin typeface="Calibri" panose="020F0502020204030204"/>
              </a:rPr>
              <a:t>Each Jacobian takes 256 GB of memory! Must work with them implicitly!</a:t>
            </a:r>
            <a:endParaRPr sz="1799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475448182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Example: Matrix Multiplication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685800"/>
            <a:r>
              <a:rPr lang="en-US">
                <a:latin typeface="Calibri" panose="020F0502020204030204"/>
              </a:rPr>
              <a:t>Lecture 6 - </a:t>
            </a:r>
            <a:fld id="{AC1089D3-84F4-7045-A571-C61BEF9B13BC}" type="slidenum">
              <a:rPr lang="en-US">
                <a:latin typeface="Calibri" panose="020F0502020204030204"/>
              </a:rPr>
              <a:pPr defTabSz="685800"/>
              <a:t>113</a:t>
            </a:fld>
            <a:endParaRPr lang="en-US" dirty="0">
              <a:latin typeface="Calibri" panose="020F0502020204030204"/>
            </a:endParaRPr>
          </a:p>
        </p:txBody>
      </p:sp>
      <p:sp>
        <p:nvSpPr>
          <p:cNvPr id="5" name="Google Shape;2666;p165"/>
          <p:cNvSpPr txBox="1"/>
          <p:nvPr/>
        </p:nvSpPr>
        <p:spPr>
          <a:xfrm>
            <a:off x="105835" y="1721692"/>
            <a:ext cx="1324392" cy="9904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algn="ctr" defTabSz="685800"/>
            <a:r>
              <a:rPr lang="en" sz="2000" dirty="0">
                <a:solidFill>
                  <a:prstClr val="black"/>
                </a:solidFill>
                <a:latin typeface="Calibri" panose="020F0502020204030204"/>
              </a:rPr>
              <a:t>x: [N×D]</a:t>
            </a:r>
            <a:endParaRPr sz="2000" dirty="0">
              <a:solidFill>
                <a:prstClr val="black"/>
              </a:solidFill>
              <a:latin typeface="Calibri" panose="020F0502020204030204"/>
            </a:endParaRPr>
          </a:p>
          <a:p>
            <a:pPr algn="ctr" defTabSz="685800"/>
            <a:r>
              <a:rPr lang="en" sz="2000" dirty="0">
                <a:solidFill>
                  <a:srgbClr val="6AA84F"/>
                </a:solidFill>
                <a:latin typeface="Calibri" panose="020F0502020204030204"/>
              </a:rPr>
              <a:t>[  2   1  -3 ]</a:t>
            </a:r>
            <a:endParaRPr sz="2000" dirty="0">
              <a:solidFill>
                <a:srgbClr val="6AA84F"/>
              </a:solidFill>
              <a:latin typeface="Calibri" panose="020F0502020204030204"/>
            </a:endParaRPr>
          </a:p>
          <a:p>
            <a:pPr algn="ctr" defTabSz="685800"/>
            <a:r>
              <a:rPr lang="en" sz="2000" dirty="0">
                <a:solidFill>
                  <a:srgbClr val="6AA84F"/>
                </a:solidFill>
                <a:latin typeface="Calibri" panose="020F0502020204030204"/>
              </a:rPr>
              <a:t>[ -3   4   2 ]</a:t>
            </a:r>
            <a:endParaRPr sz="2000" dirty="0">
              <a:solidFill>
                <a:srgbClr val="6AA84F"/>
              </a:solidFill>
              <a:latin typeface="Calibri" panose="020F0502020204030204"/>
            </a:endParaRPr>
          </a:p>
        </p:txBody>
      </p:sp>
      <p:sp>
        <p:nvSpPr>
          <p:cNvPr id="6" name="Google Shape;2667;p165"/>
          <p:cNvSpPr txBox="1"/>
          <p:nvPr/>
        </p:nvSpPr>
        <p:spPr>
          <a:xfrm>
            <a:off x="1456729" y="1681190"/>
            <a:ext cx="1385063" cy="12936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algn="ctr" defTabSz="685800"/>
            <a:r>
              <a:rPr lang="en" sz="2000" dirty="0">
                <a:solidFill>
                  <a:prstClr val="black"/>
                </a:solidFill>
                <a:latin typeface="Calibri" panose="020F0502020204030204"/>
              </a:rPr>
              <a:t>w: [D×M]</a:t>
            </a:r>
            <a:endParaRPr sz="2000" dirty="0">
              <a:solidFill>
                <a:prstClr val="black"/>
              </a:solidFill>
              <a:latin typeface="Calibri" panose="020F0502020204030204"/>
            </a:endParaRPr>
          </a:p>
          <a:p>
            <a:pPr algn="ctr" defTabSz="685800"/>
            <a:r>
              <a:rPr lang="en" sz="2000" dirty="0">
                <a:solidFill>
                  <a:srgbClr val="6AA84F"/>
                </a:solidFill>
                <a:latin typeface="Calibri" panose="020F0502020204030204"/>
              </a:rPr>
              <a:t>[  3  2  1 -1]</a:t>
            </a:r>
            <a:endParaRPr sz="2000" dirty="0">
              <a:solidFill>
                <a:srgbClr val="6AA84F"/>
              </a:solidFill>
              <a:latin typeface="Calibri" panose="020F0502020204030204"/>
            </a:endParaRPr>
          </a:p>
          <a:p>
            <a:pPr algn="ctr" defTabSz="685800"/>
            <a:r>
              <a:rPr lang="en" sz="2000" dirty="0">
                <a:solidFill>
                  <a:srgbClr val="6AA84F"/>
                </a:solidFill>
                <a:latin typeface="Calibri" panose="020F0502020204030204"/>
              </a:rPr>
              <a:t>[  2  1  3  2]</a:t>
            </a:r>
            <a:endParaRPr sz="2000" dirty="0">
              <a:solidFill>
                <a:srgbClr val="6AA84F"/>
              </a:solidFill>
              <a:latin typeface="Calibri" panose="020F0502020204030204"/>
            </a:endParaRPr>
          </a:p>
          <a:p>
            <a:pPr algn="ctr" defTabSz="685800"/>
            <a:r>
              <a:rPr lang="en" sz="2000" dirty="0">
                <a:solidFill>
                  <a:srgbClr val="6AA84F"/>
                </a:solidFill>
                <a:latin typeface="Calibri" panose="020F0502020204030204"/>
              </a:rPr>
              <a:t>[  3  2  1 -2]</a:t>
            </a:r>
            <a:endParaRPr sz="2000" dirty="0">
              <a:solidFill>
                <a:srgbClr val="6AA84F"/>
              </a:solidFill>
              <a:latin typeface="Calibri" panose="020F0502020204030204"/>
            </a:endParaRPr>
          </a:p>
        </p:txBody>
      </p:sp>
      <p:grpSp>
        <p:nvGrpSpPr>
          <p:cNvPr id="7" name="Google Shape;2668;p165"/>
          <p:cNvGrpSpPr/>
          <p:nvPr/>
        </p:nvGrpSpPr>
        <p:grpSpPr>
          <a:xfrm>
            <a:off x="3350708" y="1783889"/>
            <a:ext cx="2752446" cy="1311858"/>
            <a:chOff x="3528693" y="1554987"/>
            <a:chExt cx="2753163" cy="1312200"/>
          </a:xfrm>
        </p:grpSpPr>
        <p:sp>
          <p:nvSpPr>
            <p:cNvPr id="8" name="Google Shape;2669;p165"/>
            <p:cNvSpPr/>
            <p:nvPr/>
          </p:nvSpPr>
          <p:spPr>
            <a:xfrm>
              <a:off x="3528693" y="1554987"/>
              <a:ext cx="2753163" cy="1312200"/>
            </a:xfrm>
            <a:prstGeom prst="rect">
              <a:avLst/>
            </a:prstGeom>
            <a:solidFill>
              <a:srgbClr val="F3F3F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01" tIns="91401" rIns="91401" bIns="91401" anchor="t" anchorCtr="0">
              <a:noAutofit/>
            </a:bodyPr>
            <a:lstStyle/>
            <a:p>
              <a:pPr algn="ctr" defTabSz="685800"/>
              <a:r>
                <a:rPr lang="en" sz="2200" dirty="0">
                  <a:solidFill>
                    <a:prstClr val="black"/>
                  </a:solidFill>
                  <a:latin typeface="Calibri" panose="020F0502020204030204"/>
                </a:rPr>
                <a:t>Matrix Multiply</a:t>
              </a:r>
              <a:r>
                <a:rPr lang="en-US" sz="2200" dirty="0">
                  <a:solidFill>
                    <a:prstClr val="black"/>
                  </a:solidFill>
                  <a:latin typeface="Calibri" panose="020F0502020204030204"/>
                </a:rPr>
                <a:t> </a:t>
              </a:r>
              <a:r>
                <a:rPr lang="en-US" sz="2200" i="1" dirty="0">
                  <a:solidFill>
                    <a:prstClr val="black"/>
                  </a:solidFill>
                  <a:latin typeface="Calibri" panose="020F0502020204030204"/>
                </a:rPr>
                <a:t>y = </a:t>
              </a:r>
              <a:r>
                <a:rPr lang="en-US" sz="2200" i="1" dirty="0" err="1">
                  <a:solidFill>
                    <a:prstClr val="black"/>
                  </a:solidFill>
                  <a:latin typeface="Calibri" panose="020F0502020204030204"/>
                </a:rPr>
                <a:t>xw</a:t>
              </a:r>
              <a:endParaRPr sz="2200" i="1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pic>
          <p:nvPicPr>
            <p:cNvPr id="9" name="Google Shape;2670;p165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3722274" y="2046850"/>
              <a:ext cx="2389475" cy="7075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" name="Google Shape;2671;p165"/>
          <p:cNvSpPr txBox="1"/>
          <p:nvPr/>
        </p:nvSpPr>
        <p:spPr>
          <a:xfrm>
            <a:off x="7139239" y="1209653"/>
            <a:ext cx="1861016" cy="11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algn="ctr" defTabSz="685800"/>
            <a:r>
              <a:rPr lang="en" sz="2000" dirty="0">
                <a:solidFill>
                  <a:prstClr val="black"/>
                </a:solidFill>
                <a:latin typeface="Calibri" panose="020F0502020204030204"/>
              </a:rPr>
              <a:t>y: [N×M]</a:t>
            </a:r>
            <a:endParaRPr sz="2000" dirty="0">
              <a:solidFill>
                <a:prstClr val="black"/>
              </a:solidFill>
              <a:latin typeface="Calibri" panose="020F0502020204030204"/>
            </a:endParaRPr>
          </a:p>
          <a:p>
            <a:pPr algn="ctr" defTabSz="685800"/>
            <a:r>
              <a:rPr lang="en" sz="2000" dirty="0">
                <a:solidFill>
                  <a:srgbClr val="6AA84F"/>
                </a:solidFill>
                <a:latin typeface="Calibri" panose="020F0502020204030204"/>
              </a:rPr>
              <a:t>[</a:t>
            </a:r>
            <a:r>
              <a:rPr lang="en-US" sz="2000" dirty="0">
                <a:solidFill>
                  <a:srgbClr val="6AA84F"/>
                </a:solidFill>
                <a:latin typeface="Calibri" panose="020F0502020204030204"/>
              </a:rPr>
              <a:t>-1</a:t>
            </a:r>
            <a:r>
              <a:rPr lang="en" sz="2000" dirty="0">
                <a:solidFill>
                  <a:srgbClr val="6AA84F"/>
                </a:solidFill>
                <a:latin typeface="Calibri" panose="020F0502020204030204"/>
              </a:rPr>
              <a:t> </a:t>
            </a:r>
            <a:r>
              <a:rPr lang="en-US" sz="2000" dirty="0">
                <a:solidFill>
                  <a:srgbClr val="6AA84F"/>
                </a:solidFill>
                <a:latin typeface="Calibri" panose="020F0502020204030204"/>
              </a:rPr>
              <a:t>-1</a:t>
            </a:r>
            <a:r>
              <a:rPr lang="en" sz="2000" dirty="0">
                <a:solidFill>
                  <a:srgbClr val="6AA84F"/>
                </a:solidFill>
                <a:latin typeface="Calibri" panose="020F0502020204030204"/>
              </a:rPr>
              <a:t>  </a:t>
            </a:r>
            <a:r>
              <a:rPr lang="en-US" sz="2000" dirty="0">
                <a:solidFill>
                  <a:srgbClr val="6AA84F"/>
                </a:solidFill>
                <a:latin typeface="Calibri" panose="020F0502020204030204"/>
              </a:rPr>
              <a:t> </a:t>
            </a:r>
            <a:r>
              <a:rPr lang="en" sz="2000" dirty="0">
                <a:solidFill>
                  <a:srgbClr val="6AA84F"/>
                </a:solidFill>
                <a:latin typeface="Calibri" panose="020F0502020204030204"/>
              </a:rPr>
              <a:t>2  </a:t>
            </a:r>
            <a:r>
              <a:rPr lang="en-US" sz="2000" dirty="0">
                <a:solidFill>
                  <a:srgbClr val="6AA84F"/>
                </a:solidFill>
                <a:latin typeface="Calibri" panose="020F0502020204030204"/>
              </a:rPr>
              <a:t> </a:t>
            </a:r>
            <a:r>
              <a:rPr lang="en" sz="2000" dirty="0">
                <a:solidFill>
                  <a:srgbClr val="6AA84F"/>
                </a:solidFill>
                <a:latin typeface="Calibri" panose="020F0502020204030204"/>
              </a:rPr>
              <a:t>6 ]</a:t>
            </a:r>
            <a:endParaRPr sz="2000" dirty="0">
              <a:solidFill>
                <a:srgbClr val="6AA84F"/>
              </a:solidFill>
              <a:latin typeface="Calibri" panose="020F0502020204030204"/>
            </a:endParaRPr>
          </a:p>
          <a:p>
            <a:pPr algn="ctr" defTabSz="685800"/>
            <a:r>
              <a:rPr lang="en" sz="2000" dirty="0">
                <a:solidFill>
                  <a:srgbClr val="6AA84F"/>
                </a:solidFill>
                <a:latin typeface="Calibri" panose="020F0502020204030204"/>
              </a:rPr>
              <a:t>[</a:t>
            </a:r>
            <a:r>
              <a:rPr lang="en-US" sz="2000" dirty="0">
                <a:solidFill>
                  <a:srgbClr val="6AA84F"/>
                </a:solidFill>
                <a:latin typeface="Calibri" panose="020F0502020204030204"/>
              </a:rPr>
              <a:t> </a:t>
            </a:r>
            <a:r>
              <a:rPr lang="en" sz="2000" dirty="0">
                <a:solidFill>
                  <a:srgbClr val="6AA84F"/>
                </a:solidFill>
                <a:latin typeface="Calibri" panose="020F0502020204030204"/>
              </a:rPr>
              <a:t>5 </a:t>
            </a:r>
            <a:r>
              <a:rPr lang="en-US" sz="2000" dirty="0">
                <a:solidFill>
                  <a:srgbClr val="6AA84F"/>
                </a:solidFill>
                <a:latin typeface="Calibri" panose="020F0502020204030204"/>
              </a:rPr>
              <a:t>  </a:t>
            </a:r>
            <a:r>
              <a:rPr lang="en" sz="2000" dirty="0">
                <a:solidFill>
                  <a:srgbClr val="6AA84F"/>
                </a:solidFill>
                <a:latin typeface="Calibri" panose="020F0502020204030204"/>
              </a:rPr>
              <a:t>2  1</a:t>
            </a:r>
            <a:r>
              <a:rPr lang="en-US" sz="2000" dirty="0">
                <a:solidFill>
                  <a:srgbClr val="6AA84F"/>
                </a:solidFill>
                <a:latin typeface="Calibri" panose="020F0502020204030204"/>
              </a:rPr>
              <a:t>1</a:t>
            </a:r>
            <a:r>
              <a:rPr lang="en" sz="2000" dirty="0">
                <a:solidFill>
                  <a:srgbClr val="6AA84F"/>
                </a:solidFill>
                <a:latin typeface="Calibri" panose="020F0502020204030204"/>
              </a:rPr>
              <a:t>  </a:t>
            </a:r>
            <a:r>
              <a:rPr lang="en-US" sz="2000" dirty="0">
                <a:solidFill>
                  <a:srgbClr val="6AA84F"/>
                </a:solidFill>
                <a:latin typeface="Calibri" panose="020F0502020204030204"/>
              </a:rPr>
              <a:t>7</a:t>
            </a:r>
            <a:r>
              <a:rPr lang="en" sz="2000" dirty="0">
                <a:solidFill>
                  <a:srgbClr val="6AA84F"/>
                </a:solidFill>
                <a:latin typeface="Calibri" panose="020F0502020204030204"/>
              </a:rPr>
              <a:t> ]</a:t>
            </a:r>
            <a:endParaRPr sz="2000" dirty="0">
              <a:solidFill>
                <a:srgbClr val="6AA84F"/>
              </a:solidFill>
              <a:latin typeface="Calibri" panose="020F0502020204030204"/>
            </a:endParaRPr>
          </a:p>
        </p:txBody>
      </p:sp>
      <p:cxnSp>
        <p:nvCxnSpPr>
          <p:cNvPr id="14" name="Google Shape;2675;p165"/>
          <p:cNvCxnSpPr/>
          <p:nvPr/>
        </p:nvCxnSpPr>
        <p:spPr>
          <a:xfrm>
            <a:off x="6228627" y="1985325"/>
            <a:ext cx="887169" cy="0"/>
          </a:xfrm>
          <a:prstGeom prst="straightConnector1">
            <a:avLst/>
          </a:prstGeom>
          <a:noFill/>
          <a:ln w="25400" cap="flat" cmpd="sng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" name="Google Shape;2677;p165"/>
          <p:cNvCxnSpPr/>
          <p:nvPr/>
        </p:nvCxnSpPr>
        <p:spPr>
          <a:xfrm>
            <a:off x="2841791" y="1960183"/>
            <a:ext cx="479648" cy="0"/>
          </a:xfrm>
          <a:prstGeom prst="straightConnector1">
            <a:avLst/>
          </a:prstGeom>
          <a:noFill/>
          <a:ln w="25400" cap="flat" cmpd="sng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" name="Google Shape;2672;p165"/>
          <p:cNvSpPr txBox="1"/>
          <p:nvPr/>
        </p:nvSpPr>
        <p:spPr>
          <a:xfrm>
            <a:off x="7139240" y="2445077"/>
            <a:ext cx="1657668" cy="11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algn="ctr" defTabSz="685800"/>
            <a:r>
              <a:rPr lang="en" sz="2000" dirty="0" err="1">
                <a:solidFill>
                  <a:prstClr val="black"/>
                </a:solidFill>
                <a:latin typeface="Calibri" panose="020F0502020204030204"/>
              </a:rPr>
              <a:t>dL</a:t>
            </a:r>
            <a:r>
              <a:rPr lang="en" sz="2000" dirty="0">
                <a:solidFill>
                  <a:prstClr val="black"/>
                </a:solidFill>
                <a:latin typeface="Calibri" panose="020F0502020204030204"/>
              </a:rPr>
              <a:t>/</a:t>
            </a:r>
            <a:r>
              <a:rPr lang="en" sz="2000" dirty="0" err="1">
                <a:solidFill>
                  <a:prstClr val="black"/>
                </a:solidFill>
                <a:latin typeface="Calibri" panose="020F0502020204030204"/>
              </a:rPr>
              <a:t>dy</a:t>
            </a:r>
            <a:r>
              <a:rPr lang="en" sz="2000" dirty="0">
                <a:solidFill>
                  <a:prstClr val="black"/>
                </a:solidFill>
                <a:latin typeface="Calibri" panose="020F0502020204030204"/>
              </a:rPr>
              <a:t>: [N×M]</a:t>
            </a:r>
            <a:endParaRPr sz="2000" dirty="0">
              <a:solidFill>
                <a:prstClr val="black"/>
              </a:solidFill>
              <a:latin typeface="Calibri" panose="020F0502020204030204"/>
            </a:endParaRPr>
          </a:p>
          <a:p>
            <a:pPr algn="ctr" defTabSz="685800"/>
            <a:r>
              <a:rPr lang="en" sz="2000" dirty="0">
                <a:solidFill>
                  <a:srgbClr val="C00000"/>
                </a:solidFill>
                <a:latin typeface="Calibri" panose="020F0502020204030204"/>
              </a:rPr>
              <a:t>[  2  3 -3  9 ]</a:t>
            </a:r>
            <a:endParaRPr sz="2000" dirty="0">
              <a:solidFill>
                <a:srgbClr val="C00000"/>
              </a:solidFill>
              <a:latin typeface="Calibri" panose="020F0502020204030204"/>
            </a:endParaRPr>
          </a:p>
          <a:p>
            <a:pPr algn="ctr" defTabSz="685800"/>
            <a:r>
              <a:rPr lang="en" sz="2000" dirty="0">
                <a:solidFill>
                  <a:srgbClr val="C00000"/>
                </a:solidFill>
                <a:latin typeface="Calibri" panose="020F0502020204030204"/>
              </a:rPr>
              <a:t>[ -8  1  4  6 ]</a:t>
            </a:r>
            <a:endParaRPr sz="2000" dirty="0">
              <a:solidFill>
                <a:srgbClr val="C00000"/>
              </a:solidFill>
              <a:latin typeface="Calibri" panose="020F0502020204030204"/>
            </a:endParaRPr>
          </a:p>
        </p:txBody>
      </p:sp>
      <p:cxnSp>
        <p:nvCxnSpPr>
          <p:cNvPr id="13" name="Google Shape;2674;p165"/>
          <p:cNvCxnSpPr/>
          <p:nvPr/>
        </p:nvCxnSpPr>
        <p:spPr>
          <a:xfrm>
            <a:off x="6221379" y="2982965"/>
            <a:ext cx="917761" cy="0"/>
          </a:xfrm>
          <a:prstGeom prst="straightConnector1">
            <a:avLst/>
          </a:prstGeom>
          <a:noFill/>
          <a:ln w="25400" cap="flat" cmpd="sng">
            <a:solidFill>
              <a:srgbClr val="C00000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15" name="Google Shape;2666;p165"/>
          <p:cNvSpPr txBox="1"/>
          <p:nvPr/>
        </p:nvSpPr>
        <p:spPr>
          <a:xfrm>
            <a:off x="15868" y="3011644"/>
            <a:ext cx="1602715" cy="9904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algn="ctr" defTabSz="685800"/>
            <a:r>
              <a:rPr lang="en-US" sz="2000" dirty="0" err="1">
                <a:solidFill>
                  <a:prstClr val="black"/>
                </a:solidFill>
                <a:latin typeface="Calibri" panose="020F0502020204030204"/>
              </a:rPr>
              <a:t>dL</a:t>
            </a:r>
            <a:r>
              <a:rPr lang="en-US" sz="2000" dirty="0">
                <a:solidFill>
                  <a:prstClr val="black"/>
                </a:solidFill>
                <a:latin typeface="Calibri" panose="020F0502020204030204"/>
              </a:rPr>
              <a:t>/d</a:t>
            </a:r>
            <a:r>
              <a:rPr lang="en" sz="2000" dirty="0">
                <a:solidFill>
                  <a:prstClr val="black"/>
                </a:solidFill>
                <a:latin typeface="Calibri" panose="020F0502020204030204"/>
              </a:rPr>
              <a:t>x: [N×D]</a:t>
            </a:r>
            <a:endParaRPr sz="2000" dirty="0">
              <a:solidFill>
                <a:prstClr val="black"/>
              </a:solidFill>
              <a:latin typeface="Calibri" panose="020F0502020204030204"/>
            </a:endParaRPr>
          </a:p>
          <a:p>
            <a:pPr algn="ctr" defTabSz="685800"/>
            <a:r>
              <a:rPr lang="en" sz="2000" dirty="0">
                <a:solidFill>
                  <a:srgbClr val="C00000"/>
                </a:solidFill>
                <a:latin typeface="Calibri" panose="020F0502020204030204"/>
              </a:rPr>
              <a:t>[ </a:t>
            </a:r>
            <a:r>
              <a:rPr lang="en-US" sz="2000" dirty="0">
                <a:solidFill>
                  <a:srgbClr val="C00000"/>
                </a:solidFill>
                <a:latin typeface="Calibri" panose="020F0502020204030204"/>
              </a:rPr>
              <a:t> 0</a:t>
            </a:r>
            <a:r>
              <a:rPr lang="en" sz="2000" dirty="0">
                <a:solidFill>
                  <a:srgbClr val="C00000"/>
                </a:solidFill>
                <a:latin typeface="Calibri" panose="020F0502020204030204"/>
              </a:rPr>
              <a:t>   1</a:t>
            </a:r>
            <a:r>
              <a:rPr lang="en-US" sz="2000" dirty="0">
                <a:solidFill>
                  <a:srgbClr val="C00000"/>
                </a:solidFill>
                <a:latin typeface="Calibri" panose="020F0502020204030204"/>
              </a:rPr>
              <a:t>6</a:t>
            </a:r>
            <a:r>
              <a:rPr lang="en" sz="2000" dirty="0">
                <a:solidFill>
                  <a:srgbClr val="C00000"/>
                </a:solidFill>
                <a:latin typeface="Calibri" panose="020F0502020204030204"/>
              </a:rPr>
              <a:t> </a:t>
            </a:r>
            <a:r>
              <a:rPr lang="en-US" sz="2000" dirty="0">
                <a:solidFill>
                  <a:srgbClr val="C00000"/>
                </a:solidFill>
                <a:latin typeface="Calibri" panose="020F0502020204030204"/>
              </a:rPr>
              <a:t>  </a:t>
            </a:r>
            <a:r>
              <a:rPr lang="en" sz="2000" dirty="0">
                <a:solidFill>
                  <a:srgbClr val="C00000"/>
                </a:solidFill>
                <a:latin typeface="Calibri" panose="020F0502020204030204"/>
              </a:rPr>
              <a:t>-</a:t>
            </a:r>
            <a:r>
              <a:rPr lang="en-US" sz="2000" dirty="0">
                <a:solidFill>
                  <a:srgbClr val="C00000"/>
                </a:solidFill>
                <a:latin typeface="Calibri" panose="020F0502020204030204"/>
              </a:rPr>
              <a:t>9</a:t>
            </a:r>
            <a:r>
              <a:rPr lang="en" sz="2000" dirty="0">
                <a:solidFill>
                  <a:srgbClr val="C00000"/>
                </a:solidFill>
                <a:latin typeface="Calibri" panose="020F0502020204030204"/>
              </a:rPr>
              <a:t> </a:t>
            </a:r>
            <a:r>
              <a:rPr lang="en-US" sz="2000" dirty="0">
                <a:solidFill>
                  <a:srgbClr val="C00000"/>
                </a:solidFill>
                <a:latin typeface="Calibri" panose="020F0502020204030204"/>
              </a:rPr>
              <a:t> </a:t>
            </a:r>
            <a:r>
              <a:rPr lang="en" sz="2000" dirty="0">
                <a:solidFill>
                  <a:srgbClr val="C00000"/>
                </a:solidFill>
                <a:latin typeface="Calibri" panose="020F0502020204030204"/>
              </a:rPr>
              <a:t>]</a:t>
            </a:r>
            <a:endParaRPr sz="2000" dirty="0">
              <a:solidFill>
                <a:srgbClr val="C00000"/>
              </a:solidFill>
              <a:latin typeface="Calibri" panose="020F0502020204030204"/>
            </a:endParaRPr>
          </a:p>
          <a:p>
            <a:pPr algn="ctr" defTabSz="685800"/>
            <a:r>
              <a:rPr lang="en" sz="2000" dirty="0">
                <a:solidFill>
                  <a:srgbClr val="C00000"/>
                </a:solidFill>
                <a:latin typeface="Calibri" panose="020F0502020204030204"/>
              </a:rPr>
              <a:t>[-</a:t>
            </a:r>
            <a:r>
              <a:rPr lang="en-US" sz="2000" dirty="0">
                <a:solidFill>
                  <a:srgbClr val="C00000"/>
                </a:solidFill>
                <a:latin typeface="Calibri" panose="020F0502020204030204"/>
              </a:rPr>
              <a:t>24</a:t>
            </a:r>
            <a:r>
              <a:rPr lang="en" sz="2000" dirty="0">
                <a:solidFill>
                  <a:srgbClr val="C00000"/>
                </a:solidFill>
                <a:latin typeface="Calibri" panose="020F0502020204030204"/>
              </a:rPr>
              <a:t>   </a:t>
            </a:r>
            <a:r>
              <a:rPr lang="en-US" sz="2000" dirty="0">
                <a:solidFill>
                  <a:srgbClr val="C00000"/>
                </a:solidFill>
                <a:latin typeface="Calibri" panose="020F0502020204030204"/>
              </a:rPr>
              <a:t>9</a:t>
            </a:r>
            <a:r>
              <a:rPr lang="en" sz="2000" dirty="0">
                <a:solidFill>
                  <a:srgbClr val="C00000"/>
                </a:solidFill>
                <a:latin typeface="Calibri" panose="020F0502020204030204"/>
              </a:rPr>
              <a:t> </a:t>
            </a:r>
            <a:r>
              <a:rPr lang="en-US" sz="2000" dirty="0">
                <a:solidFill>
                  <a:srgbClr val="C00000"/>
                </a:solidFill>
                <a:latin typeface="Calibri" panose="020F0502020204030204"/>
              </a:rPr>
              <a:t> -30</a:t>
            </a:r>
            <a:r>
              <a:rPr lang="en" sz="2000" dirty="0">
                <a:solidFill>
                  <a:srgbClr val="C00000"/>
                </a:solidFill>
                <a:latin typeface="Calibri" panose="020F0502020204030204"/>
              </a:rPr>
              <a:t> ]</a:t>
            </a:r>
            <a:endParaRPr sz="2000" dirty="0">
              <a:solidFill>
                <a:srgbClr val="C00000"/>
              </a:solidFill>
              <a:latin typeface="Calibri" panose="020F0502020204030204"/>
            </a:endParaRPr>
          </a:p>
        </p:txBody>
      </p:sp>
      <p:cxnSp>
        <p:nvCxnSpPr>
          <p:cNvPr id="17" name="Elbow Connector 16"/>
          <p:cNvCxnSpPr/>
          <p:nvPr/>
        </p:nvCxnSpPr>
        <p:spPr>
          <a:xfrm rot="10800000" flipV="1">
            <a:off x="1501572" y="3007044"/>
            <a:ext cx="1767100" cy="662410"/>
          </a:xfrm>
          <a:prstGeom prst="bentConnector3">
            <a:avLst>
              <a:gd name="adj1" fmla="val 64343"/>
            </a:avLst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Google Shape;2666;p165"/>
          <p:cNvSpPr txBox="1"/>
          <p:nvPr/>
        </p:nvSpPr>
        <p:spPr>
          <a:xfrm>
            <a:off x="231295" y="3357029"/>
            <a:ext cx="1140305" cy="6235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algn="ctr" defTabSz="685800"/>
            <a:r>
              <a:rPr lang="en-US" sz="2000" dirty="0">
                <a:solidFill>
                  <a:srgbClr val="C00000"/>
                </a:solidFill>
                <a:latin typeface="Calibri" panose="020F0502020204030204"/>
              </a:rPr>
              <a:t>?</a:t>
            </a:r>
            <a:r>
              <a:rPr lang="en" sz="2000" dirty="0">
                <a:solidFill>
                  <a:srgbClr val="C00000"/>
                </a:solidFill>
                <a:latin typeface="Calibri" panose="020F0502020204030204"/>
              </a:rPr>
              <a:t>   </a:t>
            </a:r>
            <a:r>
              <a:rPr lang="en-US" sz="2000" dirty="0">
                <a:solidFill>
                  <a:srgbClr val="C00000"/>
                </a:solidFill>
                <a:latin typeface="Calibri" panose="020F0502020204030204"/>
              </a:rPr>
              <a:t> ?</a:t>
            </a:r>
            <a:r>
              <a:rPr lang="en" sz="2000" dirty="0">
                <a:solidFill>
                  <a:srgbClr val="C00000"/>
                </a:solidFill>
                <a:latin typeface="Calibri" panose="020F0502020204030204"/>
              </a:rPr>
              <a:t> </a:t>
            </a:r>
            <a:r>
              <a:rPr lang="en-US" sz="2000" dirty="0">
                <a:solidFill>
                  <a:srgbClr val="C00000"/>
                </a:solidFill>
                <a:latin typeface="Calibri" panose="020F0502020204030204"/>
              </a:rPr>
              <a:t>   ?</a:t>
            </a:r>
            <a:r>
              <a:rPr lang="en" sz="2000" dirty="0">
                <a:solidFill>
                  <a:srgbClr val="C00000"/>
                </a:solidFill>
                <a:latin typeface="Calibri" panose="020F0502020204030204"/>
              </a:rPr>
              <a:t> </a:t>
            </a:r>
            <a:r>
              <a:rPr lang="en-US" sz="2000" dirty="0">
                <a:solidFill>
                  <a:srgbClr val="C00000"/>
                </a:solidFill>
                <a:latin typeface="Calibri" panose="020F0502020204030204"/>
              </a:rPr>
              <a:t> ?</a:t>
            </a:r>
            <a:r>
              <a:rPr lang="en" sz="2000" dirty="0">
                <a:solidFill>
                  <a:srgbClr val="C00000"/>
                </a:solidFill>
                <a:latin typeface="Calibri" panose="020F0502020204030204"/>
              </a:rPr>
              <a:t>   </a:t>
            </a:r>
            <a:r>
              <a:rPr lang="en-US" sz="2000" dirty="0">
                <a:solidFill>
                  <a:srgbClr val="C00000"/>
                </a:solidFill>
                <a:latin typeface="Calibri" panose="020F0502020204030204"/>
              </a:rPr>
              <a:t> ?</a:t>
            </a:r>
            <a:r>
              <a:rPr lang="en" sz="2000" dirty="0">
                <a:solidFill>
                  <a:srgbClr val="C00000"/>
                </a:solidFill>
                <a:latin typeface="Calibri" panose="020F0502020204030204"/>
              </a:rPr>
              <a:t> </a:t>
            </a:r>
            <a:r>
              <a:rPr lang="en-US" sz="2000" dirty="0">
                <a:solidFill>
                  <a:srgbClr val="C00000"/>
                </a:solidFill>
                <a:latin typeface="Calibri" panose="020F0502020204030204"/>
              </a:rPr>
              <a:t>   ?</a:t>
            </a:r>
            <a:r>
              <a:rPr lang="en" sz="2000" dirty="0">
                <a:solidFill>
                  <a:srgbClr val="C00000"/>
                </a:solidFill>
                <a:latin typeface="Calibri" panose="020F0502020204030204"/>
              </a:rPr>
              <a:t> </a:t>
            </a:r>
            <a:r>
              <a:rPr lang="en-US" sz="2000" dirty="0">
                <a:solidFill>
                  <a:srgbClr val="C00000"/>
                </a:solidFill>
                <a:latin typeface="Calibri" panose="020F0502020204030204"/>
              </a:rPr>
              <a:t> </a:t>
            </a:r>
            <a:endParaRPr sz="2000" dirty="0">
              <a:solidFill>
                <a:srgbClr val="C00000"/>
              </a:solidFill>
              <a:latin typeface="Calibri" panose="020F0502020204030204"/>
            </a:endParaRPr>
          </a:p>
        </p:txBody>
      </p:sp>
      <p:sp>
        <p:nvSpPr>
          <p:cNvPr id="19" name="Google Shape;2678;p165"/>
          <p:cNvSpPr/>
          <p:nvPr/>
        </p:nvSpPr>
        <p:spPr>
          <a:xfrm rot="3108">
            <a:off x="333727" y="2097955"/>
            <a:ext cx="265022" cy="280427"/>
          </a:xfrm>
          <a:prstGeom prst="rect">
            <a:avLst/>
          </a:prstGeom>
          <a:noFill/>
          <a:ln w="2540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0" name="Google Shape;2678;p165"/>
          <p:cNvSpPr/>
          <p:nvPr/>
        </p:nvSpPr>
        <p:spPr>
          <a:xfrm rot="3108">
            <a:off x="333726" y="3357150"/>
            <a:ext cx="265022" cy="280427"/>
          </a:xfrm>
          <a:prstGeom prst="rect">
            <a:avLst/>
          </a:prstGeom>
          <a:noFill/>
          <a:ln w="2540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532855" y="3413248"/>
            <a:ext cx="2388154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800"/>
            <a:r>
              <a:rPr lang="en-US" sz="2100" dirty="0">
                <a:solidFill>
                  <a:prstClr val="black"/>
                </a:solidFill>
                <a:latin typeface="Calibri" panose="020F0502020204030204"/>
              </a:rPr>
              <a:t>Local Gradient Slice:</a:t>
            </a:r>
          </a:p>
          <a:p>
            <a:pPr algn="ctr" defTabSz="685800"/>
            <a:r>
              <a:rPr lang="en-US" sz="2100" dirty="0" err="1">
                <a:solidFill>
                  <a:srgbClr val="ED7D31"/>
                </a:solidFill>
                <a:latin typeface="Calibri" panose="020F0502020204030204"/>
              </a:rPr>
              <a:t>dy</a:t>
            </a:r>
            <a:r>
              <a:rPr lang="en-US" sz="2100" dirty="0">
                <a:solidFill>
                  <a:srgbClr val="ED7D31"/>
                </a:solidFill>
                <a:latin typeface="Calibri" panose="020F0502020204030204"/>
              </a:rPr>
              <a:t>/dx</a:t>
            </a:r>
            <a:r>
              <a:rPr lang="en-US" sz="2100" baseline="-25000" dirty="0">
                <a:solidFill>
                  <a:srgbClr val="ED7D31"/>
                </a:solidFill>
                <a:latin typeface="Calibri" panose="020F0502020204030204"/>
              </a:rPr>
              <a:t>1,1</a:t>
            </a:r>
          </a:p>
          <a:p>
            <a:pPr algn="ctr" defTabSz="685800"/>
            <a:r>
              <a:rPr lang="en-US" sz="2100" dirty="0">
                <a:solidFill>
                  <a:srgbClr val="ED7D31"/>
                </a:solidFill>
                <a:latin typeface="Calibri" panose="020F0502020204030204"/>
              </a:rPr>
              <a:t>[ ?  ?  ?  ? ]</a:t>
            </a:r>
          </a:p>
          <a:p>
            <a:pPr algn="ctr" defTabSz="685800"/>
            <a:r>
              <a:rPr lang="en-US" sz="2100" dirty="0">
                <a:solidFill>
                  <a:srgbClr val="ED7D31"/>
                </a:solidFill>
                <a:latin typeface="Calibri" panose="020F0502020204030204"/>
              </a:rPr>
              <a:t>[ ?  ?  ?  ? ]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55016" y="4216422"/>
            <a:ext cx="237116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n-US" sz="2100" dirty="0" err="1">
                <a:solidFill>
                  <a:srgbClr val="0000FF"/>
                </a:solidFill>
                <a:latin typeface="Calibri" panose="020F0502020204030204"/>
              </a:rPr>
              <a:t>dL</a:t>
            </a:r>
            <a:r>
              <a:rPr lang="en-US" sz="2100" dirty="0">
                <a:solidFill>
                  <a:srgbClr val="0000FF"/>
                </a:solidFill>
                <a:latin typeface="Calibri" panose="020F0502020204030204"/>
              </a:rPr>
              <a:t>/dx</a:t>
            </a:r>
            <a:r>
              <a:rPr lang="en-US" sz="2100" baseline="-25000" dirty="0">
                <a:solidFill>
                  <a:srgbClr val="0000FF"/>
                </a:solidFill>
                <a:latin typeface="Calibri" panose="020F0502020204030204"/>
              </a:rPr>
              <a:t>1,1</a:t>
            </a:r>
            <a:r>
              <a:rPr lang="en-US" sz="2100" dirty="0">
                <a:solidFill>
                  <a:prstClr val="black"/>
                </a:solidFill>
                <a:latin typeface="Calibri" panose="020F0502020204030204"/>
              </a:rPr>
              <a:t> </a:t>
            </a:r>
          </a:p>
          <a:p>
            <a:pPr defTabSz="685800"/>
            <a:r>
              <a:rPr lang="en-US" sz="2100" dirty="0">
                <a:solidFill>
                  <a:prstClr val="black"/>
                </a:solidFill>
                <a:latin typeface="Calibri" panose="020F0502020204030204"/>
              </a:rPr>
              <a:t>= </a:t>
            </a:r>
            <a:r>
              <a:rPr lang="en-US" sz="2100" dirty="0">
                <a:solidFill>
                  <a:srgbClr val="ED7D31"/>
                </a:solidFill>
                <a:latin typeface="Calibri" panose="020F0502020204030204"/>
              </a:rPr>
              <a:t>(</a:t>
            </a:r>
            <a:r>
              <a:rPr lang="en-US" sz="2100" dirty="0" err="1">
                <a:solidFill>
                  <a:srgbClr val="ED7D31"/>
                </a:solidFill>
                <a:latin typeface="Calibri" panose="020F0502020204030204"/>
              </a:rPr>
              <a:t>dy</a:t>
            </a:r>
            <a:r>
              <a:rPr lang="en-US" sz="2100" dirty="0">
                <a:solidFill>
                  <a:srgbClr val="ED7D31"/>
                </a:solidFill>
                <a:latin typeface="Calibri" panose="020F0502020204030204"/>
              </a:rPr>
              <a:t>/dx</a:t>
            </a:r>
            <a:r>
              <a:rPr lang="en-US" sz="2100" baseline="-25000" dirty="0">
                <a:solidFill>
                  <a:srgbClr val="ED7D31"/>
                </a:solidFill>
                <a:latin typeface="Calibri" panose="020F0502020204030204"/>
              </a:rPr>
              <a:t>1,1</a:t>
            </a:r>
            <a:r>
              <a:rPr lang="en-US" sz="2100" dirty="0">
                <a:solidFill>
                  <a:srgbClr val="ED7D31"/>
                </a:solidFill>
                <a:latin typeface="Calibri" panose="020F0502020204030204"/>
              </a:rPr>
              <a:t>) </a:t>
            </a:r>
            <a:r>
              <a:rPr lang="en-US" sz="2100" dirty="0">
                <a:solidFill>
                  <a:prstClr val="black"/>
                </a:solidFill>
                <a:latin typeface="Calibri" panose="020F0502020204030204"/>
              </a:rPr>
              <a:t>· </a:t>
            </a:r>
            <a:r>
              <a:rPr lang="en-US" sz="2100" dirty="0">
                <a:solidFill>
                  <a:srgbClr val="C00000"/>
                </a:solidFill>
                <a:latin typeface="Calibri" panose="020F0502020204030204"/>
              </a:rPr>
              <a:t>(</a:t>
            </a:r>
            <a:r>
              <a:rPr lang="en-US" sz="2100" dirty="0" err="1">
                <a:solidFill>
                  <a:srgbClr val="C00000"/>
                </a:solidFill>
                <a:latin typeface="Calibri" panose="020F0502020204030204"/>
              </a:rPr>
              <a:t>dL</a:t>
            </a:r>
            <a:r>
              <a:rPr lang="en-US" sz="2100" dirty="0">
                <a:solidFill>
                  <a:srgbClr val="C00000"/>
                </a:solidFill>
                <a:latin typeface="Calibri" panose="020F0502020204030204"/>
              </a:rPr>
              <a:t>/</a:t>
            </a:r>
            <a:r>
              <a:rPr lang="en-US" sz="2100" dirty="0" err="1">
                <a:solidFill>
                  <a:srgbClr val="C00000"/>
                </a:solidFill>
                <a:latin typeface="Calibri" panose="020F0502020204030204"/>
              </a:rPr>
              <a:t>dy</a:t>
            </a:r>
            <a:r>
              <a:rPr lang="en-US" sz="2100" dirty="0">
                <a:solidFill>
                  <a:srgbClr val="C00000"/>
                </a:solidFill>
                <a:latin typeface="Calibri" panose="020F0502020204030204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43375501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Example: Matrix Multiplication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685800"/>
            <a:r>
              <a:rPr lang="en-US">
                <a:latin typeface="Calibri" panose="020F0502020204030204"/>
              </a:rPr>
              <a:t>Lecture 6 - </a:t>
            </a:r>
            <a:fld id="{AC1089D3-84F4-7045-A571-C61BEF9B13BC}" type="slidenum">
              <a:rPr lang="en-US">
                <a:latin typeface="Calibri" panose="020F0502020204030204"/>
              </a:rPr>
              <a:pPr defTabSz="685800"/>
              <a:t>114</a:t>
            </a:fld>
            <a:endParaRPr lang="en-US" dirty="0">
              <a:latin typeface="Calibri" panose="020F0502020204030204"/>
            </a:endParaRPr>
          </a:p>
        </p:txBody>
      </p:sp>
      <p:sp>
        <p:nvSpPr>
          <p:cNvPr id="5" name="Google Shape;2666;p165"/>
          <p:cNvSpPr txBox="1"/>
          <p:nvPr/>
        </p:nvSpPr>
        <p:spPr>
          <a:xfrm>
            <a:off x="105835" y="1721692"/>
            <a:ext cx="1324392" cy="9904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algn="ctr" defTabSz="685800"/>
            <a:r>
              <a:rPr lang="en" sz="2000" dirty="0">
                <a:solidFill>
                  <a:prstClr val="black"/>
                </a:solidFill>
                <a:latin typeface="Calibri" panose="020F0502020204030204"/>
              </a:rPr>
              <a:t>x: [N×D]</a:t>
            </a:r>
            <a:endParaRPr sz="2000" dirty="0">
              <a:solidFill>
                <a:prstClr val="black"/>
              </a:solidFill>
              <a:latin typeface="Calibri" panose="020F0502020204030204"/>
            </a:endParaRPr>
          </a:p>
          <a:p>
            <a:pPr algn="ctr" defTabSz="685800"/>
            <a:r>
              <a:rPr lang="en" sz="2000" dirty="0">
                <a:solidFill>
                  <a:srgbClr val="6AA84F"/>
                </a:solidFill>
                <a:latin typeface="Calibri" panose="020F0502020204030204"/>
              </a:rPr>
              <a:t>[  2   1  -3 ]</a:t>
            </a:r>
            <a:endParaRPr sz="2000" dirty="0">
              <a:solidFill>
                <a:srgbClr val="6AA84F"/>
              </a:solidFill>
              <a:latin typeface="Calibri" panose="020F0502020204030204"/>
            </a:endParaRPr>
          </a:p>
          <a:p>
            <a:pPr algn="ctr" defTabSz="685800"/>
            <a:r>
              <a:rPr lang="en" sz="2000" dirty="0">
                <a:solidFill>
                  <a:srgbClr val="6AA84F"/>
                </a:solidFill>
                <a:latin typeface="Calibri" panose="020F0502020204030204"/>
              </a:rPr>
              <a:t>[ -3   4   2 ]</a:t>
            </a:r>
            <a:endParaRPr sz="2000" dirty="0">
              <a:solidFill>
                <a:srgbClr val="6AA84F"/>
              </a:solidFill>
              <a:latin typeface="Calibri" panose="020F0502020204030204"/>
            </a:endParaRPr>
          </a:p>
        </p:txBody>
      </p:sp>
      <p:sp>
        <p:nvSpPr>
          <p:cNvPr id="6" name="Google Shape;2667;p165"/>
          <p:cNvSpPr txBox="1"/>
          <p:nvPr/>
        </p:nvSpPr>
        <p:spPr>
          <a:xfrm>
            <a:off x="1456729" y="1681190"/>
            <a:ext cx="1385063" cy="12936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algn="ctr" defTabSz="685800"/>
            <a:r>
              <a:rPr lang="en" sz="2000" dirty="0">
                <a:solidFill>
                  <a:prstClr val="black"/>
                </a:solidFill>
                <a:latin typeface="Calibri" panose="020F0502020204030204"/>
              </a:rPr>
              <a:t>w: [D×M]</a:t>
            </a:r>
            <a:endParaRPr sz="2000" dirty="0">
              <a:solidFill>
                <a:prstClr val="black"/>
              </a:solidFill>
              <a:latin typeface="Calibri" panose="020F0502020204030204"/>
            </a:endParaRPr>
          </a:p>
          <a:p>
            <a:pPr algn="ctr" defTabSz="685800"/>
            <a:r>
              <a:rPr lang="en" sz="2000" dirty="0">
                <a:solidFill>
                  <a:srgbClr val="6AA84F"/>
                </a:solidFill>
                <a:latin typeface="Calibri" panose="020F0502020204030204"/>
              </a:rPr>
              <a:t>[  3  2  1 -1]</a:t>
            </a:r>
            <a:endParaRPr sz="2000" dirty="0">
              <a:solidFill>
                <a:srgbClr val="6AA84F"/>
              </a:solidFill>
              <a:latin typeface="Calibri" panose="020F0502020204030204"/>
            </a:endParaRPr>
          </a:p>
          <a:p>
            <a:pPr algn="ctr" defTabSz="685800"/>
            <a:r>
              <a:rPr lang="en" sz="2000" dirty="0">
                <a:solidFill>
                  <a:srgbClr val="6AA84F"/>
                </a:solidFill>
                <a:latin typeface="Calibri" panose="020F0502020204030204"/>
              </a:rPr>
              <a:t>[  2  1  3  2]</a:t>
            </a:r>
            <a:endParaRPr sz="2000" dirty="0">
              <a:solidFill>
                <a:srgbClr val="6AA84F"/>
              </a:solidFill>
              <a:latin typeface="Calibri" panose="020F0502020204030204"/>
            </a:endParaRPr>
          </a:p>
          <a:p>
            <a:pPr algn="ctr" defTabSz="685800"/>
            <a:r>
              <a:rPr lang="en" sz="2000" dirty="0">
                <a:solidFill>
                  <a:srgbClr val="6AA84F"/>
                </a:solidFill>
                <a:latin typeface="Calibri" panose="020F0502020204030204"/>
              </a:rPr>
              <a:t>[  3  2  1 -2]</a:t>
            </a:r>
            <a:endParaRPr sz="2000" dirty="0">
              <a:solidFill>
                <a:srgbClr val="6AA84F"/>
              </a:solidFill>
              <a:latin typeface="Calibri" panose="020F0502020204030204"/>
            </a:endParaRPr>
          </a:p>
        </p:txBody>
      </p:sp>
      <p:grpSp>
        <p:nvGrpSpPr>
          <p:cNvPr id="7" name="Google Shape;2668;p165"/>
          <p:cNvGrpSpPr/>
          <p:nvPr/>
        </p:nvGrpSpPr>
        <p:grpSpPr>
          <a:xfrm>
            <a:off x="3350708" y="1783889"/>
            <a:ext cx="2752446" cy="1311858"/>
            <a:chOff x="3528693" y="1554987"/>
            <a:chExt cx="2753163" cy="1312200"/>
          </a:xfrm>
        </p:grpSpPr>
        <p:sp>
          <p:nvSpPr>
            <p:cNvPr id="8" name="Google Shape;2669;p165"/>
            <p:cNvSpPr/>
            <p:nvPr/>
          </p:nvSpPr>
          <p:spPr>
            <a:xfrm>
              <a:off x="3528693" y="1554987"/>
              <a:ext cx="2753163" cy="1312200"/>
            </a:xfrm>
            <a:prstGeom prst="rect">
              <a:avLst/>
            </a:prstGeom>
            <a:solidFill>
              <a:srgbClr val="F3F3F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01" tIns="91401" rIns="91401" bIns="91401" anchor="t" anchorCtr="0">
              <a:noAutofit/>
            </a:bodyPr>
            <a:lstStyle/>
            <a:p>
              <a:pPr algn="ctr" defTabSz="685800"/>
              <a:r>
                <a:rPr lang="en" sz="2200" dirty="0">
                  <a:solidFill>
                    <a:prstClr val="black"/>
                  </a:solidFill>
                  <a:latin typeface="Calibri" panose="020F0502020204030204"/>
                </a:rPr>
                <a:t>Matrix Multiply</a:t>
              </a:r>
              <a:r>
                <a:rPr lang="en-US" sz="2200" dirty="0">
                  <a:solidFill>
                    <a:prstClr val="black"/>
                  </a:solidFill>
                  <a:latin typeface="Calibri" panose="020F0502020204030204"/>
                </a:rPr>
                <a:t> </a:t>
              </a:r>
              <a:r>
                <a:rPr lang="en-US" sz="2200" i="1" dirty="0">
                  <a:solidFill>
                    <a:prstClr val="black"/>
                  </a:solidFill>
                  <a:latin typeface="Calibri" panose="020F0502020204030204"/>
                </a:rPr>
                <a:t>y = </a:t>
              </a:r>
              <a:r>
                <a:rPr lang="en-US" sz="2200" i="1" dirty="0" err="1">
                  <a:solidFill>
                    <a:prstClr val="black"/>
                  </a:solidFill>
                  <a:latin typeface="Calibri" panose="020F0502020204030204"/>
                </a:rPr>
                <a:t>xw</a:t>
              </a:r>
              <a:endParaRPr sz="2200" i="1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pic>
          <p:nvPicPr>
            <p:cNvPr id="9" name="Google Shape;2670;p165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3722274" y="2046850"/>
              <a:ext cx="2389475" cy="7075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" name="Google Shape;2671;p165"/>
          <p:cNvSpPr txBox="1"/>
          <p:nvPr/>
        </p:nvSpPr>
        <p:spPr>
          <a:xfrm>
            <a:off x="7139239" y="1209653"/>
            <a:ext cx="1861016" cy="11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algn="ctr" defTabSz="685800"/>
            <a:r>
              <a:rPr lang="en" sz="2000" dirty="0">
                <a:solidFill>
                  <a:prstClr val="black"/>
                </a:solidFill>
                <a:latin typeface="Calibri" panose="020F0502020204030204"/>
              </a:rPr>
              <a:t>y: [N×M]</a:t>
            </a:r>
            <a:endParaRPr sz="2000" dirty="0">
              <a:solidFill>
                <a:prstClr val="black"/>
              </a:solidFill>
              <a:latin typeface="Calibri" panose="020F0502020204030204"/>
            </a:endParaRPr>
          </a:p>
          <a:p>
            <a:pPr algn="ctr" defTabSz="685800"/>
            <a:r>
              <a:rPr lang="en" sz="2000" dirty="0">
                <a:solidFill>
                  <a:srgbClr val="6AA84F"/>
                </a:solidFill>
                <a:latin typeface="Calibri" panose="020F0502020204030204"/>
              </a:rPr>
              <a:t>[</a:t>
            </a:r>
            <a:r>
              <a:rPr lang="en-US" sz="2000" dirty="0">
                <a:solidFill>
                  <a:srgbClr val="6AA84F"/>
                </a:solidFill>
                <a:latin typeface="Calibri" panose="020F0502020204030204"/>
              </a:rPr>
              <a:t>-1</a:t>
            </a:r>
            <a:r>
              <a:rPr lang="en" sz="2000" dirty="0">
                <a:solidFill>
                  <a:srgbClr val="6AA84F"/>
                </a:solidFill>
                <a:latin typeface="Calibri" panose="020F0502020204030204"/>
              </a:rPr>
              <a:t> </a:t>
            </a:r>
            <a:r>
              <a:rPr lang="en-US" sz="2000" dirty="0">
                <a:solidFill>
                  <a:srgbClr val="6AA84F"/>
                </a:solidFill>
                <a:latin typeface="Calibri" panose="020F0502020204030204"/>
              </a:rPr>
              <a:t>-1</a:t>
            </a:r>
            <a:r>
              <a:rPr lang="en" sz="2000" dirty="0">
                <a:solidFill>
                  <a:srgbClr val="6AA84F"/>
                </a:solidFill>
                <a:latin typeface="Calibri" panose="020F0502020204030204"/>
              </a:rPr>
              <a:t>  </a:t>
            </a:r>
            <a:r>
              <a:rPr lang="en-US" sz="2000" dirty="0">
                <a:solidFill>
                  <a:srgbClr val="6AA84F"/>
                </a:solidFill>
                <a:latin typeface="Calibri" panose="020F0502020204030204"/>
              </a:rPr>
              <a:t> </a:t>
            </a:r>
            <a:r>
              <a:rPr lang="en" sz="2000" dirty="0">
                <a:solidFill>
                  <a:srgbClr val="6AA84F"/>
                </a:solidFill>
                <a:latin typeface="Calibri" panose="020F0502020204030204"/>
              </a:rPr>
              <a:t>2  </a:t>
            </a:r>
            <a:r>
              <a:rPr lang="en-US" sz="2000" dirty="0">
                <a:solidFill>
                  <a:srgbClr val="6AA84F"/>
                </a:solidFill>
                <a:latin typeface="Calibri" panose="020F0502020204030204"/>
              </a:rPr>
              <a:t> </a:t>
            </a:r>
            <a:r>
              <a:rPr lang="en" sz="2000" dirty="0">
                <a:solidFill>
                  <a:srgbClr val="6AA84F"/>
                </a:solidFill>
                <a:latin typeface="Calibri" panose="020F0502020204030204"/>
              </a:rPr>
              <a:t>6 ]</a:t>
            </a:r>
            <a:endParaRPr sz="2000" dirty="0">
              <a:solidFill>
                <a:srgbClr val="6AA84F"/>
              </a:solidFill>
              <a:latin typeface="Calibri" panose="020F0502020204030204"/>
            </a:endParaRPr>
          </a:p>
          <a:p>
            <a:pPr algn="ctr" defTabSz="685800"/>
            <a:r>
              <a:rPr lang="en" sz="2000" dirty="0">
                <a:solidFill>
                  <a:srgbClr val="6AA84F"/>
                </a:solidFill>
                <a:latin typeface="Calibri" panose="020F0502020204030204"/>
              </a:rPr>
              <a:t>[</a:t>
            </a:r>
            <a:r>
              <a:rPr lang="en-US" sz="2000" dirty="0">
                <a:solidFill>
                  <a:srgbClr val="6AA84F"/>
                </a:solidFill>
                <a:latin typeface="Calibri" panose="020F0502020204030204"/>
              </a:rPr>
              <a:t> </a:t>
            </a:r>
            <a:r>
              <a:rPr lang="en" sz="2000" dirty="0">
                <a:solidFill>
                  <a:srgbClr val="6AA84F"/>
                </a:solidFill>
                <a:latin typeface="Calibri" panose="020F0502020204030204"/>
              </a:rPr>
              <a:t>5 </a:t>
            </a:r>
            <a:r>
              <a:rPr lang="en-US" sz="2000" dirty="0">
                <a:solidFill>
                  <a:srgbClr val="6AA84F"/>
                </a:solidFill>
                <a:latin typeface="Calibri" panose="020F0502020204030204"/>
              </a:rPr>
              <a:t>  </a:t>
            </a:r>
            <a:r>
              <a:rPr lang="en" sz="2000" dirty="0">
                <a:solidFill>
                  <a:srgbClr val="6AA84F"/>
                </a:solidFill>
                <a:latin typeface="Calibri" panose="020F0502020204030204"/>
              </a:rPr>
              <a:t>2  1</a:t>
            </a:r>
            <a:r>
              <a:rPr lang="en-US" sz="2000" dirty="0">
                <a:solidFill>
                  <a:srgbClr val="6AA84F"/>
                </a:solidFill>
                <a:latin typeface="Calibri" panose="020F0502020204030204"/>
              </a:rPr>
              <a:t>1</a:t>
            </a:r>
            <a:r>
              <a:rPr lang="en" sz="2000" dirty="0">
                <a:solidFill>
                  <a:srgbClr val="6AA84F"/>
                </a:solidFill>
                <a:latin typeface="Calibri" panose="020F0502020204030204"/>
              </a:rPr>
              <a:t>  </a:t>
            </a:r>
            <a:r>
              <a:rPr lang="en-US" sz="2000" dirty="0">
                <a:solidFill>
                  <a:srgbClr val="6AA84F"/>
                </a:solidFill>
                <a:latin typeface="Calibri" panose="020F0502020204030204"/>
              </a:rPr>
              <a:t>7</a:t>
            </a:r>
            <a:r>
              <a:rPr lang="en" sz="2000" dirty="0">
                <a:solidFill>
                  <a:srgbClr val="6AA84F"/>
                </a:solidFill>
                <a:latin typeface="Calibri" panose="020F0502020204030204"/>
              </a:rPr>
              <a:t> ]</a:t>
            </a:r>
            <a:endParaRPr sz="2000" dirty="0">
              <a:solidFill>
                <a:srgbClr val="6AA84F"/>
              </a:solidFill>
              <a:latin typeface="Calibri" panose="020F0502020204030204"/>
            </a:endParaRPr>
          </a:p>
        </p:txBody>
      </p:sp>
      <p:cxnSp>
        <p:nvCxnSpPr>
          <p:cNvPr id="14" name="Google Shape;2675;p165"/>
          <p:cNvCxnSpPr/>
          <p:nvPr/>
        </p:nvCxnSpPr>
        <p:spPr>
          <a:xfrm>
            <a:off x="6228627" y="1985325"/>
            <a:ext cx="887169" cy="0"/>
          </a:xfrm>
          <a:prstGeom prst="straightConnector1">
            <a:avLst/>
          </a:prstGeom>
          <a:noFill/>
          <a:ln w="25400" cap="flat" cmpd="sng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" name="Google Shape;2677;p165"/>
          <p:cNvCxnSpPr/>
          <p:nvPr/>
        </p:nvCxnSpPr>
        <p:spPr>
          <a:xfrm>
            <a:off x="2841791" y="1960183"/>
            <a:ext cx="479648" cy="0"/>
          </a:xfrm>
          <a:prstGeom prst="straightConnector1">
            <a:avLst/>
          </a:prstGeom>
          <a:noFill/>
          <a:ln w="25400" cap="flat" cmpd="sng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" name="Google Shape;2672;p165"/>
          <p:cNvSpPr txBox="1"/>
          <p:nvPr/>
        </p:nvSpPr>
        <p:spPr>
          <a:xfrm>
            <a:off x="7139240" y="2445077"/>
            <a:ext cx="1657668" cy="11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algn="ctr" defTabSz="685800"/>
            <a:r>
              <a:rPr lang="en" sz="2000" dirty="0" err="1">
                <a:solidFill>
                  <a:prstClr val="black"/>
                </a:solidFill>
                <a:latin typeface="Calibri" panose="020F0502020204030204"/>
              </a:rPr>
              <a:t>dL</a:t>
            </a:r>
            <a:r>
              <a:rPr lang="en" sz="2000" dirty="0">
                <a:solidFill>
                  <a:prstClr val="black"/>
                </a:solidFill>
                <a:latin typeface="Calibri" panose="020F0502020204030204"/>
              </a:rPr>
              <a:t>/</a:t>
            </a:r>
            <a:r>
              <a:rPr lang="en" sz="2000" dirty="0" err="1">
                <a:solidFill>
                  <a:prstClr val="black"/>
                </a:solidFill>
                <a:latin typeface="Calibri" panose="020F0502020204030204"/>
              </a:rPr>
              <a:t>dy</a:t>
            </a:r>
            <a:r>
              <a:rPr lang="en" sz="2000" dirty="0">
                <a:solidFill>
                  <a:prstClr val="black"/>
                </a:solidFill>
                <a:latin typeface="Calibri" panose="020F0502020204030204"/>
              </a:rPr>
              <a:t>: [N×M]</a:t>
            </a:r>
            <a:endParaRPr sz="2000" dirty="0">
              <a:solidFill>
                <a:prstClr val="black"/>
              </a:solidFill>
              <a:latin typeface="Calibri" panose="020F0502020204030204"/>
            </a:endParaRPr>
          </a:p>
          <a:p>
            <a:pPr algn="ctr" defTabSz="685800"/>
            <a:r>
              <a:rPr lang="en" sz="2000" dirty="0">
                <a:solidFill>
                  <a:srgbClr val="C00000"/>
                </a:solidFill>
                <a:latin typeface="Calibri" panose="020F0502020204030204"/>
              </a:rPr>
              <a:t>[  2  3 -3  9 ]</a:t>
            </a:r>
            <a:endParaRPr sz="2000" dirty="0">
              <a:solidFill>
                <a:srgbClr val="C00000"/>
              </a:solidFill>
              <a:latin typeface="Calibri" panose="020F0502020204030204"/>
            </a:endParaRPr>
          </a:p>
          <a:p>
            <a:pPr algn="ctr" defTabSz="685800"/>
            <a:r>
              <a:rPr lang="en" sz="2000" dirty="0">
                <a:solidFill>
                  <a:srgbClr val="C00000"/>
                </a:solidFill>
                <a:latin typeface="Calibri" panose="020F0502020204030204"/>
              </a:rPr>
              <a:t>[ -8  1  4  6 ]</a:t>
            </a:r>
            <a:endParaRPr sz="2000" dirty="0">
              <a:solidFill>
                <a:srgbClr val="C00000"/>
              </a:solidFill>
              <a:latin typeface="Calibri" panose="020F0502020204030204"/>
            </a:endParaRPr>
          </a:p>
        </p:txBody>
      </p:sp>
      <p:cxnSp>
        <p:nvCxnSpPr>
          <p:cNvPr id="13" name="Google Shape;2674;p165"/>
          <p:cNvCxnSpPr/>
          <p:nvPr/>
        </p:nvCxnSpPr>
        <p:spPr>
          <a:xfrm>
            <a:off x="6221379" y="2982965"/>
            <a:ext cx="917761" cy="0"/>
          </a:xfrm>
          <a:prstGeom prst="straightConnector1">
            <a:avLst/>
          </a:prstGeom>
          <a:noFill/>
          <a:ln w="25400" cap="flat" cmpd="sng">
            <a:solidFill>
              <a:srgbClr val="C00000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15" name="Google Shape;2666;p165"/>
          <p:cNvSpPr txBox="1"/>
          <p:nvPr/>
        </p:nvSpPr>
        <p:spPr>
          <a:xfrm>
            <a:off x="15868" y="3011644"/>
            <a:ext cx="1602715" cy="9904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algn="ctr" defTabSz="685800"/>
            <a:r>
              <a:rPr lang="en-US" sz="2000" dirty="0" err="1">
                <a:solidFill>
                  <a:prstClr val="black"/>
                </a:solidFill>
                <a:latin typeface="Calibri" panose="020F0502020204030204"/>
              </a:rPr>
              <a:t>dL</a:t>
            </a:r>
            <a:r>
              <a:rPr lang="en-US" sz="2000" dirty="0">
                <a:solidFill>
                  <a:prstClr val="black"/>
                </a:solidFill>
                <a:latin typeface="Calibri" panose="020F0502020204030204"/>
              </a:rPr>
              <a:t>/d</a:t>
            </a:r>
            <a:r>
              <a:rPr lang="en" sz="2000" dirty="0">
                <a:solidFill>
                  <a:prstClr val="black"/>
                </a:solidFill>
                <a:latin typeface="Calibri" panose="020F0502020204030204"/>
              </a:rPr>
              <a:t>x: [N×D]</a:t>
            </a:r>
            <a:endParaRPr sz="2000" dirty="0">
              <a:solidFill>
                <a:prstClr val="black"/>
              </a:solidFill>
              <a:latin typeface="Calibri" panose="020F0502020204030204"/>
            </a:endParaRPr>
          </a:p>
          <a:p>
            <a:pPr algn="ctr" defTabSz="685800"/>
            <a:r>
              <a:rPr lang="en" sz="2000" dirty="0">
                <a:solidFill>
                  <a:srgbClr val="C00000"/>
                </a:solidFill>
                <a:latin typeface="Calibri" panose="020F0502020204030204"/>
              </a:rPr>
              <a:t>[ </a:t>
            </a:r>
            <a:r>
              <a:rPr lang="en-US" sz="2000" dirty="0">
                <a:solidFill>
                  <a:srgbClr val="C00000"/>
                </a:solidFill>
                <a:latin typeface="Calibri" panose="020F0502020204030204"/>
              </a:rPr>
              <a:t> 0</a:t>
            </a:r>
            <a:r>
              <a:rPr lang="en" sz="2000" dirty="0">
                <a:solidFill>
                  <a:srgbClr val="C00000"/>
                </a:solidFill>
                <a:latin typeface="Calibri" panose="020F0502020204030204"/>
              </a:rPr>
              <a:t>   1</a:t>
            </a:r>
            <a:r>
              <a:rPr lang="en-US" sz="2000" dirty="0">
                <a:solidFill>
                  <a:srgbClr val="C00000"/>
                </a:solidFill>
                <a:latin typeface="Calibri" panose="020F0502020204030204"/>
              </a:rPr>
              <a:t>6</a:t>
            </a:r>
            <a:r>
              <a:rPr lang="en" sz="2000" dirty="0">
                <a:solidFill>
                  <a:srgbClr val="C00000"/>
                </a:solidFill>
                <a:latin typeface="Calibri" panose="020F0502020204030204"/>
              </a:rPr>
              <a:t> </a:t>
            </a:r>
            <a:r>
              <a:rPr lang="en-US" sz="2000" dirty="0">
                <a:solidFill>
                  <a:srgbClr val="C00000"/>
                </a:solidFill>
                <a:latin typeface="Calibri" panose="020F0502020204030204"/>
              </a:rPr>
              <a:t>  </a:t>
            </a:r>
            <a:r>
              <a:rPr lang="en" sz="2000" dirty="0">
                <a:solidFill>
                  <a:srgbClr val="C00000"/>
                </a:solidFill>
                <a:latin typeface="Calibri" panose="020F0502020204030204"/>
              </a:rPr>
              <a:t>-</a:t>
            </a:r>
            <a:r>
              <a:rPr lang="en-US" sz="2000" dirty="0">
                <a:solidFill>
                  <a:srgbClr val="C00000"/>
                </a:solidFill>
                <a:latin typeface="Calibri" panose="020F0502020204030204"/>
              </a:rPr>
              <a:t>9</a:t>
            </a:r>
            <a:r>
              <a:rPr lang="en" sz="2000" dirty="0">
                <a:solidFill>
                  <a:srgbClr val="C00000"/>
                </a:solidFill>
                <a:latin typeface="Calibri" panose="020F0502020204030204"/>
              </a:rPr>
              <a:t> </a:t>
            </a:r>
            <a:r>
              <a:rPr lang="en-US" sz="2000" dirty="0">
                <a:solidFill>
                  <a:srgbClr val="C00000"/>
                </a:solidFill>
                <a:latin typeface="Calibri" panose="020F0502020204030204"/>
              </a:rPr>
              <a:t> </a:t>
            </a:r>
            <a:r>
              <a:rPr lang="en" sz="2000" dirty="0">
                <a:solidFill>
                  <a:srgbClr val="C00000"/>
                </a:solidFill>
                <a:latin typeface="Calibri" panose="020F0502020204030204"/>
              </a:rPr>
              <a:t>]</a:t>
            </a:r>
            <a:endParaRPr sz="2000" dirty="0">
              <a:solidFill>
                <a:srgbClr val="C00000"/>
              </a:solidFill>
              <a:latin typeface="Calibri" panose="020F0502020204030204"/>
            </a:endParaRPr>
          </a:p>
          <a:p>
            <a:pPr algn="ctr" defTabSz="685800"/>
            <a:r>
              <a:rPr lang="en" sz="2000" dirty="0">
                <a:solidFill>
                  <a:srgbClr val="C00000"/>
                </a:solidFill>
                <a:latin typeface="Calibri" panose="020F0502020204030204"/>
              </a:rPr>
              <a:t>[-</a:t>
            </a:r>
            <a:r>
              <a:rPr lang="en-US" sz="2000" dirty="0">
                <a:solidFill>
                  <a:srgbClr val="C00000"/>
                </a:solidFill>
                <a:latin typeface="Calibri" panose="020F0502020204030204"/>
              </a:rPr>
              <a:t>24</a:t>
            </a:r>
            <a:r>
              <a:rPr lang="en" sz="2000" dirty="0">
                <a:solidFill>
                  <a:srgbClr val="C00000"/>
                </a:solidFill>
                <a:latin typeface="Calibri" panose="020F0502020204030204"/>
              </a:rPr>
              <a:t>   </a:t>
            </a:r>
            <a:r>
              <a:rPr lang="en-US" sz="2000" dirty="0">
                <a:solidFill>
                  <a:srgbClr val="C00000"/>
                </a:solidFill>
                <a:latin typeface="Calibri" panose="020F0502020204030204"/>
              </a:rPr>
              <a:t>9</a:t>
            </a:r>
            <a:r>
              <a:rPr lang="en" sz="2000" dirty="0">
                <a:solidFill>
                  <a:srgbClr val="C00000"/>
                </a:solidFill>
                <a:latin typeface="Calibri" panose="020F0502020204030204"/>
              </a:rPr>
              <a:t> </a:t>
            </a:r>
            <a:r>
              <a:rPr lang="en-US" sz="2000" dirty="0">
                <a:solidFill>
                  <a:srgbClr val="C00000"/>
                </a:solidFill>
                <a:latin typeface="Calibri" panose="020F0502020204030204"/>
              </a:rPr>
              <a:t> -30</a:t>
            </a:r>
            <a:r>
              <a:rPr lang="en" sz="2000" dirty="0">
                <a:solidFill>
                  <a:srgbClr val="C00000"/>
                </a:solidFill>
                <a:latin typeface="Calibri" panose="020F0502020204030204"/>
              </a:rPr>
              <a:t> ]</a:t>
            </a:r>
            <a:endParaRPr sz="2000" dirty="0">
              <a:solidFill>
                <a:srgbClr val="C00000"/>
              </a:solidFill>
              <a:latin typeface="Calibri" panose="020F0502020204030204"/>
            </a:endParaRPr>
          </a:p>
        </p:txBody>
      </p:sp>
      <p:cxnSp>
        <p:nvCxnSpPr>
          <p:cNvPr id="17" name="Elbow Connector 16"/>
          <p:cNvCxnSpPr/>
          <p:nvPr/>
        </p:nvCxnSpPr>
        <p:spPr>
          <a:xfrm rot="10800000" flipV="1">
            <a:off x="1501572" y="3007044"/>
            <a:ext cx="1767100" cy="662410"/>
          </a:xfrm>
          <a:prstGeom prst="bentConnector3">
            <a:avLst>
              <a:gd name="adj1" fmla="val 64343"/>
            </a:avLst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Google Shape;2666;p165"/>
          <p:cNvSpPr txBox="1"/>
          <p:nvPr/>
        </p:nvSpPr>
        <p:spPr>
          <a:xfrm>
            <a:off x="231295" y="3357029"/>
            <a:ext cx="1140305" cy="6235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algn="ctr" defTabSz="685800"/>
            <a:r>
              <a:rPr lang="en-US" sz="2000" dirty="0">
                <a:solidFill>
                  <a:srgbClr val="C00000"/>
                </a:solidFill>
                <a:latin typeface="Calibri" panose="020F0502020204030204"/>
              </a:rPr>
              <a:t>?</a:t>
            </a:r>
            <a:r>
              <a:rPr lang="en" sz="2000" dirty="0">
                <a:solidFill>
                  <a:srgbClr val="C00000"/>
                </a:solidFill>
                <a:latin typeface="Calibri" panose="020F0502020204030204"/>
              </a:rPr>
              <a:t>   </a:t>
            </a:r>
            <a:r>
              <a:rPr lang="en-US" sz="2000" dirty="0">
                <a:solidFill>
                  <a:srgbClr val="C00000"/>
                </a:solidFill>
                <a:latin typeface="Calibri" panose="020F0502020204030204"/>
              </a:rPr>
              <a:t> ?</a:t>
            </a:r>
            <a:r>
              <a:rPr lang="en" sz="2000" dirty="0">
                <a:solidFill>
                  <a:srgbClr val="C00000"/>
                </a:solidFill>
                <a:latin typeface="Calibri" panose="020F0502020204030204"/>
              </a:rPr>
              <a:t> </a:t>
            </a:r>
            <a:r>
              <a:rPr lang="en-US" sz="2000" dirty="0">
                <a:solidFill>
                  <a:srgbClr val="C00000"/>
                </a:solidFill>
                <a:latin typeface="Calibri" panose="020F0502020204030204"/>
              </a:rPr>
              <a:t>   ?</a:t>
            </a:r>
            <a:r>
              <a:rPr lang="en" sz="2000" dirty="0">
                <a:solidFill>
                  <a:srgbClr val="C00000"/>
                </a:solidFill>
                <a:latin typeface="Calibri" panose="020F0502020204030204"/>
              </a:rPr>
              <a:t> </a:t>
            </a:r>
            <a:r>
              <a:rPr lang="en-US" sz="2000" dirty="0">
                <a:solidFill>
                  <a:srgbClr val="C00000"/>
                </a:solidFill>
                <a:latin typeface="Calibri" panose="020F0502020204030204"/>
              </a:rPr>
              <a:t> ?</a:t>
            </a:r>
            <a:r>
              <a:rPr lang="en" sz="2000" dirty="0">
                <a:solidFill>
                  <a:srgbClr val="C00000"/>
                </a:solidFill>
                <a:latin typeface="Calibri" panose="020F0502020204030204"/>
              </a:rPr>
              <a:t>   </a:t>
            </a:r>
            <a:r>
              <a:rPr lang="en-US" sz="2000" dirty="0">
                <a:solidFill>
                  <a:srgbClr val="C00000"/>
                </a:solidFill>
                <a:latin typeface="Calibri" panose="020F0502020204030204"/>
              </a:rPr>
              <a:t> ?</a:t>
            </a:r>
            <a:r>
              <a:rPr lang="en" sz="2000" dirty="0">
                <a:solidFill>
                  <a:srgbClr val="C00000"/>
                </a:solidFill>
                <a:latin typeface="Calibri" panose="020F0502020204030204"/>
              </a:rPr>
              <a:t> </a:t>
            </a:r>
            <a:r>
              <a:rPr lang="en-US" sz="2000" dirty="0">
                <a:solidFill>
                  <a:srgbClr val="C00000"/>
                </a:solidFill>
                <a:latin typeface="Calibri" panose="020F0502020204030204"/>
              </a:rPr>
              <a:t>   ?</a:t>
            </a:r>
            <a:r>
              <a:rPr lang="en" sz="2000" dirty="0">
                <a:solidFill>
                  <a:srgbClr val="C00000"/>
                </a:solidFill>
                <a:latin typeface="Calibri" panose="020F0502020204030204"/>
              </a:rPr>
              <a:t> </a:t>
            </a:r>
            <a:r>
              <a:rPr lang="en-US" sz="2000" dirty="0">
                <a:solidFill>
                  <a:srgbClr val="C00000"/>
                </a:solidFill>
                <a:latin typeface="Calibri" panose="020F0502020204030204"/>
              </a:rPr>
              <a:t> </a:t>
            </a:r>
            <a:endParaRPr sz="2000" dirty="0">
              <a:solidFill>
                <a:srgbClr val="C00000"/>
              </a:solidFill>
              <a:latin typeface="Calibri" panose="020F0502020204030204"/>
            </a:endParaRPr>
          </a:p>
        </p:txBody>
      </p:sp>
      <p:sp>
        <p:nvSpPr>
          <p:cNvPr id="19" name="Google Shape;2678;p165"/>
          <p:cNvSpPr/>
          <p:nvPr/>
        </p:nvSpPr>
        <p:spPr>
          <a:xfrm rot="3108">
            <a:off x="333727" y="2097955"/>
            <a:ext cx="265022" cy="280427"/>
          </a:xfrm>
          <a:prstGeom prst="rect">
            <a:avLst/>
          </a:prstGeom>
          <a:noFill/>
          <a:ln w="2540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0" name="Google Shape;2678;p165"/>
          <p:cNvSpPr/>
          <p:nvPr/>
        </p:nvSpPr>
        <p:spPr>
          <a:xfrm rot="3108">
            <a:off x="333726" y="3357150"/>
            <a:ext cx="265022" cy="280427"/>
          </a:xfrm>
          <a:prstGeom prst="rect">
            <a:avLst/>
          </a:prstGeom>
          <a:noFill/>
          <a:ln w="2540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532855" y="3413248"/>
            <a:ext cx="2388154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800"/>
            <a:r>
              <a:rPr lang="en-US" sz="2100" dirty="0">
                <a:solidFill>
                  <a:prstClr val="black"/>
                </a:solidFill>
                <a:latin typeface="Calibri" panose="020F0502020204030204"/>
              </a:rPr>
              <a:t>Local Gradient Slice:</a:t>
            </a:r>
          </a:p>
          <a:p>
            <a:pPr algn="ctr" defTabSz="685800"/>
            <a:r>
              <a:rPr lang="en-US" sz="2100" dirty="0" err="1">
                <a:solidFill>
                  <a:srgbClr val="ED7D31"/>
                </a:solidFill>
                <a:latin typeface="Calibri" panose="020F0502020204030204"/>
              </a:rPr>
              <a:t>dy</a:t>
            </a:r>
            <a:r>
              <a:rPr lang="en-US" sz="2100" dirty="0">
                <a:solidFill>
                  <a:srgbClr val="ED7D31"/>
                </a:solidFill>
                <a:latin typeface="Calibri" panose="020F0502020204030204"/>
              </a:rPr>
              <a:t>/dx</a:t>
            </a:r>
            <a:r>
              <a:rPr lang="en-US" sz="2100" baseline="-25000" dirty="0">
                <a:solidFill>
                  <a:srgbClr val="ED7D31"/>
                </a:solidFill>
                <a:latin typeface="Calibri" panose="020F0502020204030204"/>
              </a:rPr>
              <a:t>1,1</a:t>
            </a:r>
          </a:p>
          <a:p>
            <a:pPr algn="ctr" defTabSz="685800"/>
            <a:r>
              <a:rPr lang="en-US" sz="2100" dirty="0">
                <a:solidFill>
                  <a:srgbClr val="ED7D31"/>
                </a:solidFill>
                <a:latin typeface="Calibri" panose="020F0502020204030204"/>
              </a:rPr>
              <a:t>[ ?  ?  ?  ? ]</a:t>
            </a:r>
          </a:p>
          <a:p>
            <a:pPr algn="ctr" defTabSz="685800"/>
            <a:r>
              <a:rPr lang="en-US" sz="2100" dirty="0">
                <a:solidFill>
                  <a:srgbClr val="ED7D31"/>
                </a:solidFill>
                <a:latin typeface="Calibri" panose="020F0502020204030204"/>
              </a:rPr>
              <a:t>[ ?  ?  ?  ? ]</a:t>
            </a:r>
          </a:p>
        </p:txBody>
      </p:sp>
      <p:sp>
        <p:nvSpPr>
          <p:cNvPr id="21" name="Google Shape;2678;p165"/>
          <p:cNvSpPr/>
          <p:nvPr/>
        </p:nvSpPr>
        <p:spPr>
          <a:xfrm rot="3108">
            <a:off x="4212472" y="4120567"/>
            <a:ext cx="265022" cy="280427"/>
          </a:xfrm>
          <a:prstGeom prst="rect">
            <a:avLst/>
          </a:prstGeom>
          <a:noFill/>
          <a:ln w="25400" cap="flat" cmpd="sng">
            <a:solidFill>
              <a:srgbClr val="703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2" name="Google Shape;2678;p165"/>
          <p:cNvSpPr/>
          <p:nvPr/>
        </p:nvSpPr>
        <p:spPr>
          <a:xfrm rot="3108">
            <a:off x="7487416" y="1633301"/>
            <a:ext cx="265022" cy="280427"/>
          </a:xfrm>
          <a:prstGeom prst="rect">
            <a:avLst/>
          </a:prstGeom>
          <a:noFill/>
          <a:ln w="25400" cap="flat" cmpd="sng">
            <a:solidFill>
              <a:srgbClr val="703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968577" y="4054865"/>
            <a:ext cx="1112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n-US" dirty="0">
                <a:solidFill>
                  <a:srgbClr val="7030A0"/>
                </a:solidFill>
                <a:latin typeface="Calibri" panose="020F0502020204030204"/>
              </a:rPr>
              <a:t>dy</a:t>
            </a:r>
            <a:r>
              <a:rPr lang="en-US" baseline="-25000" dirty="0">
                <a:solidFill>
                  <a:srgbClr val="7030A0"/>
                </a:solidFill>
                <a:latin typeface="Calibri" panose="020F0502020204030204"/>
              </a:rPr>
              <a:t>1,1</a:t>
            </a:r>
            <a:r>
              <a:rPr lang="en-US" dirty="0">
                <a:solidFill>
                  <a:srgbClr val="7030A0"/>
                </a:solidFill>
                <a:latin typeface="Calibri" panose="020F0502020204030204"/>
              </a:rPr>
              <a:t>/dx</a:t>
            </a:r>
            <a:r>
              <a:rPr lang="en-US" baseline="-25000" dirty="0">
                <a:solidFill>
                  <a:srgbClr val="7030A0"/>
                </a:solidFill>
                <a:latin typeface="Calibri" panose="020F0502020204030204"/>
              </a:rPr>
              <a:t>1,1</a:t>
            </a:r>
            <a:endParaRPr lang="en-US" dirty="0">
              <a:solidFill>
                <a:srgbClr val="7030A0"/>
              </a:solidFill>
              <a:latin typeface="Calibri" panose="020F0502020204030204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55016" y="4216422"/>
            <a:ext cx="237116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n-US" sz="2100" dirty="0" err="1">
                <a:solidFill>
                  <a:srgbClr val="0000FF"/>
                </a:solidFill>
                <a:latin typeface="Calibri" panose="020F0502020204030204"/>
              </a:rPr>
              <a:t>dL</a:t>
            </a:r>
            <a:r>
              <a:rPr lang="en-US" sz="2100" dirty="0">
                <a:solidFill>
                  <a:srgbClr val="0000FF"/>
                </a:solidFill>
                <a:latin typeface="Calibri" panose="020F0502020204030204"/>
              </a:rPr>
              <a:t>/dx</a:t>
            </a:r>
            <a:r>
              <a:rPr lang="en-US" sz="2100" baseline="-25000" dirty="0">
                <a:solidFill>
                  <a:srgbClr val="0000FF"/>
                </a:solidFill>
                <a:latin typeface="Calibri" panose="020F0502020204030204"/>
              </a:rPr>
              <a:t>1,1</a:t>
            </a:r>
            <a:r>
              <a:rPr lang="en-US" sz="2100" dirty="0">
                <a:solidFill>
                  <a:prstClr val="black"/>
                </a:solidFill>
                <a:latin typeface="Calibri" panose="020F0502020204030204"/>
              </a:rPr>
              <a:t> </a:t>
            </a:r>
          </a:p>
          <a:p>
            <a:pPr defTabSz="685800"/>
            <a:r>
              <a:rPr lang="en-US" sz="2100" dirty="0">
                <a:solidFill>
                  <a:prstClr val="black"/>
                </a:solidFill>
                <a:latin typeface="Calibri" panose="020F0502020204030204"/>
              </a:rPr>
              <a:t>= </a:t>
            </a:r>
            <a:r>
              <a:rPr lang="en-US" sz="2100" dirty="0">
                <a:solidFill>
                  <a:srgbClr val="ED7D31"/>
                </a:solidFill>
                <a:latin typeface="Calibri" panose="020F0502020204030204"/>
              </a:rPr>
              <a:t>(</a:t>
            </a:r>
            <a:r>
              <a:rPr lang="en-US" sz="2100" dirty="0" err="1">
                <a:solidFill>
                  <a:srgbClr val="ED7D31"/>
                </a:solidFill>
                <a:latin typeface="Calibri" panose="020F0502020204030204"/>
              </a:rPr>
              <a:t>dy</a:t>
            </a:r>
            <a:r>
              <a:rPr lang="en-US" sz="2100" dirty="0">
                <a:solidFill>
                  <a:srgbClr val="ED7D31"/>
                </a:solidFill>
                <a:latin typeface="Calibri" panose="020F0502020204030204"/>
              </a:rPr>
              <a:t>/dx</a:t>
            </a:r>
            <a:r>
              <a:rPr lang="en-US" sz="2100" baseline="-25000" dirty="0">
                <a:solidFill>
                  <a:srgbClr val="ED7D31"/>
                </a:solidFill>
                <a:latin typeface="Calibri" panose="020F0502020204030204"/>
              </a:rPr>
              <a:t>1,1</a:t>
            </a:r>
            <a:r>
              <a:rPr lang="en-US" sz="2100" dirty="0">
                <a:solidFill>
                  <a:srgbClr val="ED7D31"/>
                </a:solidFill>
                <a:latin typeface="Calibri" panose="020F0502020204030204"/>
              </a:rPr>
              <a:t>) </a:t>
            </a:r>
            <a:r>
              <a:rPr lang="en-US" sz="2100" dirty="0">
                <a:solidFill>
                  <a:prstClr val="black"/>
                </a:solidFill>
                <a:latin typeface="Calibri" panose="020F0502020204030204"/>
              </a:rPr>
              <a:t>· </a:t>
            </a:r>
            <a:r>
              <a:rPr lang="en-US" sz="2100" dirty="0">
                <a:solidFill>
                  <a:srgbClr val="C00000"/>
                </a:solidFill>
                <a:latin typeface="Calibri" panose="020F0502020204030204"/>
              </a:rPr>
              <a:t>(</a:t>
            </a:r>
            <a:r>
              <a:rPr lang="en-US" sz="2100" dirty="0" err="1">
                <a:solidFill>
                  <a:srgbClr val="C00000"/>
                </a:solidFill>
                <a:latin typeface="Calibri" panose="020F0502020204030204"/>
              </a:rPr>
              <a:t>dL</a:t>
            </a:r>
            <a:r>
              <a:rPr lang="en-US" sz="2100" dirty="0">
                <a:solidFill>
                  <a:srgbClr val="C00000"/>
                </a:solidFill>
                <a:latin typeface="Calibri" panose="020F0502020204030204"/>
              </a:rPr>
              <a:t>/</a:t>
            </a:r>
            <a:r>
              <a:rPr lang="en-US" sz="2100" dirty="0" err="1">
                <a:solidFill>
                  <a:srgbClr val="C00000"/>
                </a:solidFill>
                <a:latin typeface="Calibri" panose="020F0502020204030204"/>
              </a:rPr>
              <a:t>dy</a:t>
            </a:r>
            <a:r>
              <a:rPr lang="en-US" sz="2100" dirty="0">
                <a:solidFill>
                  <a:srgbClr val="C00000"/>
                </a:solidFill>
                <a:latin typeface="Calibri" panose="020F0502020204030204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25320670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Example: Matrix Multiplication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685800"/>
            <a:r>
              <a:rPr lang="en-US">
                <a:latin typeface="Calibri" panose="020F0502020204030204"/>
              </a:rPr>
              <a:t>Lecture 6 - </a:t>
            </a:r>
            <a:fld id="{AC1089D3-84F4-7045-A571-C61BEF9B13BC}" type="slidenum">
              <a:rPr lang="en-US">
                <a:latin typeface="Calibri" panose="020F0502020204030204"/>
              </a:rPr>
              <a:pPr defTabSz="685800"/>
              <a:t>115</a:t>
            </a:fld>
            <a:endParaRPr lang="en-US" dirty="0">
              <a:latin typeface="Calibri" panose="020F0502020204030204"/>
            </a:endParaRPr>
          </a:p>
        </p:txBody>
      </p:sp>
      <p:sp>
        <p:nvSpPr>
          <p:cNvPr id="5" name="Google Shape;2666;p165"/>
          <p:cNvSpPr txBox="1"/>
          <p:nvPr/>
        </p:nvSpPr>
        <p:spPr>
          <a:xfrm>
            <a:off x="105835" y="1721692"/>
            <a:ext cx="1324392" cy="9904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algn="ctr" defTabSz="685800"/>
            <a:r>
              <a:rPr lang="en" sz="2000" dirty="0">
                <a:solidFill>
                  <a:prstClr val="black"/>
                </a:solidFill>
                <a:latin typeface="Calibri" panose="020F0502020204030204"/>
              </a:rPr>
              <a:t>x: [N×D]</a:t>
            </a:r>
            <a:endParaRPr sz="2000" dirty="0">
              <a:solidFill>
                <a:prstClr val="black"/>
              </a:solidFill>
              <a:latin typeface="Calibri" panose="020F0502020204030204"/>
            </a:endParaRPr>
          </a:p>
          <a:p>
            <a:pPr algn="ctr" defTabSz="685800"/>
            <a:r>
              <a:rPr lang="en" sz="2000" dirty="0">
                <a:solidFill>
                  <a:srgbClr val="6AA84F"/>
                </a:solidFill>
                <a:latin typeface="Calibri" panose="020F0502020204030204"/>
              </a:rPr>
              <a:t>[  2   1  -3 ]</a:t>
            </a:r>
            <a:endParaRPr sz="2000" dirty="0">
              <a:solidFill>
                <a:srgbClr val="6AA84F"/>
              </a:solidFill>
              <a:latin typeface="Calibri" panose="020F0502020204030204"/>
            </a:endParaRPr>
          </a:p>
          <a:p>
            <a:pPr algn="ctr" defTabSz="685800"/>
            <a:r>
              <a:rPr lang="en" sz="2000" dirty="0">
                <a:solidFill>
                  <a:srgbClr val="6AA84F"/>
                </a:solidFill>
                <a:latin typeface="Calibri" panose="020F0502020204030204"/>
              </a:rPr>
              <a:t>[ -3   4   2 ]</a:t>
            </a:r>
            <a:endParaRPr sz="2000" dirty="0">
              <a:solidFill>
                <a:srgbClr val="6AA84F"/>
              </a:solidFill>
              <a:latin typeface="Calibri" panose="020F0502020204030204"/>
            </a:endParaRPr>
          </a:p>
        </p:txBody>
      </p:sp>
      <p:sp>
        <p:nvSpPr>
          <p:cNvPr id="6" name="Google Shape;2667;p165"/>
          <p:cNvSpPr txBox="1"/>
          <p:nvPr/>
        </p:nvSpPr>
        <p:spPr>
          <a:xfrm>
            <a:off x="1456729" y="1681190"/>
            <a:ext cx="1385063" cy="12936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algn="ctr" defTabSz="685800"/>
            <a:r>
              <a:rPr lang="en" sz="2000" dirty="0">
                <a:solidFill>
                  <a:prstClr val="black"/>
                </a:solidFill>
                <a:latin typeface="Calibri" panose="020F0502020204030204"/>
              </a:rPr>
              <a:t>w: [D×M]</a:t>
            </a:r>
            <a:endParaRPr sz="2000" dirty="0">
              <a:solidFill>
                <a:prstClr val="black"/>
              </a:solidFill>
              <a:latin typeface="Calibri" panose="020F0502020204030204"/>
            </a:endParaRPr>
          </a:p>
          <a:p>
            <a:pPr algn="ctr" defTabSz="685800"/>
            <a:r>
              <a:rPr lang="en" sz="2000" dirty="0">
                <a:solidFill>
                  <a:srgbClr val="6AA84F"/>
                </a:solidFill>
                <a:latin typeface="Calibri" panose="020F0502020204030204"/>
              </a:rPr>
              <a:t>[  3  2  1 -1]</a:t>
            </a:r>
            <a:endParaRPr sz="2000" dirty="0">
              <a:solidFill>
                <a:srgbClr val="6AA84F"/>
              </a:solidFill>
              <a:latin typeface="Calibri" panose="020F0502020204030204"/>
            </a:endParaRPr>
          </a:p>
          <a:p>
            <a:pPr algn="ctr" defTabSz="685800"/>
            <a:r>
              <a:rPr lang="en" sz="2000" dirty="0">
                <a:solidFill>
                  <a:srgbClr val="6AA84F"/>
                </a:solidFill>
                <a:latin typeface="Calibri" panose="020F0502020204030204"/>
              </a:rPr>
              <a:t>[  2  1  3  2]</a:t>
            </a:r>
            <a:endParaRPr sz="2000" dirty="0">
              <a:solidFill>
                <a:srgbClr val="6AA84F"/>
              </a:solidFill>
              <a:latin typeface="Calibri" panose="020F0502020204030204"/>
            </a:endParaRPr>
          </a:p>
          <a:p>
            <a:pPr algn="ctr" defTabSz="685800"/>
            <a:r>
              <a:rPr lang="en" sz="2000" dirty="0">
                <a:solidFill>
                  <a:srgbClr val="6AA84F"/>
                </a:solidFill>
                <a:latin typeface="Calibri" panose="020F0502020204030204"/>
              </a:rPr>
              <a:t>[  3  2  1 -2]</a:t>
            </a:r>
            <a:endParaRPr sz="2000" dirty="0">
              <a:solidFill>
                <a:srgbClr val="6AA84F"/>
              </a:solidFill>
              <a:latin typeface="Calibri" panose="020F0502020204030204"/>
            </a:endParaRPr>
          </a:p>
        </p:txBody>
      </p:sp>
      <p:grpSp>
        <p:nvGrpSpPr>
          <p:cNvPr id="7" name="Google Shape;2668;p165"/>
          <p:cNvGrpSpPr/>
          <p:nvPr/>
        </p:nvGrpSpPr>
        <p:grpSpPr>
          <a:xfrm>
            <a:off x="3350708" y="1783889"/>
            <a:ext cx="2752446" cy="1311858"/>
            <a:chOff x="3528693" y="1554987"/>
            <a:chExt cx="2753163" cy="1312200"/>
          </a:xfrm>
        </p:grpSpPr>
        <p:sp>
          <p:nvSpPr>
            <p:cNvPr id="8" name="Google Shape;2669;p165"/>
            <p:cNvSpPr/>
            <p:nvPr/>
          </p:nvSpPr>
          <p:spPr>
            <a:xfrm>
              <a:off x="3528693" y="1554987"/>
              <a:ext cx="2753163" cy="1312200"/>
            </a:xfrm>
            <a:prstGeom prst="rect">
              <a:avLst/>
            </a:prstGeom>
            <a:solidFill>
              <a:srgbClr val="F3F3F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01" tIns="91401" rIns="91401" bIns="91401" anchor="t" anchorCtr="0">
              <a:noAutofit/>
            </a:bodyPr>
            <a:lstStyle/>
            <a:p>
              <a:pPr algn="ctr" defTabSz="685800"/>
              <a:r>
                <a:rPr lang="en" sz="2200" dirty="0">
                  <a:solidFill>
                    <a:prstClr val="black"/>
                  </a:solidFill>
                  <a:latin typeface="Calibri" panose="020F0502020204030204"/>
                </a:rPr>
                <a:t>Matrix Multiply</a:t>
              </a:r>
              <a:r>
                <a:rPr lang="en-US" sz="2200" dirty="0">
                  <a:solidFill>
                    <a:prstClr val="black"/>
                  </a:solidFill>
                  <a:latin typeface="Calibri" panose="020F0502020204030204"/>
                </a:rPr>
                <a:t> </a:t>
              </a:r>
              <a:r>
                <a:rPr lang="en-US" sz="2200" i="1" dirty="0">
                  <a:solidFill>
                    <a:prstClr val="black"/>
                  </a:solidFill>
                  <a:latin typeface="Calibri" panose="020F0502020204030204"/>
                </a:rPr>
                <a:t>y = </a:t>
              </a:r>
              <a:r>
                <a:rPr lang="en-US" sz="2200" i="1" dirty="0" err="1">
                  <a:solidFill>
                    <a:prstClr val="black"/>
                  </a:solidFill>
                  <a:latin typeface="Calibri" panose="020F0502020204030204"/>
                </a:rPr>
                <a:t>xw</a:t>
              </a:r>
              <a:endParaRPr sz="2200" i="1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pic>
          <p:nvPicPr>
            <p:cNvPr id="9" name="Google Shape;2670;p165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3722274" y="2046850"/>
              <a:ext cx="2389475" cy="7075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" name="Google Shape;2671;p165"/>
          <p:cNvSpPr txBox="1"/>
          <p:nvPr/>
        </p:nvSpPr>
        <p:spPr>
          <a:xfrm>
            <a:off x="7139239" y="1209653"/>
            <a:ext cx="1861016" cy="11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algn="ctr" defTabSz="685800"/>
            <a:r>
              <a:rPr lang="en" sz="2000" dirty="0">
                <a:solidFill>
                  <a:prstClr val="black"/>
                </a:solidFill>
                <a:latin typeface="Calibri" panose="020F0502020204030204"/>
              </a:rPr>
              <a:t>y: [N×M]</a:t>
            </a:r>
            <a:endParaRPr sz="2000" dirty="0">
              <a:solidFill>
                <a:prstClr val="black"/>
              </a:solidFill>
              <a:latin typeface="Calibri" panose="020F0502020204030204"/>
            </a:endParaRPr>
          </a:p>
          <a:p>
            <a:pPr algn="ctr" defTabSz="685800"/>
            <a:r>
              <a:rPr lang="en" sz="2000" dirty="0">
                <a:solidFill>
                  <a:srgbClr val="6AA84F"/>
                </a:solidFill>
                <a:latin typeface="Calibri" panose="020F0502020204030204"/>
              </a:rPr>
              <a:t>[</a:t>
            </a:r>
            <a:r>
              <a:rPr lang="en-US" sz="2000" dirty="0">
                <a:solidFill>
                  <a:srgbClr val="6AA84F"/>
                </a:solidFill>
                <a:latin typeface="Calibri" panose="020F0502020204030204"/>
              </a:rPr>
              <a:t>-1</a:t>
            </a:r>
            <a:r>
              <a:rPr lang="en" sz="2000" dirty="0">
                <a:solidFill>
                  <a:srgbClr val="6AA84F"/>
                </a:solidFill>
                <a:latin typeface="Calibri" panose="020F0502020204030204"/>
              </a:rPr>
              <a:t> </a:t>
            </a:r>
            <a:r>
              <a:rPr lang="en-US" sz="2000" dirty="0">
                <a:solidFill>
                  <a:srgbClr val="6AA84F"/>
                </a:solidFill>
                <a:latin typeface="Calibri" panose="020F0502020204030204"/>
              </a:rPr>
              <a:t>-1</a:t>
            </a:r>
            <a:r>
              <a:rPr lang="en" sz="2000" dirty="0">
                <a:solidFill>
                  <a:srgbClr val="6AA84F"/>
                </a:solidFill>
                <a:latin typeface="Calibri" panose="020F0502020204030204"/>
              </a:rPr>
              <a:t>  </a:t>
            </a:r>
            <a:r>
              <a:rPr lang="en-US" sz="2000" dirty="0">
                <a:solidFill>
                  <a:srgbClr val="6AA84F"/>
                </a:solidFill>
                <a:latin typeface="Calibri" panose="020F0502020204030204"/>
              </a:rPr>
              <a:t> </a:t>
            </a:r>
            <a:r>
              <a:rPr lang="en" sz="2000" dirty="0">
                <a:solidFill>
                  <a:srgbClr val="6AA84F"/>
                </a:solidFill>
                <a:latin typeface="Calibri" panose="020F0502020204030204"/>
              </a:rPr>
              <a:t>2  </a:t>
            </a:r>
            <a:r>
              <a:rPr lang="en-US" sz="2000" dirty="0">
                <a:solidFill>
                  <a:srgbClr val="6AA84F"/>
                </a:solidFill>
                <a:latin typeface="Calibri" panose="020F0502020204030204"/>
              </a:rPr>
              <a:t> </a:t>
            </a:r>
            <a:r>
              <a:rPr lang="en" sz="2000" dirty="0">
                <a:solidFill>
                  <a:srgbClr val="6AA84F"/>
                </a:solidFill>
                <a:latin typeface="Calibri" panose="020F0502020204030204"/>
              </a:rPr>
              <a:t>6 ]</a:t>
            </a:r>
            <a:endParaRPr sz="2000" dirty="0">
              <a:solidFill>
                <a:srgbClr val="6AA84F"/>
              </a:solidFill>
              <a:latin typeface="Calibri" panose="020F0502020204030204"/>
            </a:endParaRPr>
          </a:p>
          <a:p>
            <a:pPr algn="ctr" defTabSz="685800"/>
            <a:r>
              <a:rPr lang="en" sz="2000" dirty="0">
                <a:solidFill>
                  <a:srgbClr val="6AA84F"/>
                </a:solidFill>
                <a:latin typeface="Calibri" panose="020F0502020204030204"/>
              </a:rPr>
              <a:t>[</a:t>
            </a:r>
            <a:r>
              <a:rPr lang="en-US" sz="2000" dirty="0">
                <a:solidFill>
                  <a:srgbClr val="6AA84F"/>
                </a:solidFill>
                <a:latin typeface="Calibri" panose="020F0502020204030204"/>
              </a:rPr>
              <a:t> </a:t>
            </a:r>
            <a:r>
              <a:rPr lang="en" sz="2000" dirty="0">
                <a:solidFill>
                  <a:srgbClr val="6AA84F"/>
                </a:solidFill>
                <a:latin typeface="Calibri" panose="020F0502020204030204"/>
              </a:rPr>
              <a:t>5 </a:t>
            </a:r>
            <a:r>
              <a:rPr lang="en-US" sz="2000" dirty="0">
                <a:solidFill>
                  <a:srgbClr val="6AA84F"/>
                </a:solidFill>
                <a:latin typeface="Calibri" panose="020F0502020204030204"/>
              </a:rPr>
              <a:t>  </a:t>
            </a:r>
            <a:r>
              <a:rPr lang="en" sz="2000" dirty="0">
                <a:solidFill>
                  <a:srgbClr val="6AA84F"/>
                </a:solidFill>
                <a:latin typeface="Calibri" panose="020F0502020204030204"/>
              </a:rPr>
              <a:t>2  1</a:t>
            </a:r>
            <a:r>
              <a:rPr lang="en-US" sz="2000" dirty="0">
                <a:solidFill>
                  <a:srgbClr val="6AA84F"/>
                </a:solidFill>
                <a:latin typeface="Calibri" panose="020F0502020204030204"/>
              </a:rPr>
              <a:t>1</a:t>
            </a:r>
            <a:r>
              <a:rPr lang="en" sz="2000" dirty="0">
                <a:solidFill>
                  <a:srgbClr val="6AA84F"/>
                </a:solidFill>
                <a:latin typeface="Calibri" panose="020F0502020204030204"/>
              </a:rPr>
              <a:t>  </a:t>
            </a:r>
            <a:r>
              <a:rPr lang="en-US" sz="2000" dirty="0">
                <a:solidFill>
                  <a:srgbClr val="6AA84F"/>
                </a:solidFill>
                <a:latin typeface="Calibri" panose="020F0502020204030204"/>
              </a:rPr>
              <a:t>7</a:t>
            </a:r>
            <a:r>
              <a:rPr lang="en" sz="2000" dirty="0">
                <a:solidFill>
                  <a:srgbClr val="6AA84F"/>
                </a:solidFill>
                <a:latin typeface="Calibri" panose="020F0502020204030204"/>
              </a:rPr>
              <a:t> ]</a:t>
            </a:r>
            <a:endParaRPr sz="2000" dirty="0">
              <a:solidFill>
                <a:srgbClr val="6AA84F"/>
              </a:solidFill>
              <a:latin typeface="Calibri" panose="020F0502020204030204"/>
            </a:endParaRPr>
          </a:p>
        </p:txBody>
      </p:sp>
      <p:cxnSp>
        <p:nvCxnSpPr>
          <p:cNvPr id="14" name="Google Shape;2675;p165"/>
          <p:cNvCxnSpPr/>
          <p:nvPr/>
        </p:nvCxnSpPr>
        <p:spPr>
          <a:xfrm>
            <a:off x="6228627" y="1985325"/>
            <a:ext cx="887169" cy="0"/>
          </a:xfrm>
          <a:prstGeom prst="straightConnector1">
            <a:avLst/>
          </a:prstGeom>
          <a:noFill/>
          <a:ln w="25400" cap="flat" cmpd="sng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" name="Google Shape;2677;p165"/>
          <p:cNvCxnSpPr/>
          <p:nvPr/>
        </p:nvCxnSpPr>
        <p:spPr>
          <a:xfrm>
            <a:off x="2841791" y="1960183"/>
            <a:ext cx="479648" cy="0"/>
          </a:xfrm>
          <a:prstGeom prst="straightConnector1">
            <a:avLst/>
          </a:prstGeom>
          <a:noFill/>
          <a:ln w="25400" cap="flat" cmpd="sng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" name="Google Shape;2672;p165"/>
          <p:cNvSpPr txBox="1"/>
          <p:nvPr/>
        </p:nvSpPr>
        <p:spPr>
          <a:xfrm>
            <a:off x="7139240" y="2445077"/>
            <a:ext cx="1657668" cy="11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algn="ctr" defTabSz="685800"/>
            <a:r>
              <a:rPr lang="en" sz="2000" dirty="0" err="1">
                <a:solidFill>
                  <a:prstClr val="black"/>
                </a:solidFill>
                <a:latin typeface="Calibri" panose="020F0502020204030204"/>
              </a:rPr>
              <a:t>dL</a:t>
            </a:r>
            <a:r>
              <a:rPr lang="en" sz="2000" dirty="0">
                <a:solidFill>
                  <a:prstClr val="black"/>
                </a:solidFill>
                <a:latin typeface="Calibri" panose="020F0502020204030204"/>
              </a:rPr>
              <a:t>/</a:t>
            </a:r>
            <a:r>
              <a:rPr lang="en" sz="2000" dirty="0" err="1">
                <a:solidFill>
                  <a:prstClr val="black"/>
                </a:solidFill>
                <a:latin typeface="Calibri" panose="020F0502020204030204"/>
              </a:rPr>
              <a:t>dy</a:t>
            </a:r>
            <a:r>
              <a:rPr lang="en" sz="2000" dirty="0">
                <a:solidFill>
                  <a:prstClr val="black"/>
                </a:solidFill>
                <a:latin typeface="Calibri" panose="020F0502020204030204"/>
              </a:rPr>
              <a:t>: [N×M]</a:t>
            </a:r>
            <a:endParaRPr sz="2000" dirty="0">
              <a:solidFill>
                <a:prstClr val="black"/>
              </a:solidFill>
              <a:latin typeface="Calibri" panose="020F0502020204030204"/>
            </a:endParaRPr>
          </a:p>
          <a:p>
            <a:pPr algn="ctr" defTabSz="685800"/>
            <a:r>
              <a:rPr lang="en" sz="2000" dirty="0">
                <a:solidFill>
                  <a:srgbClr val="C00000"/>
                </a:solidFill>
                <a:latin typeface="Calibri" panose="020F0502020204030204"/>
              </a:rPr>
              <a:t>[  2  3 -3  9 ]</a:t>
            </a:r>
            <a:endParaRPr sz="2000" dirty="0">
              <a:solidFill>
                <a:srgbClr val="C00000"/>
              </a:solidFill>
              <a:latin typeface="Calibri" panose="020F0502020204030204"/>
            </a:endParaRPr>
          </a:p>
          <a:p>
            <a:pPr algn="ctr" defTabSz="685800"/>
            <a:r>
              <a:rPr lang="en" sz="2000" dirty="0">
                <a:solidFill>
                  <a:srgbClr val="C00000"/>
                </a:solidFill>
                <a:latin typeface="Calibri" panose="020F0502020204030204"/>
              </a:rPr>
              <a:t>[ -8  1  4  6 ]</a:t>
            </a:r>
            <a:endParaRPr sz="2000" dirty="0">
              <a:solidFill>
                <a:srgbClr val="C00000"/>
              </a:solidFill>
              <a:latin typeface="Calibri" panose="020F0502020204030204"/>
            </a:endParaRPr>
          </a:p>
        </p:txBody>
      </p:sp>
      <p:cxnSp>
        <p:nvCxnSpPr>
          <p:cNvPr id="13" name="Google Shape;2674;p165"/>
          <p:cNvCxnSpPr/>
          <p:nvPr/>
        </p:nvCxnSpPr>
        <p:spPr>
          <a:xfrm>
            <a:off x="6221379" y="2982965"/>
            <a:ext cx="917761" cy="0"/>
          </a:xfrm>
          <a:prstGeom prst="straightConnector1">
            <a:avLst/>
          </a:prstGeom>
          <a:noFill/>
          <a:ln w="25400" cap="flat" cmpd="sng">
            <a:solidFill>
              <a:srgbClr val="C00000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15" name="Google Shape;2666;p165"/>
          <p:cNvSpPr txBox="1"/>
          <p:nvPr/>
        </p:nvSpPr>
        <p:spPr>
          <a:xfrm>
            <a:off x="15868" y="3011644"/>
            <a:ext cx="1602715" cy="9904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algn="ctr" defTabSz="685800"/>
            <a:r>
              <a:rPr lang="en-US" sz="2000" dirty="0" err="1">
                <a:solidFill>
                  <a:prstClr val="black"/>
                </a:solidFill>
                <a:latin typeface="Calibri" panose="020F0502020204030204"/>
              </a:rPr>
              <a:t>dL</a:t>
            </a:r>
            <a:r>
              <a:rPr lang="en-US" sz="2000" dirty="0">
                <a:solidFill>
                  <a:prstClr val="black"/>
                </a:solidFill>
                <a:latin typeface="Calibri" panose="020F0502020204030204"/>
              </a:rPr>
              <a:t>/d</a:t>
            </a:r>
            <a:r>
              <a:rPr lang="en" sz="2000" dirty="0">
                <a:solidFill>
                  <a:prstClr val="black"/>
                </a:solidFill>
                <a:latin typeface="Calibri" panose="020F0502020204030204"/>
              </a:rPr>
              <a:t>x: [N×D]</a:t>
            </a:r>
            <a:endParaRPr sz="2000" dirty="0">
              <a:solidFill>
                <a:prstClr val="black"/>
              </a:solidFill>
              <a:latin typeface="Calibri" panose="020F0502020204030204"/>
            </a:endParaRPr>
          </a:p>
          <a:p>
            <a:pPr algn="ctr" defTabSz="685800"/>
            <a:r>
              <a:rPr lang="en" sz="2000" dirty="0">
                <a:solidFill>
                  <a:srgbClr val="C00000"/>
                </a:solidFill>
                <a:latin typeface="Calibri" panose="020F0502020204030204"/>
              </a:rPr>
              <a:t>[ </a:t>
            </a:r>
            <a:r>
              <a:rPr lang="en-US" sz="2000" dirty="0">
                <a:solidFill>
                  <a:srgbClr val="C00000"/>
                </a:solidFill>
                <a:latin typeface="Calibri" panose="020F0502020204030204"/>
              </a:rPr>
              <a:t> 0</a:t>
            </a:r>
            <a:r>
              <a:rPr lang="en" sz="2000" dirty="0">
                <a:solidFill>
                  <a:srgbClr val="C00000"/>
                </a:solidFill>
                <a:latin typeface="Calibri" panose="020F0502020204030204"/>
              </a:rPr>
              <a:t>   1</a:t>
            </a:r>
            <a:r>
              <a:rPr lang="en-US" sz="2000" dirty="0">
                <a:solidFill>
                  <a:srgbClr val="C00000"/>
                </a:solidFill>
                <a:latin typeface="Calibri" panose="020F0502020204030204"/>
              </a:rPr>
              <a:t>6</a:t>
            </a:r>
            <a:r>
              <a:rPr lang="en" sz="2000" dirty="0">
                <a:solidFill>
                  <a:srgbClr val="C00000"/>
                </a:solidFill>
                <a:latin typeface="Calibri" panose="020F0502020204030204"/>
              </a:rPr>
              <a:t> </a:t>
            </a:r>
            <a:r>
              <a:rPr lang="en-US" sz="2000" dirty="0">
                <a:solidFill>
                  <a:srgbClr val="C00000"/>
                </a:solidFill>
                <a:latin typeface="Calibri" panose="020F0502020204030204"/>
              </a:rPr>
              <a:t>  </a:t>
            </a:r>
            <a:r>
              <a:rPr lang="en" sz="2000" dirty="0">
                <a:solidFill>
                  <a:srgbClr val="C00000"/>
                </a:solidFill>
                <a:latin typeface="Calibri" panose="020F0502020204030204"/>
              </a:rPr>
              <a:t>-</a:t>
            </a:r>
            <a:r>
              <a:rPr lang="en-US" sz="2000" dirty="0">
                <a:solidFill>
                  <a:srgbClr val="C00000"/>
                </a:solidFill>
                <a:latin typeface="Calibri" panose="020F0502020204030204"/>
              </a:rPr>
              <a:t>9</a:t>
            </a:r>
            <a:r>
              <a:rPr lang="en" sz="2000" dirty="0">
                <a:solidFill>
                  <a:srgbClr val="C00000"/>
                </a:solidFill>
                <a:latin typeface="Calibri" panose="020F0502020204030204"/>
              </a:rPr>
              <a:t> </a:t>
            </a:r>
            <a:r>
              <a:rPr lang="en-US" sz="2000" dirty="0">
                <a:solidFill>
                  <a:srgbClr val="C00000"/>
                </a:solidFill>
                <a:latin typeface="Calibri" panose="020F0502020204030204"/>
              </a:rPr>
              <a:t> </a:t>
            </a:r>
            <a:r>
              <a:rPr lang="en" sz="2000" dirty="0">
                <a:solidFill>
                  <a:srgbClr val="C00000"/>
                </a:solidFill>
                <a:latin typeface="Calibri" panose="020F0502020204030204"/>
              </a:rPr>
              <a:t>]</a:t>
            </a:r>
            <a:endParaRPr sz="2000" dirty="0">
              <a:solidFill>
                <a:srgbClr val="C00000"/>
              </a:solidFill>
              <a:latin typeface="Calibri" panose="020F0502020204030204"/>
            </a:endParaRPr>
          </a:p>
          <a:p>
            <a:pPr algn="ctr" defTabSz="685800"/>
            <a:r>
              <a:rPr lang="en" sz="2000" dirty="0">
                <a:solidFill>
                  <a:srgbClr val="C00000"/>
                </a:solidFill>
                <a:latin typeface="Calibri" panose="020F0502020204030204"/>
              </a:rPr>
              <a:t>[-</a:t>
            </a:r>
            <a:r>
              <a:rPr lang="en-US" sz="2000" dirty="0">
                <a:solidFill>
                  <a:srgbClr val="C00000"/>
                </a:solidFill>
                <a:latin typeface="Calibri" panose="020F0502020204030204"/>
              </a:rPr>
              <a:t>24</a:t>
            </a:r>
            <a:r>
              <a:rPr lang="en" sz="2000" dirty="0">
                <a:solidFill>
                  <a:srgbClr val="C00000"/>
                </a:solidFill>
                <a:latin typeface="Calibri" panose="020F0502020204030204"/>
              </a:rPr>
              <a:t>   </a:t>
            </a:r>
            <a:r>
              <a:rPr lang="en-US" sz="2000" dirty="0">
                <a:solidFill>
                  <a:srgbClr val="C00000"/>
                </a:solidFill>
                <a:latin typeface="Calibri" panose="020F0502020204030204"/>
              </a:rPr>
              <a:t>9</a:t>
            </a:r>
            <a:r>
              <a:rPr lang="en" sz="2000" dirty="0">
                <a:solidFill>
                  <a:srgbClr val="C00000"/>
                </a:solidFill>
                <a:latin typeface="Calibri" panose="020F0502020204030204"/>
              </a:rPr>
              <a:t> </a:t>
            </a:r>
            <a:r>
              <a:rPr lang="en-US" sz="2000" dirty="0">
                <a:solidFill>
                  <a:srgbClr val="C00000"/>
                </a:solidFill>
                <a:latin typeface="Calibri" panose="020F0502020204030204"/>
              </a:rPr>
              <a:t> -30</a:t>
            </a:r>
            <a:r>
              <a:rPr lang="en" sz="2000" dirty="0">
                <a:solidFill>
                  <a:srgbClr val="C00000"/>
                </a:solidFill>
                <a:latin typeface="Calibri" panose="020F0502020204030204"/>
              </a:rPr>
              <a:t> ]</a:t>
            </a:r>
            <a:endParaRPr sz="2000" dirty="0">
              <a:solidFill>
                <a:srgbClr val="C00000"/>
              </a:solidFill>
              <a:latin typeface="Calibri" panose="020F0502020204030204"/>
            </a:endParaRPr>
          </a:p>
        </p:txBody>
      </p:sp>
      <p:cxnSp>
        <p:nvCxnSpPr>
          <p:cNvPr id="17" name="Elbow Connector 16"/>
          <p:cNvCxnSpPr/>
          <p:nvPr/>
        </p:nvCxnSpPr>
        <p:spPr>
          <a:xfrm rot="10800000" flipV="1">
            <a:off x="1501572" y="3007044"/>
            <a:ext cx="1767100" cy="662410"/>
          </a:xfrm>
          <a:prstGeom prst="bentConnector3">
            <a:avLst>
              <a:gd name="adj1" fmla="val 64343"/>
            </a:avLst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Google Shape;2666;p165"/>
          <p:cNvSpPr txBox="1"/>
          <p:nvPr/>
        </p:nvSpPr>
        <p:spPr>
          <a:xfrm>
            <a:off x="231295" y="3357029"/>
            <a:ext cx="1140305" cy="6235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algn="ctr" defTabSz="685800"/>
            <a:r>
              <a:rPr lang="en-US" sz="2000" dirty="0">
                <a:solidFill>
                  <a:srgbClr val="C00000"/>
                </a:solidFill>
                <a:latin typeface="Calibri" panose="020F0502020204030204"/>
              </a:rPr>
              <a:t>?</a:t>
            </a:r>
            <a:r>
              <a:rPr lang="en" sz="2000" dirty="0">
                <a:solidFill>
                  <a:srgbClr val="C00000"/>
                </a:solidFill>
                <a:latin typeface="Calibri" panose="020F0502020204030204"/>
              </a:rPr>
              <a:t>   </a:t>
            </a:r>
            <a:r>
              <a:rPr lang="en-US" sz="2000" dirty="0">
                <a:solidFill>
                  <a:srgbClr val="C00000"/>
                </a:solidFill>
                <a:latin typeface="Calibri" panose="020F0502020204030204"/>
              </a:rPr>
              <a:t> ?</a:t>
            </a:r>
            <a:r>
              <a:rPr lang="en" sz="2000" dirty="0">
                <a:solidFill>
                  <a:srgbClr val="C00000"/>
                </a:solidFill>
                <a:latin typeface="Calibri" panose="020F0502020204030204"/>
              </a:rPr>
              <a:t> </a:t>
            </a:r>
            <a:r>
              <a:rPr lang="en-US" sz="2000" dirty="0">
                <a:solidFill>
                  <a:srgbClr val="C00000"/>
                </a:solidFill>
                <a:latin typeface="Calibri" panose="020F0502020204030204"/>
              </a:rPr>
              <a:t>   ?</a:t>
            </a:r>
            <a:r>
              <a:rPr lang="en" sz="2000" dirty="0">
                <a:solidFill>
                  <a:srgbClr val="C00000"/>
                </a:solidFill>
                <a:latin typeface="Calibri" panose="020F0502020204030204"/>
              </a:rPr>
              <a:t> </a:t>
            </a:r>
            <a:r>
              <a:rPr lang="en-US" sz="2000" dirty="0">
                <a:solidFill>
                  <a:srgbClr val="C00000"/>
                </a:solidFill>
                <a:latin typeface="Calibri" panose="020F0502020204030204"/>
              </a:rPr>
              <a:t> ?</a:t>
            </a:r>
            <a:r>
              <a:rPr lang="en" sz="2000" dirty="0">
                <a:solidFill>
                  <a:srgbClr val="C00000"/>
                </a:solidFill>
                <a:latin typeface="Calibri" panose="020F0502020204030204"/>
              </a:rPr>
              <a:t>   </a:t>
            </a:r>
            <a:r>
              <a:rPr lang="en-US" sz="2000" dirty="0">
                <a:solidFill>
                  <a:srgbClr val="C00000"/>
                </a:solidFill>
                <a:latin typeface="Calibri" panose="020F0502020204030204"/>
              </a:rPr>
              <a:t> ?</a:t>
            </a:r>
            <a:r>
              <a:rPr lang="en" sz="2000" dirty="0">
                <a:solidFill>
                  <a:srgbClr val="C00000"/>
                </a:solidFill>
                <a:latin typeface="Calibri" panose="020F0502020204030204"/>
              </a:rPr>
              <a:t> </a:t>
            </a:r>
            <a:r>
              <a:rPr lang="en-US" sz="2000" dirty="0">
                <a:solidFill>
                  <a:srgbClr val="C00000"/>
                </a:solidFill>
                <a:latin typeface="Calibri" panose="020F0502020204030204"/>
              </a:rPr>
              <a:t>   ?</a:t>
            </a:r>
            <a:r>
              <a:rPr lang="en" sz="2000" dirty="0">
                <a:solidFill>
                  <a:srgbClr val="C00000"/>
                </a:solidFill>
                <a:latin typeface="Calibri" panose="020F0502020204030204"/>
              </a:rPr>
              <a:t> </a:t>
            </a:r>
            <a:r>
              <a:rPr lang="en-US" sz="2000" dirty="0">
                <a:solidFill>
                  <a:srgbClr val="C00000"/>
                </a:solidFill>
                <a:latin typeface="Calibri" panose="020F0502020204030204"/>
              </a:rPr>
              <a:t> </a:t>
            </a:r>
            <a:endParaRPr sz="2000" dirty="0">
              <a:solidFill>
                <a:srgbClr val="C00000"/>
              </a:solidFill>
              <a:latin typeface="Calibri" panose="020F0502020204030204"/>
            </a:endParaRPr>
          </a:p>
        </p:txBody>
      </p:sp>
      <p:sp>
        <p:nvSpPr>
          <p:cNvPr id="19" name="Google Shape;2678;p165"/>
          <p:cNvSpPr/>
          <p:nvPr/>
        </p:nvSpPr>
        <p:spPr>
          <a:xfrm rot="3108">
            <a:off x="333727" y="2097955"/>
            <a:ext cx="265022" cy="280427"/>
          </a:xfrm>
          <a:prstGeom prst="rect">
            <a:avLst/>
          </a:prstGeom>
          <a:noFill/>
          <a:ln w="2540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0" name="Google Shape;2678;p165"/>
          <p:cNvSpPr/>
          <p:nvPr/>
        </p:nvSpPr>
        <p:spPr>
          <a:xfrm rot="3108">
            <a:off x="333726" y="3357150"/>
            <a:ext cx="265022" cy="280427"/>
          </a:xfrm>
          <a:prstGeom prst="rect">
            <a:avLst/>
          </a:prstGeom>
          <a:noFill/>
          <a:ln w="2540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532855" y="3413248"/>
            <a:ext cx="2388154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800"/>
            <a:r>
              <a:rPr lang="en-US" sz="2100" dirty="0">
                <a:solidFill>
                  <a:prstClr val="black"/>
                </a:solidFill>
                <a:latin typeface="Calibri" panose="020F0502020204030204"/>
              </a:rPr>
              <a:t>Local Gradient Slice:</a:t>
            </a:r>
          </a:p>
          <a:p>
            <a:pPr algn="ctr" defTabSz="685800"/>
            <a:r>
              <a:rPr lang="en-US" sz="2100" dirty="0" err="1">
                <a:solidFill>
                  <a:srgbClr val="ED7D31"/>
                </a:solidFill>
                <a:latin typeface="Calibri" panose="020F0502020204030204"/>
              </a:rPr>
              <a:t>dy</a:t>
            </a:r>
            <a:r>
              <a:rPr lang="en-US" sz="2100" dirty="0">
                <a:solidFill>
                  <a:srgbClr val="ED7D31"/>
                </a:solidFill>
                <a:latin typeface="Calibri" panose="020F0502020204030204"/>
              </a:rPr>
              <a:t>/dx</a:t>
            </a:r>
            <a:r>
              <a:rPr lang="en-US" sz="2100" baseline="-25000" dirty="0">
                <a:solidFill>
                  <a:srgbClr val="ED7D31"/>
                </a:solidFill>
                <a:latin typeface="Calibri" panose="020F0502020204030204"/>
              </a:rPr>
              <a:t>1,1</a:t>
            </a:r>
          </a:p>
          <a:p>
            <a:pPr algn="ctr" defTabSz="685800"/>
            <a:r>
              <a:rPr lang="en-US" sz="2100" dirty="0">
                <a:solidFill>
                  <a:srgbClr val="ED7D31"/>
                </a:solidFill>
                <a:latin typeface="Calibri" panose="020F0502020204030204"/>
              </a:rPr>
              <a:t>[ ?  ?  ?  ? ]</a:t>
            </a:r>
          </a:p>
          <a:p>
            <a:pPr algn="ctr" defTabSz="685800"/>
            <a:r>
              <a:rPr lang="en-US" sz="2100" dirty="0">
                <a:solidFill>
                  <a:srgbClr val="ED7D31"/>
                </a:solidFill>
                <a:latin typeface="Calibri" panose="020F0502020204030204"/>
              </a:rPr>
              <a:t>[ ?  ?  ?  ? ]</a:t>
            </a:r>
          </a:p>
        </p:txBody>
      </p:sp>
      <p:sp>
        <p:nvSpPr>
          <p:cNvPr id="21" name="Google Shape;2678;p165"/>
          <p:cNvSpPr/>
          <p:nvPr/>
        </p:nvSpPr>
        <p:spPr>
          <a:xfrm rot="3108">
            <a:off x="4212472" y="4120567"/>
            <a:ext cx="265022" cy="280427"/>
          </a:xfrm>
          <a:prstGeom prst="rect">
            <a:avLst/>
          </a:prstGeom>
          <a:noFill/>
          <a:ln w="25400" cap="flat" cmpd="sng">
            <a:solidFill>
              <a:srgbClr val="703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2" name="Google Shape;2678;p165"/>
          <p:cNvSpPr/>
          <p:nvPr/>
        </p:nvSpPr>
        <p:spPr>
          <a:xfrm rot="3108">
            <a:off x="7487416" y="1633301"/>
            <a:ext cx="265022" cy="280427"/>
          </a:xfrm>
          <a:prstGeom prst="rect">
            <a:avLst/>
          </a:prstGeom>
          <a:noFill/>
          <a:ln w="25400" cap="flat" cmpd="sng">
            <a:solidFill>
              <a:srgbClr val="703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3" name="Google Shape;2678;p165"/>
          <p:cNvSpPr/>
          <p:nvPr/>
        </p:nvSpPr>
        <p:spPr>
          <a:xfrm rot="3108">
            <a:off x="295142" y="2079788"/>
            <a:ext cx="912488" cy="335439"/>
          </a:xfrm>
          <a:prstGeom prst="rect">
            <a:avLst/>
          </a:prstGeom>
          <a:noFill/>
          <a:ln w="25400" cap="flat" cmpd="sng">
            <a:solidFill>
              <a:srgbClr val="703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4" name="Google Shape;2678;p165"/>
          <p:cNvSpPr/>
          <p:nvPr/>
        </p:nvSpPr>
        <p:spPr>
          <a:xfrm rot="3108">
            <a:off x="1713675" y="2022328"/>
            <a:ext cx="225268" cy="952454"/>
          </a:xfrm>
          <a:prstGeom prst="rect">
            <a:avLst/>
          </a:prstGeom>
          <a:noFill/>
          <a:ln w="25400" cap="flat" cmpd="sng">
            <a:solidFill>
              <a:srgbClr val="703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968577" y="4054865"/>
            <a:ext cx="1112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n-US">
                <a:solidFill>
                  <a:srgbClr val="7030A0"/>
                </a:solidFill>
                <a:latin typeface="Calibri" panose="020F0502020204030204"/>
              </a:rPr>
              <a:t>dy</a:t>
            </a:r>
            <a:r>
              <a:rPr lang="en-US" baseline="-25000">
                <a:solidFill>
                  <a:srgbClr val="7030A0"/>
                </a:solidFill>
                <a:latin typeface="Calibri" panose="020F0502020204030204"/>
              </a:rPr>
              <a:t>1,1</a:t>
            </a:r>
            <a:r>
              <a:rPr lang="en-US">
                <a:solidFill>
                  <a:srgbClr val="7030A0"/>
                </a:solidFill>
                <a:latin typeface="Calibri" panose="020F0502020204030204"/>
              </a:rPr>
              <a:t>/dx</a:t>
            </a:r>
            <a:r>
              <a:rPr lang="en-US" baseline="-25000">
                <a:solidFill>
                  <a:srgbClr val="7030A0"/>
                </a:solidFill>
                <a:latin typeface="Calibri" panose="020F0502020204030204"/>
              </a:rPr>
              <a:t>1,1</a:t>
            </a:r>
            <a:endParaRPr lang="en-US">
              <a:solidFill>
                <a:srgbClr val="7030A0"/>
              </a:solidFill>
              <a:latin typeface="Calibri" panose="020F0502020204030204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933363" y="4788965"/>
            <a:ext cx="365837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n-US" sz="2100" dirty="0">
                <a:solidFill>
                  <a:prstClr val="black"/>
                </a:solidFill>
                <a:latin typeface="Calibri" panose="020F0502020204030204"/>
              </a:rPr>
              <a:t>y</a:t>
            </a:r>
            <a:r>
              <a:rPr lang="en-US" sz="2100" baseline="-25000" dirty="0">
                <a:solidFill>
                  <a:prstClr val="black"/>
                </a:solidFill>
                <a:latin typeface="Calibri" panose="020F0502020204030204"/>
              </a:rPr>
              <a:t>1,1</a:t>
            </a:r>
            <a:r>
              <a:rPr lang="en-US" sz="2100" dirty="0">
                <a:solidFill>
                  <a:prstClr val="black"/>
                </a:solidFill>
                <a:latin typeface="Calibri" panose="020F0502020204030204"/>
              </a:rPr>
              <a:t> = x</a:t>
            </a:r>
            <a:r>
              <a:rPr lang="en-US" sz="2100" baseline="-25000" dirty="0">
                <a:solidFill>
                  <a:prstClr val="black"/>
                </a:solidFill>
                <a:latin typeface="Calibri" panose="020F0502020204030204"/>
              </a:rPr>
              <a:t>1,1</a:t>
            </a:r>
            <a:r>
              <a:rPr lang="en-US" sz="2100" dirty="0">
                <a:solidFill>
                  <a:prstClr val="black"/>
                </a:solidFill>
                <a:latin typeface="Calibri" panose="020F0502020204030204"/>
              </a:rPr>
              <a:t>w</a:t>
            </a:r>
            <a:r>
              <a:rPr lang="en-US" sz="2100" baseline="-25000" dirty="0">
                <a:solidFill>
                  <a:prstClr val="black"/>
                </a:solidFill>
                <a:latin typeface="Calibri" panose="020F0502020204030204"/>
              </a:rPr>
              <a:t>1,1</a:t>
            </a:r>
            <a:r>
              <a:rPr lang="en-US" sz="2100" dirty="0">
                <a:solidFill>
                  <a:prstClr val="black"/>
                </a:solidFill>
                <a:latin typeface="Calibri" panose="020F0502020204030204"/>
              </a:rPr>
              <a:t> + x</a:t>
            </a:r>
            <a:r>
              <a:rPr lang="en-US" sz="2100" baseline="-25000" dirty="0">
                <a:solidFill>
                  <a:prstClr val="black"/>
                </a:solidFill>
                <a:latin typeface="Calibri" panose="020F0502020204030204"/>
              </a:rPr>
              <a:t>1,2</a:t>
            </a:r>
            <a:r>
              <a:rPr lang="en-US" sz="2100" dirty="0">
                <a:solidFill>
                  <a:prstClr val="black"/>
                </a:solidFill>
                <a:latin typeface="Calibri" panose="020F0502020204030204"/>
              </a:rPr>
              <a:t>w</a:t>
            </a:r>
            <a:r>
              <a:rPr lang="en-US" sz="2100" baseline="-25000" dirty="0">
                <a:solidFill>
                  <a:prstClr val="black"/>
                </a:solidFill>
                <a:latin typeface="Calibri" panose="020F0502020204030204"/>
              </a:rPr>
              <a:t>2,1</a:t>
            </a:r>
            <a:r>
              <a:rPr lang="en-US" sz="2100" dirty="0">
                <a:solidFill>
                  <a:prstClr val="black"/>
                </a:solidFill>
                <a:latin typeface="Calibri" panose="020F0502020204030204"/>
              </a:rPr>
              <a:t> +  x</a:t>
            </a:r>
            <a:r>
              <a:rPr lang="en-US" sz="2100" baseline="-25000" dirty="0">
                <a:solidFill>
                  <a:prstClr val="black"/>
                </a:solidFill>
                <a:latin typeface="Calibri" panose="020F0502020204030204"/>
              </a:rPr>
              <a:t>1,3</a:t>
            </a:r>
            <a:r>
              <a:rPr lang="en-US" sz="2100" dirty="0">
                <a:solidFill>
                  <a:prstClr val="black"/>
                </a:solidFill>
                <a:latin typeface="Calibri" panose="020F0502020204030204"/>
              </a:rPr>
              <a:t>w</a:t>
            </a:r>
            <a:r>
              <a:rPr lang="en-US" sz="2100" baseline="-25000" dirty="0">
                <a:solidFill>
                  <a:prstClr val="black"/>
                </a:solidFill>
                <a:latin typeface="Calibri" panose="020F0502020204030204"/>
              </a:rPr>
              <a:t>3,1</a:t>
            </a:r>
            <a:endParaRPr lang="en-US" sz="21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55016" y="4216422"/>
            <a:ext cx="237116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n-US" sz="2100" dirty="0" err="1">
                <a:solidFill>
                  <a:srgbClr val="0000FF"/>
                </a:solidFill>
                <a:latin typeface="Calibri" panose="020F0502020204030204"/>
              </a:rPr>
              <a:t>dL</a:t>
            </a:r>
            <a:r>
              <a:rPr lang="en-US" sz="2100" dirty="0">
                <a:solidFill>
                  <a:srgbClr val="0000FF"/>
                </a:solidFill>
                <a:latin typeface="Calibri" panose="020F0502020204030204"/>
              </a:rPr>
              <a:t>/dx</a:t>
            </a:r>
            <a:r>
              <a:rPr lang="en-US" sz="2100" baseline="-25000" dirty="0">
                <a:solidFill>
                  <a:srgbClr val="0000FF"/>
                </a:solidFill>
                <a:latin typeface="Calibri" panose="020F0502020204030204"/>
              </a:rPr>
              <a:t>1,1</a:t>
            </a:r>
            <a:r>
              <a:rPr lang="en-US" sz="2100" dirty="0">
                <a:solidFill>
                  <a:prstClr val="black"/>
                </a:solidFill>
                <a:latin typeface="Calibri" panose="020F0502020204030204"/>
              </a:rPr>
              <a:t> </a:t>
            </a:r>
          </a:p>
          <a:p>
            <a:pPr defTabSz="685800"/>
            <a:r>
              <a:rPr lang="en-US" sz="2100" dirty="0">
                <a:solidFill>
                  <a:prstClr val="black"/>
                </a:solidFill>
                <a:latin typeface="Calibri" panose="020F0502020204030204"/>
              </a:rPr>
              <a:t>= </a:t>
            </a:r>
            <a:r>
              <a:rPr lang="en-US" sz="2100" dirty="0">
                <a:solidFill>
                  <a:srgbClr val="ED7D31"/>
                </a:solidFill>
                <a:latin typeface="Calibri" panose="020F0502020204030204"/>
              </a:rPr>
              <a:t>(</a:t>
            </a:r>
            <a:r>
              <a:rPr lang="en-US" sz="2100" dirty="0" err="1">
                <a:solidFill>
                  <a:srgbClr val="ED7D31"/>
                </a:solidFill>
                <a:latin typeface="Calibri" panose="020F0502020204030204"/>
              </a:rPr>
              <a:t>dy</a:t>
            </a:r>
            <a:r>
              <a:rPr lang="en-US" sz="2100" dirty="0">
                <a:solidFill>
                  <a:srgbClr val="ED7D31"/>
                </a:solidFill>
                <a:latin typeface="Calibri" panose="020F0502020204030204"/>
              </a:rPr>
              <a:t>/dx</a:t>
            </a:r>
            <a:r>
              <a:rPr lang="en-US" sz="2100" baseline="-25000" dirty="0">
                <a:solidFill>
                  <a:srgbClr val="ED7D31"/>
                </a:solidFill>
                <a:latin typeface="Calibri" panose="020F0502020204030204"/>
              </a:rPr>
              <a:t>1,1</a:t>
            </a:r>
            <a:r>
              <a:rPr lang="en-US" sz="2100" dirty="0">
                <a:solidFill>
                  <a:srgbClr val="ED7D31"/>
                </a:solidFill>
                <a:latin typeface="Calibri" panose="020F0502020204030204"/>
              </a:rPr>
              <a:t>) </a:t>
            </a:r>
            <a:r>
              <a:rPr lang="en-US" sz="2100" dirty="0">
                <a:solidFill>
                  <a:prstClr val="black"/>
                </a:solidFill>
                <a:latin typeface="Calibri" panose="020F0502020204030204"/>
              </a:rPr>
              <a:t>· </a:t>
            </a:r>
            <a:r>
              <a:rPr lang="en-US" sz="2100" dirty="0">
                <a:solidFill>
                  <a:srgbClr val="C00000"/>
                </a:solidFill>
                <a:latin typeface="Calibri" panose="020F0502020204030204"/>
              </a:rPr>
              <a:t>(</a:t>
            </a:r>
            <a:r>
              <a:rPr lang="en-US" sz="2100" dirty="0" err="1">
                <a:solidFill>
                  <a:srgbClr val="C00000"/>
                </a:solidFill>
                <a:latin typeface="Calibri" panose="020F0502020204030204"/>
              </a:rPr>
              <a:t>dL</a:t>
            </a:r>
            <a:r>
              <a:rPr lang="en-US" sz="2100" dirty="0">
                <a:solidFill>
                  <a:srgbClr val="C00000"/>
                </a:solidFill>
                <a:latin typeface="Calibri" panose="020F0502020204030204"/>
              </a:rPr>
              <a:t>/</a:t>
            </a:r>
            <a:r>
              <a:rPr lang="en-US" sz="2100" dirty="0" err="1">
                <a:solidFill>
                  <a:srgbClr val="C00000"/>
                </a:solidFill>
                <a:latin typeface="Calibri" panose="020F0502020204030204"/>
              </a:rPr>
              <a:t>dy</a:t>
            </a:r>
            <a:r>
              <a:rPr lang="en-US" sz="2100" dirty="0">
                <a:solidFill>
                  <a:srgbClr val="C00000"/>
                </a:solidFill>
                <a:latin typeface="Calibri" panose="020F0502020204030204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70754634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Example: Matrix Multiplication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685800"/>
            <a:r>
              <a:rPr lang="en-US">
                <a:latin typeface="Calibri" panose="020F0502020204030204"/>
              </a:rPr>
              <a:t>Lecture 6 - </a:t>
            </a:r>
            <a:fld id="{AC1089D3-84F4-7045-A571-C61BEF9B13BC}" type="slidenum">
              <a:rPr lang="en-US">
                <a:latin typeface="Calibri" panose="020F0502020204030204"/>
              </a:rPr>
              <a:pPr defTabSz="685800"/>
              <a:t>116</a:t>
            </a:fld>
            <a:endParaRPr lang="en-US" dirty="0">
              <a:latin typeface="Calibri" panose="020F0502020204030204"/>
            </a:endParaRPr>
          </a:p>
        </p:txBody>
      </p:sp>
      <p:sp>
        <p:nvSpPr>
          <p:cNvPr id="5" name="Google Shape;2666;p165"/>
          <p:cNvSpPr txBox="1"/>
          <p:nvPr/>
        </p:nvSpPr>
        <p:spPr>
          <a:xfrm>
            <a:off x="105835" y="1721692"/>
            <a:ext cx="1324392" cy="9904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algn="ctr" defTabSz="685800"/>
            <a:r>
              <a:rPr lang="en" sz="2000" dirty="0">
                <a:solidFill>
                  <a:prstClr val="black"/>
                </a:solidFill>
                <a:latin typeface="Calibri" panose="020F0502020204030204"/>
              </a:rPr>
              <a:t>x: [N×D]</a:t>
            </a:r>
            <a:endParaRPr sz="2000" dirty="0">
              <a:solidFill>
                <a:prstClr val="black"/>
              </a:solidFill>
              <a:latin typeface="Calibri" panose="020F0502020204030204"/>
            </a:endParaRPr>
          </a:p>
          <a:p>
            <a:pPr algn="ctr" defTabSz="685800"/>
            <a:r>
              <a:rPr lang="en" sz="2000" dirty="0">
                <a:solidFill>
                  <a:srgbClr val="6AA84F"/>
                </a:solidFill>
                <a:latin typeface="Calibri" panose="020F0502020204030204"/>
              </a:rPr>
              <a:t>[  2   1  -3 ]</a:t>
            </a:r>
            <a:endParaRPr sz="2000" dirty="0">
              <a:solidFill>
                <a:srgbClr val="6AA84F"/>
              </a:solidFill>
              <a:latin typeface="Calibri" panose="020F0502020204030204"/>
            </a:endParaRPr>
          </a:p>
          <a:p>
            <a:pPr algn="ctr" defTabSz="685800"/>
            <a:r>
              <a:rPr lang="en" sz="2000" dirty="0">
                <a:solidFill>
                  <a:srgbClr val="6AA84F"/>
                </a:solidFill>
                <a:latin typeface="Calibri" panose="020F0502020204030204"/>
              </a:rPr>
              <a:t>[ -3   4   2 ]</a:t>
            </a:r>
            <a:endParaRPr sz="2000" dirty="0">
              <a:solidFill>
                <a:srgbClr val="6AA84F"/>
              </a:solidFill>
              <a:latin typeface="Calibri" panose="020F0502020204030204"/>
            </a:endParaRPr>
          </a:p>
        </p:txBody>
      </p:sp>
      <p:sp>
        <p:nvSpPr>
          <p:cNvPr id="6" name="Google Shape;2667;p165"/>
          <p:cNvSpPr txBox="1"/>
          <p:nvPr/>
        </p:nvSpPr>
        <p:spPr>
          <a:xfrm>
            <a:off x="1456729" y="1681190"/>
            <a:ext cx="1385063" cy="12936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algn="ctr" defTabSz="685800"/>
            <a:r>
              <a:rPr lang="en" sz="2000" dirty="0">
                <a:solidFill>
                  <a:prstClr val="black"/>
                </a:solidFill>
                <a:latin typeface="Calibri" panose="020F0502020204030204"/>
              </a:rPr>
              <a:t>w: [D×M]</a:t>
            </a:r>
            <a:endParaRPr sz="2000" dirty="0">
              <a:solidFill>
                <a:prstClr val="black"/>
              </a:solidFill>
              <a:latin typeface="Calibri" panose="020F0502020204030204"/>
            </a:endParaRPr>
          </a:p>
          <a:p>
            <a:pPr algn="ctr" defTabSz="685800"/>
            <a:r>
              <a:rPr lang="en" sz="2000" dirty="0">
                <a:solidFill>
                  <a:srgbClr val="6AA84F"/>
                </a:solidFill>
                <a:latin typeface="Calibri" panose="020F0502020204030204"/>
              </a:rPr>
              <a:t>[  3  2  1 -1]</a:t>
            </a:r>
            <a:endParaRPr sz="2000" dirty="0">
              <a:solidFill>
                <a:srgbClr val="6AA84F"/>
              </a:solidFill>
              <a:latin typeface="Calibri" panose="020F0502020204030204"/>
            </a:endParaRPr>
          </a:p>
          <a:p>
            <a:pPr algn="ctr" defTabSz="685800"/>
            <a:r>
              <a:rPr lang="en" sz="2000" dirty="0">
                <a:solidFill>
                  <a:srgbClr val="6AA84F"/>
                </a:solidFill>
                <a:latin typeface="Calibri" panose="020F0502020204030204"/>
              </a:rPr>
              <a:t>[  2  1  3  2]</a:t>
            </a:r>
            <a:endParaRPr sz="2000" dirty="0">
              <a:solidFill>
                <a:srgbClr val="6AA84F"/>
              </a:solidFill>
              <a:latin typeface="Calibri" panose="020F0502020204030204"/>
            </a:endParaRPr>
          </a:p>
          <a:p>
            <a:pPr algn="ctr" defTabSz="685800"/>
            <a:r>
              <a:rPr lang="en" sz="2000" dirty="0">
                <a:solidFill>
                  <a:srgbClr val="6AA84F"/>
                </a:solidFill>
                <a:latin typeface="Calibri" panose="020F0502020204030204"/>
              </a:rPr>
              <a:t>[  3  2  1 -2]</a:t>
            </a:r>
            <a:endParaRPr sz="2000" dirty="0">
              <a:solidFill>
                <a:srgbClr val="6AA84F"/>
              </a:solidFill>
              <a:latin typeface="Calibri" panose="020F0502020204030204"/>
            </a:endParaRPr>
          </a:p>
        </p:txBody>
      </p:sp>
      <p:grpSp>
        <p:nvGrpSpPr>
          <p:cNvPr id="7" name="Google Shape;2668;p165"/>
          <p:cNvGrpSpPr/>
          <p:nvPr/>
        </p:nvGrpSpPr>
        <p:grpSpPr>
          <a:xfrm>
            <a:off x="3350708" y="1783889"/>
            <a:ext cx="2752446" cy="1311858"/>
            <a:chOff x="3528693" y="1554987"/>
            <a:chExt cx="2753163" cy="1312200"/>
          </a:xfrm>
        </p:grpSpPr>
        <p:sp>
          <p:nvSpPr>
            <p:cNvPr id="8" name="Google Shape;2669;p165"/>
            <p:cNvSpPr/>
            <p:nvPr/>
          </p:nvSpPr>
          <p:spPr>
            <a:xfrm>
              <a:off x="3528693" y="1554987"/>
              <a:ext cx="2753163" cy="1312200"/>
            </a:xfrm>
            <a:prstGeom prst="rect">
              <a:avLst/>
            </a:prstGeom>
            <a:solidFill>
              <a:srgbClr val="F3F3F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01" tIns="91401" rIns="91401" bIns="91401" anchor="t" anchorCtr="0">
              <a:noAutofit/>
            </a:bodyPr>
            <a:lstStyle/>
            <a:p>
              <a:pPr algn="ctr" defTabSz="685800"/>
              <a:r>
                <a:rPr lang="en" sz="2200" dirty="0">
                  <a:solidFill>
                    <a:prstClr val="black"/>
                  </a:solidFill>
                  <a:latin typeface="Calibri" panose="020F0502020204030204"/>
                </a:rPr>
                <a:t>Matrix Multiply</a:t>
              </a:r>
              <a:r>
                <a:rPr lang="en-US" sz="2200" dirty="0">
                  <a:solidFill>
                    <a:prstClr val="black"/>
                  </a:solidFill>
                  <a:latin typeface="Calibri" panose="020F0502020204030204"/>
                </a:rPr>
                <a:t> </a:t>
              </a:r>
              <a:r>
                <a:rPr lang="en-US" sz="2200" i="1" dirty="0">
                  <a:solidFill>
                    <a:prstClr val="black"/>
                  </a:solidFill>
                  <a:latin typeface="Calibri" panose="020F0502020204030204"/>
                </a:rPr>
                <a:t>y = </a:t>
              </a:r>
              <a:r>
                <a:rPr lang="en-US" sz="2200" i="1" dirty="0" err="1">
                  <a:solidFill>
                    <a:prstClr val="black"/>
                  </a:solidFill>
                  <a:latin typeface="Calibri" panose="020F0502020204030204"/>
                </a:rPr>
                <a:t>xw</a:t>
              </a:r>
              <a:endParaRPr sz="2200" i="1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pic>
          <p:nvPicPr>
            <p:cNvPr id="9" name="Google Shape;2670;p165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3722274" y="2046850"/>
              <a:ext cx="2389475" cy="7075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" name="Google Shape;2671;p165"/>
          <p:cNvSpPr txBox="1"/>
          <p:nvPr/>
        </p:nvSpPr>
        <p:spPr>
          <a:xfrm>
            <a:off x="7139239" y="1209653"/>
            <a:ext cx="1861016" cy="11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algn="ctr" defTabSz="685800"/>
            <a:r>
              <a:rPr lang="en" sz="2000" dirty="0">
                <a:solidFill>
                  <a:prstClr val="black"/>
                </a:solidFill>
                <a:latin typeface="Calibri" panose="020F0502020204030204"/>
              </a:rPr>
              <a:t>y: [N×M]</a:t>
            </a:r>
            <a:endParaRPr sz="2000" dirty="0">
              <a:solidFill>
                <a:prstClr val="black"/>
              </a:solidFill>
              <a:latin typeface="Calibri" panose="020F0502020204030204"/>
            </a:endParaRPr>
          </a:p>
          <a:p>
            <a:pPr algn="ctr" defTabSz="685800"/>
            <a:r>
              <a:rPr lang="en" sz="2000" dirty="0">
                <a:solidFill>
                  <a:srgbClr val="6AA84F"/>
                </a:solidFill>
                <a:latin typeface="Calibri" panose="020F0502020204030204"/>
              </a:rPr>
              <a:t>[</a:t>
            </a:r>
            <a:r>
              <a:rPr lang="en-US" sz="2000" dirty="0">
                <a:solidFill>
                  <a:srgbClr val="6AA84F"/>
                </a:solidFill>
                <a:latin typeface="Calibri" panose="020F0502020204030204"/>
              </a:rPr>
              <a:t>-1</a:t>
            </a:r>
            <a:r>
              <a:rPr lang="en" sz="2000" dirty="0">
                <a:solidFill>
                  <a:srgbClr val="6AA84F"/>
                </a:solidFill>
                <a:latin typeface="Calibri" panose="020F0502020204030204"/>
              </a:rPr>
              <a:t> </a:t>
            </a:r>
            <a:r>
              <a:rPr lang="en-US" sz="2000" dirty="0">
                <a:solidFill>
                  <a:srgbClr val="6AA84F"/>
                </a:solidFill>
                <a:latin typeface="Calibri" panose="020F0502020204030204"/>
              </a:rPr>
              <a:t>-1</a:t>
            </a:r>
            <a:r>
              <a:rPr lang="en" sz="2000" dirty="0">
                <a:solidFill>
                  <a:srgbClr val="6AA84F"/>
                </a:solidFill>
                <a:latin typeface="Calibri" panose="020F0502020204030204"/>
              </a:rPr>
              <a:t>  </a:t>
            </a:r>
            <a:r>
              <a:rPr lang="en-US" sz="2000" dirty="0">
                <a:solidFill>
                  <a:srgbClr val="6AA84F"/>
                </a:solidFill>
                <a:latin typeface="Calibri" panose="020F0502020204030204"/>
              </a:rPr>
              <a:t> </a:t>
            </a:r>
            <a:r>
              <a:rPr lang="en" sz="2000" dirty="0">
                <a:solidFill>
                  <a:srgbClr val="6AA84F"/>
                </a:solidFill>
                <a:latin typeface="Calibri" panose="020F0502020204030204"/>
              </a:rPr>
              <a:t>2  </a:t>
            </a:r>
            <a:r>
              <a:rPr lang="en-US" sz="2000" dirty="0">
                <a:solidFill>
                  <a:srgbClr val="6AA84F"/>
                </a:solidFill>
                <a:latin typeface="Calibri" panose="020F0502020204030204"/>
              </a:rPr>
              <a:t> </a:t>
            </a:r>
            <a:r>
              <a:rPr lang="en" sz="2000" dirty="0">
                <a:solidFill>
                  <a:srgbClr val="6AA84F"/>
                </a:solidFill>
                <a:latin typeface="Calibri" panose="020F0502020204030204"/>
              </a:rPr>
              <a:t>6 ]</a:t>
            </a:r>
            <a:endParaRPr sz="2000" dirty="0">
              <a:solidFill>
                <a:srgbClr val="6AA84F"/>
              </a:solidFill>
              <a:latin typeface="Calibri" panose="020F0502020204030204"/>
            </a:endParaRPr>
          </a:p>
          <a:p>
            <a:pPr algn="ctr" defTabSz="685800"/>
            <a:r>
              <a:rPr lang="en" sz="2000" dirty="0">
                <a:solidFill>
                  <a:srgbClr val="6AA84F"/>
                </a:solidFill>
                <a:latin typeface="Calibri" panose="020F0502020204030204"/>
              </a:rPr>
              <a:t>[</a:t>
            </a:r>
            <a:r>
              <a:rPr lang="en-US" sz="2000" dirty="0">
                <a:solidFill>
                  <a:srgbClr val="6AA84F"/>
                </a:solidFill>
                <a:latin typeface="Calibri" panose="020F0502020204030204"/>
              </a:rPr>
              <a:t> </a:t>
            </a:r>
            <a:r>
              <a:rPr lang="en" sz="2000" dirty="0">
                <a:solidFill>
                  <a:srgbClr val="6AA84F"/>
                </a:solidFill>
                <a:latin typeface="Calibri" panose="020F0502020204030204"/>
              </a:rPr>
              <a:t>5 </a:t>
            </a:r>
            <a:r>
              <a:rPr lang="en-US" sz="2000" dirty="0">
                <a:solidFill>
                  <a:srgbClr val="6AA84F"/>
                </a:solidFill>
                <a:latin typeface="Calibri" panose="020F0502020204030204"/>
              </a:rPr>
              <a:t>  </a:t>
            </a:r>
            <a:r>
              <a:rPr lang="en" sz="2000" dirty="0">
                <a:solidFill>
                  <a:srgbClr val="6AA84F"/>
                </a:solidFill>
                <a:latin typeface="Calibri" panose="020F0502020204030204"/>
              </a:rPr>
              <a:t>2  1</a:t>
            </a:r>
            <a:r>
              <a:rPr lang="en-US" sz="2000" dirty="0">
                <a:solidFill>
                  <a:srgbClr val="6AA84F"/>
                </a:solidFill>
                <a:latin typeface="Calibri" panose="020F0502020204030204"/>
              </a:rPr>
              <a:t>1</a:t>
            </a:r>
            <a:r>
              <a:rPr lang="en" sz="2000" dirty="0">
                <a:solidFill>
                  <a:srgbClr val="6AA84F"/>
                </a:solidFill>
                <a:latin typeface="Calibri" panose="020F0502020204030204"/>
              </a:rPr>
              <a:t>  </a:t>
            </a:r>
            <a:r>
              <a:rPr lang="en-US" sz="2000" dirty="0">
                <a:solidFill>
                  <a:srgbClr val="6AA84F"/>
                </a:solidFill>
                <a:latin typeface="Calibri" panose="020F0502020204030204"/>
              </a:rPr>
              <a:t>7</a:t>
            </a:r>
            <a:r>
              <a:rPr lang="en" sz="2000" dirty="0">
                <a:solidFill>
                  <a:srgbClr val="6AA84F"/>
                </a:solidFill>
                <a:latin typeface="Calibri" panose="020F0502020204030204"/>
              </a:rPr>
              <a:t> ]</a:t>
            </a:r>
            <a:endParaRPr sz="2000" dirty="0">
              <a:solidFill>
                <a:srgbClr val="6AA84F"/>
              </a:solidFill>
              <a:latin typeface="Calibri" panose="020F0502020204030204"/>
            </a:endParaRPr>
          </a:p>
        </p:txBody>
      </p:sp>
      <p:cxnSp>
        <p:nvCxnSpPr>
          <p:cNvPr id="14" name="Google Shape;2675;p165"/>
          <p:cNvCxnSpPr/>
          <p:nvPr/>
        </p:nvCxnSpPr>
        <p:spPr>
          <a:xfrm>
            <a:off x="6228627" y="1985325"/>
            <a:ext cx="887169" cy="0"/>
          </a:xfrm>
          <a:prstGeom prst="straightConnector1">
            <a:avLst/>
          </a:prstGeom>
          <a:noFill/>
          <a:ln w="25400" cap="flat" cmpd="sng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" name="Google Shape;2677;p165"/>
          <p:cNvCxnSpPr/>
          <p:nvPr/>
        </p:nvCxnSpPr>
        <p:spPr>
          <a:xfrm>
            <a:off x="2841791" y="1960183"/>
            <a:ext cx="479648" cy="0"/>
          </a:xfrm>
          <a:prstGeom prst="straightConnector1">
            <a:avLst/>
          </a:prstGeom>
          <a:noFill/>
          <a:ln w="25400" cap="flat" cmpd="sng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" name="Google Shape;2672;p165"/>
          <p:cNvSpPr txBox="1"/>
          <p:nvPr/>
        </p:nvSpPr>
        <p:spPr>
          <a:xfrm>
            <a:off x="7139240" y="2445077"/>
            <a:ext cx="1657668" cy="11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algn="ctr" defTabSz="685800"/>
            <a:r>
              <a:rPr lang="en" sz="2000" dirty="0" err="1">
                <a:solidFill>
                  <a:prstClr val="black"/>
                </a:solidFill>
                <a:latin typeface="Calibri" panose="020F0502020204030204"/>
              </a:rPr>
              <a:t>dL</a:t>
            </a:r>
            <a:r>
              <a:rPr lang="en" sz="2000" dirty="0">
                <a:solidFill>
                  <a:prstClr val="black"/>
                </a:solidFill>
                <a:latin typeface="Calibri" panose="020F0502020204030204"/>
              </a:rPr>
              <a:t>/</a:t>
            </a:r>
            <a:r>
              <a:rPr lang="en" sz="2000" dirty="0" err="1">
                <a:solidFill>
                  <a:prstClr val="black"/>
                </a:solidFill>
                <a:latin typeface="Calibri" panose="020F0502020204030204"/>
              </a:rPr>
              <a:t>dy</a:t>
            </a:r>
            <a:r>
              <a:rPr lang="en" sz="2000" dirty="0">
                <a:solidFill>
                  <a:prstClr val="black"/>
                </a:solidFill>
                <a:latin typeface="Calibri" panose="020F0502020204030204"/>
              </a:rPr>
              <a:t>: [N×M]</a:t>
            </a:r>
            <a:endParaRPr sz="2000" dirty="0">
              <a:solidFill>
                <a:prstClr val="black"/>
              </a:solidFill>
              <a:latin typeface="Calibri" panose="020F0502020204030204"/>
            </a:endParaRPr>
          </a:p>
          <a:p>
            <a:pPr algn="ctr" defTabSz="685800"/>
            <a:r>
              <a:rPr lang="en" sz="2000" dirty="0">
                <a:solidFill>
                  <a:srgbClr val="C00000"/>
                </a:solidFill>
                <a:latin typeface="Calibri" panose="020F0502020204030204"/>
              </a:rPr>
              <a:t>[  2  3 -3  9 ]</a:t>
            </a:r>
            <a:endParaRPr sz="2000" dirty="0">
              <a:solidFill>
                <a:srgbClr val="C00000"/>
              </a:solidFill>
              <a:latin typeface="Calibri" panose="020F0502020204030204"/>
            </a:endParaRPr>
          </a:p>
          <a:p>
            <a:pPr algn="ctr" defTabSz="685800"/>
            <a:r>
              <a:rPr lang="en" sz="2000" dirty="0">
                <a:solidFill>
                  <a:srgbClr val="C00000"/>
                </a:solidFill>
                <a:latin typeface="Calibri" panose="020F0502020204030204"/>
              </a:rPr>
              <a:t>[ -8  1  4  6 ]</a:t>
            </a:r>
            <a:endParaRPr sz="2000" dirty="0">
              <a:solidFill>
                <a:srgbClr val="C00000"/>
              </a:solidFill>
              <a:latin typeface="Calibri" panose="020F0502020204030204"/>
            </a:endParaRPr>
          </a:p>
        </p:txBody>
      </p:sp>
      <p:cxnSp>
        <p:nvCxnSpPr>
          <p:cNvPr id="13" name="Google Shape;2674;p165"/>
          <p:cNvCxnSpPr/>
          <p:nvPr/>
        </p:nvCxnSpPr>
        <p:spPr>
          <a:xfrm>
            <a:off x="6221379" y="2982965"/>
            <a:ext cx="917761" cy="0"/>
          </a:xfrm>
          <a:prstGeom prst="straightConnector1">
            <a:avLst/>
          </a:prstGeom>
          <a:noFill/>
          <a:ln w="25400" cap="flat" cmpd="sng">
            <a:solidFill>
              <a:srgbClr val="C00000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15" name="Google Shape;2666;p165"/>
          <p:cNvSpPr txBox="1"/>
          <p:nvPr/>
        </p:nvSpPr>
        <p:spPr>
          <a:xfrm>
            <a:off x="15868" y="3011644"/>
            <a:ext cx="1602715" cy="9904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algn="ctr" defTabSz="685800"/>
            <a:r>
              <a:rPr lang="en-US" sz="2000" dirty="0" err="1">
                <a:solidFill>
                  <a:prstClr val="black"/>
                </a:solidFill>
                <a:latin typeface="Calibri" panose="020F0502020204030204"/>
              </a:rPr>
              <a:t>dL</a:t>
            </a:r>
            <a:r>
              <a:rPr lang="en-US" sz="2000" dirty="0">
                <a:solidFill>
                  <a:prstClr val="black"/>
                </a:solidFill>
                <a:latin typeface="Calibri" panose="020F0502020204030204"/>
              </a:rPr>
              <a:t>/d</a:t>
            </a:r>
            <a:r>
              <a:rPr lang="en" sz="2000" dirty="0">
                <a:solidFill>
                  <a:prstClr val="black"/>
                </a:solidFill>
                <a:latin typeface="Calibri" panose="020F0502020204030204"/>
              </a:rPr>
              <a:t>x: [N×D]</a:t>
            </a:r>
            <a:endParaRPr sz="2000" dirty="0">
              <a:solidFill>
                <a:prstClr val="black"/>
              </a:solidFill>
              <a:latin typeface="Calibri" panose="020F0502020204030204"/>
            </a:endParaRPr>
          </a:p>
          <a:p>
            <a:pPr algn="ctr" defTabSz="685800"/>
            <a:r>
              <a:rPr lang="en" sz="2000" dirty="0">
                <a:solidFill>
                  <a:srgbClr val="C00000"/>
                </a:solidFill>
                <a:latin typeface="Calibri" panose="020F0502020204030204"/>
              </a:rPr>
              <a:t>[ </a:t>
            </a:r>
            <a:r>
              <a:rPr lang="en-US" sz="2000" dirty="0">
                <a:solidFill>
                  <a:srgbClr val="C00000"/>
                </a:solidFill>
                <a:latin typeface="Calibri" panose="020F0502020204030204"/>
              </a:rPr>
              <a:t> 0</a:t>
            </a:r>
            <a:r>
              <a:rPr lang="en" sz="2000" dirty="0">
                <a:solidFill>
                  <a:srgbClr val="C00000"/>
                </a:solidFill>
                <a:latin typeface="Calibri" panose="020F0502020204030204"/>
              </a:rPr>
              <a:t>   1</a:t>
            </a:r>
            <a:r>
              <a:rPr lang="en-US" sz="2000" dirty="0">
                <a:solidFill>
                  <a:srgbClr val="C00000"/>
                </a:solidFill>
                <a:latin typeface="Calibri" panose="020F0502020204030204"/>
              </a:rPr>
              <a:t>6</a:t>
            </a:r>
            <a:r>
              <a:rPr lang="en" sz="2000" dirty="0">
                <a:solidFill>
                  <a:srgbClr val="C00000"/>
                </a:solidFill>
                <a:latin typeface="Calibri" panose="020F0502020204030204"/>
              </a:rPr>
              <a:t> </a:t>
            </a:r>
            <a:r>
              <a:rPr lang="en-US" sz="2000" dirty="0">
                <a:solidFill>
                  <a:srgbClr val="C00000"/>
                </a:solidFill>
                <a:latin typeface="Calibri" panose="020F0502020204030204"/>
              </a:rPr>
              <a:t>  </a:t>
            </a:r>
            <a:r>
              <a:rPr lang="en" sz="2000" dirty="0">
                <a:solidFill>
                  <a:srgbClr val="C00000"/>
                </a:solidFill>
                <a:latin typeface="Calibri" panose="020F0502020204030204"/>
              </a:rPr>
              <a:t>-</a:t>
            </a:r>
            <a:r>
              <a:rPr lang="en-US" sz="2000" dirty="0">
                <a:solidFill>
                  <a:srgbClr val="C00000"/>
                </a:solidFill>
                <a:latin typeface="Calibri" panose="020F0502020204030204"/>
              </a:rPr>
              <a:t>9</a:t>
            </a:r>
            <a:r>
              <a:rPr lang="en" sz="2000" dirty="0">
                <a:solidFill>
                  <a:srgbClr val="C00000"/>
                </a:solidFill>
                <a:latin typeface="Calibri" panose="020F0502020204030204"/>
              </a:rPr>
              <a:t> </a:t>
            </a:r>
            <a:r>
              <a:rPr lang="en-US" sz="2000" dirty="0">
                <a:solidFill>
                  <a:srgbClr val="C00000"/>
                </a:solidFill>
                <a:latin typeface="Calibri" panose="020F0502020204030204"/>
              </a:rPr>
              <a:t> </a:t>
            </a:r>
            <a:r>
              <a:rPr lang="en" sz="2000" dirty="0">
                <a:solidFill>
                  <a:srgbClr val="C00000"/>
                </a:solidFill>
                <a:latin typeface="Calibri" panose="020F0502020204030204"/>
              </a:rPr>
              <a:t>]</a:t>
            </a:r>
            <a:endParaRPr sz="2000" dirty="0">
              <a:solidFill>
                <a:srgbClr val="C00000"/>
              </a:solidFill>
              <a:latin typeface="Calibri" panose="020F0502020204030204"/>
            </a:endParaRPr>
          </a:p>
          <a:p>
            <a:pPr algn="ctr" defTabSz="685800"/>
            <a:r>
              <a:rPr lang="en" sz="2000" dirty="0">
                <a:solidFill>
                  <a:srgbClr val="C00000"/>
                </a:solidFill>
                <a:latin typeface="Calibri" panose="020F0502020204030204"/>
              </a:rPr>
              <a:t>[-</a:t>
            </a:r>
            <a:r>
              <a:rPr lang="en-US" sz="2000" dirty="0">
                <a:solidFill>
                  <a:srgbClr val="C00000"/>
                </a:solidFill>
                <a:latin typeface="Calibri" panose="020F0502020204030204"/>
              </a:rPr>
              <a:t>24</a:t>
            </a:r>
            <a:r>
              <a:rPr lang="en" sz="2000" dirty="0">
                <a:solidFill>
                  <a:srgbClr val="C00000"/>
                </a:solidFill>
                <a:latin typeface="Calibri" panose="020F0502020204030204"/>
              </a:rPr>
              <a:t>   </a:t>
            </a:r>
            <a:r>
              <a:rPr lang="en-US" sz="2000" dirty="0">
                <a:solidFill>
                  <a:srgbClr val="C00000"/>
                </a:solidFill>
                <a:latin typeface="Calibri" panose="020F0502020204030204"/>
              </a:rPr>
              <a:t>9</a:t>
            </a:r>
            <a:r>
              <a:rPr lang="en" sz="2000" dirty="0">
                <a:solidFill>
                  <a:srgbClr val="C00000"/>
                </a:solidFill>
                <a:latin typeface="Calibri" panose="020F0502020204030204"/>
              </a:rPr>
              <a:t> </a:t>
            </a:r>
            <a:r>
              <a:rPr lang="en-US" sz="2000" dirty="0">
                <a:solidFill>
                  <a:srgbClr val="C00000"/>
                </a:solidFill>
                <a:latin typeface="Calibri" panose="020F0502020204030204"/>
              </a:rPr>
              <a:t> -30</a:t>
            </a:r>
            <a:r>
              <a:rPr lang="en" sz="2000" dirty="0">
                <a:solidFill>
                  <a:srgbClr val="C00000"/>
                </a:solidFill>
                <a:latin typeface="Calibri" panose="020F0502020204030204"/>
              </a:rPr>
              <a:t> ]</a:t>
            </a:r>
            <a:endParaRPr sz="2000" dirty="0">
              <a:solidFill>
                <a:srgbClr val="C00000"/>
              </a:solidFill>
              <a:latin typeface="Calibri" panose="020F0502020204030204"/>
            </a:endParaRPr>
          </a:p>
        </p:txBody>
      </p:sp>
      <p:cxnSp>
        <p:nvCxnSpPr>
          <p:cNvPr id="17" name="Elbow Connector 16"/>
          <p:cNvCxnSpPr/>
          <p:nvPr/>
        </p:nvCxnSpPr>
        <p:spPr>
          <a:xfrm rot="10800000" flipV="1">
            <a:off x="1501572" y="3007044"/>
            <a:ext cx="1767100" cy="662410"/>
          </a:xfrm>
          <a:prstGeom prst="bentConnector3">
            <a:avLst>
              <a:gd name="adj1" fmla="val 64343"/>
            </a:avLst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Google Shape;2666;p165"/>
          <p:cNvSpPr txBox="1"/>
          <p:nvPr/>
        </p:nvSpPr>
        <p:spPr>
          <a:xfrm>
            <a:off x="231295" y="3357029"/>
            <a:ext cx="1140305" cy="6235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algn="ctr" defTabSz="685800"/>
            <a:r>
              <a:rPr lang="en-US" sz="2000" dirty="0">
                <a:solidFill>
                  <a:srgbClr val="C00000"/>
                </a:solidFill>
                <a:latin typeface="Calibri" panose="020F0502020204030204"/>
              </a:rPr>
              <a:t>?</a:t>
            </a:r>
            <a:r>
              <a:rPr lang="en" sz="2000" dirty="0">
                <a:solidFill>
                  <a:srgbClr val="C00000"/>
                </a:solidFill>
                <a:latin typeface="Calibri" panose="020F0502020204030204"/>
              </a:rPr>
              <a:t>   </a:t>
            </a:r>
            <a:r>
              <a:rPr lang="en-US" sz="2000" dirty="0">
                <a:solidFill>
                  <a:srgbClr val="C00000"/>
                </a:solidFill>
                <a:latin typeface="Calibri" panose="020F0502020204030204"/>
              </a:rPr>
              <a:t> ?</a:t>
            </a:r>
            <a:r>
              <a:rPr lang="en" sz="2000" dirty="0">
                <a:solidFill>
                  <a:srgbClr val="C00000"/>
                </a:solidFill>
                <a:latin typeface="Calibri" panose="020F0502020204030204"/>
              </a:rPr>
              <a:t> </a:t>
            </a:r>
            <a:r>
              <a:rPr lang="en-US" sz="2000" dirty="0">
                <a:solidFill>
                  <a:srgbClr val="C00000"/>
                </a:solidFill>
                <a:latin typeface="Calibri" panose="020F0502020204030204"/>
              </a:rPr>
              <a:t>   ?</a:t>
            </a:r>
            <a:r>
              <a:rPr lang="en" sz="2000" dirty="0">
                <a:solidFill>
                  <a:srgbClr val="C00000"/>
                </a:solidFill>
                <a:latin typeface="Calibri" panose="020F0502020204030204"/>
              </a:rPr>
              <a:t> </a:t>
            </a:r>
            <a:r>
              <a:rPr lang="en-US" sz="2000" dirty="0">
                <a:solidFill>
                  <a:srgbClr val="C00000"/>
                </a:solidFill>
                <a:latin typeface="Calibri" panose="020F0502020204030204"/>
              </a:rPr>
              <a:t> ?</a:t>
            </a:r>
            <a:r>
              <a:rPr lang="en" sz="2000" dirty="0">
                <a:solidFill>
                  <a:srgbClr val="C00000"/>
                </a:solidFill>
                <a:latin typeface="Calibri" panose="020F0502020204030204"/>
              </a:rPr>
              <a:t>   </a:t>
            </a:r>
            <a:r>
              <a:rPr lang="en-US" sz="2000" dirty="0">
                <a:solidFill>
                  <a:srgbClr val="C00000"/>
                </a:solidFill>
                <a:latin typeface="Calibri" panose="020F0502020204030204"/>
              </a:rPr>
              <a:t> ?</a:t>
            </a:r>
            <a:r>
              <a:rPr lang="en" sz="2000" dirty="0">
                <a:solidFill>
                  <a:srgbClr val="C00000"/>
                </a:solidFill>
                <a:latin typeface="Calibri" panose="020F0502020204030204"/>
              </a:rPr>
              <a:t> </a:t>
            </a:r>
            <a:r>
              <a:rPr lang="en-US" sz="2000" dirty="0">
                <a:solidFill>
                  <a:srgbClr val="C00000"/>
                </a:solidFill>
                <a:latin typeface="Calibri" panose="020F0502020204030204"/>
              </a:rPr>
              <a:t>   ?</a:t>
            </a:r>
            <a:r>
              <a:rPr lang="en" sz="2000" dirty="0">
                <a:solidFill>
                  <a:srgbClr val="C00000"/>
                </a:solidFill>
                <a:latin typeface="Calibri" panose="020F0502020204030204"/>
              </a:rPr>
              <a:t> </a:t>
            </a:r>
            <a:r>
              <a:rPr lang="en-US" sz="2000" dirty="0">
                <a:solidFill>
                  <a:srgbClr val="C00000"/>
                </a:solidFill>
                <a:latin typeface="Calibri" panose="020F0502020204030204"/>
              </a:rPr>
              <a:t> </a:t>
            </a:r>
            <a:endParaRPr sz="2000" dirty="0">
              <a:solidFill>
                <a:srgbClr val="C00000"/>
              </a:solidFill>
              <a:latin typeface="Calibri" panose="020F0502020204030204"/>
            </a:endParaRPr>
          </a:p>
        </p:txBody>
      </p:sp>
      <p:sp>
        <p:nvSpPr>
          <p:cNvPr id="19" name="Google Shape;2678;p165"/>
          <p:cNvSpPr/>
          <p:nvPr/>
        </p:nvSpPr>
        <p:spPr>
          <a:xfrm rot="3108">
            <a:off x="333727" y="2097955"/>
            <a:ext cx="265022" cy="280427"/>
          </a:xfrm>
          <a:prstGeom prst="rect">
            <a:avLst/>
          </a:prstGeom>
          <a:noFill/>
          <a:ln w="2540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0" name="Google Shape;2678;p165"/>
          <p:cNvSpPr/>
          <p:nvPr/>
        </p:nvSpPr>
        <p:spPr>
          <a:xfrm rot="3108">
            <a:off x="333726" y="3357150"/>
            <a:ext cx="265022" cy="280427"/>
          </a:xfrm>
          <a:prstGeom prst="rect">
            <a:avLst/>
          </a:prstGeom>
          <a:noFill/>
          <a:ln w="2540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532855" y="3413248"/>
            <a:ext cx="2388154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800"/>
            <a:r>
              <a:rPr lang="en-US" sz="2100" dirty="0">
                <a:solidFill>
                  <a:prstClr val="black"/>
                </a:solidFill>
                <a:latin typeface="Calibri" panose="020F0502020204030204"/>
              </a:rPr>
              <a:t>Local Gradient Slice:</a:t>
            </a:r>
          </a:p>
          <a:p>
            <a:pPr algn="ctr" defTabSz="685800"/>
            <a:r>
              <a:rPr lang="en-US" sz="2100" dirty="0" err="1">
                <a:solidFill>
                  <a:srgbClr val="ED7D31"/>
                </a:solidFill>
                <a:latin typeface="Calibri" panose="020F0502020204030204"/>
              </a:rPr>
              <a:t>dy</a:t>
            </a:r>
            <a:r>
              <a:rPr lang="en-US" sz="2100" dirty="0">
                <a:solidFill>
                  <a:srgbClr val="ED7D31"/>
                </a:solidFill>
                <a:latin typeface="Calibri" panose="020F0502020204030204"/>
              </a:rPr>
              <a:t>/dx</a:t>
            </a:r>
            <a:r>
              <a:rPr lang="en-US" sz="2100" baseline="-25000" dirty="0">
                <a:solidFill>
                  <a:srgbClr val="ED7D31"/>
                </a:solidFill>
                <a:latin typeface="Calibri" panose="020F0502020204030204"/>
              </a:rPr>
              <a:t>1,1</a:t>
            </a:r>
          </a:p>
          <a:p>
            <a:pPr algn="ctr" defTabSz="685800"/>
            <a:r>
              <a:rPr lang="en-US" sz="2100" dirty="0">
                <a:solidFill>
                  <a:srgbClr val="ED7D31"/>
                </a:solidFill>
                <a:latin typeface="Calibri" panose="020F0502020204030204"/>
              </a:rPr>
              <a:t>[ 3  ?  ?  ? ]</a:t>
            </a:r>
          </a:p>
          <a:p>
            <a:pPr algn="ctr" defTabSz="685800"/>
            <a:r>
              <a:rPr lang="en-US" sz="2100" dirty="0">
                <a:solidFill>
                  <a:srgbClr val="ED7D31"/>
                </a:solidFill>
                <a:latin typeface="Calibri" panose="020F0502020204030204"/>
              </a:rPr>
              <a:t>[ ?  ?  ?  ? ]</a:t>
            </a:r>
          </a:p>
        </p:txBody>
      </p:sp>
      <p:sp>
        <p:nvSpPr>
          <p:cNvPr id="21" name="Google Shape;2678;p165"/>
          <p:cNvSpPr/>
          <p:nvPr/>
        </p:nvSpPr>
        <p:spPr>
          <a:xfrm rot="3108">
            <a:off x="4212472" y="4120567"/>
            <a:ext cx="265022" cy="280427"/>
          </a:xfrm>
          <a:prstGeom prst="rect">
            <a:avLst/>
          </a:prstGeom>
          <a:noFill/>
          <a:ln w="25400" cap="flat" cmpd="sng">
            <a:solidFill>
              <a:srgbClr val="703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2" name="Google Shape;2678;p165"/>
          <p:cNvSpPr/>
          <p:nvPr/>
        </p:nvSpPr>
        <p:spPr>
          <a:xfrm rot="3108">
            <a:off x="7487416" y="1633301"/>
            <a:ext cx="265022" cy="280427"/>
          </a:xfrm>
          <a:prstGeom prst="rect">
            <a:avLst/>
          </a:prstGeom>
          <a:noFill/>
          <a:ln w="25400" cap="flat" cmpd="sng">
            <a:solidFill>
              <a:srgbClr val="703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3" name="Google Shape;2678;p165"/>
          <p:cNvSpPr/>
          <p:nvPr/>
        </p:nvSpPr>
        <p:spPr>
          <a:xfrm rot="3108">
            <a:off x="295142" y="2079788"/>
            <a:ext cx="912488" cy="335439"/>
          </a:xfrm>
          <a:prstGeom prst="rect">
            <a:avLst/>
          </a:prstGeom>
          <a:noFill/>
          <a:ln w="25400" cap="flat" cmpd="sng">
            <a:solidFill>
              <a:srgbClr val="703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4" name="Google Shape;2678;p165"/>
          <p:cNvSpPr/>
          <p:nvPr/>
        </p:nvSpPr>
        <p:spPr>
          <a:xfrm rot="3108">
            <a:off x="1713675" y="2022328"/>
            <a:ext cx="225268" cy="952454"/>
          </a:xfrm>
          <a:prstGeom prst="rect">
            <a:avLst/>
          </a:prstGeom>
          <a:noFill/>
          <a:ln w="25400" cap="flat" cmpd="sng">
            <a:solidFill>
              <a:srgbClr val="703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968577" y="4054865"/>
            <a:ext cx="1112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n-US" dirty="0">
                <a:solidFill>
                  <a:srgbClr val="7030A0"/>
                </a:solidFill>
                <a:latin typeface="Calibri" panose="020F0502020204030204"/>
              </a:rPr>
              <a:t>dy</a:t>
            </a:r>
            <a:r>
              <a:rPr lang="en-US" baseline="-25000" dirty="0">
                <a:solidFill>
                  <a:srgbClr val="7030A0"/>
                </a:solidFill>
                <a:latin typeface="Calibri" panose="020F0502020204030204"/>
              </a:rPr>
              <a:t>1,1</a:t>
            </a:r>
            <a:r>
              <a:rPr lang="en-US" dirty="0">
                <a:solidFill>
                  <a:srgbClr val="7030A0"/>
                </a:solidFill>
                <a:latin typeface="Calibri" panose="020F0502020204030204"/>
              </a:rPr>
              <a:t>/dx</a:t>
            </a:r>
            <a:r>
              <a:rPr lang="en-US" baseline="-25000" dirty="0">
                <a:solidFill>
                  <a:srgbClr val="7030A0"/>
                </a:solidFill>
                <a:latin typeface="Calibri" panose="020F0502020204030204"/>
              </a:rPr>
              <a:t>1,1</a:t>
            </a:r>
            <a:endParaRPr lang="en-US" dirty="0">
              <a:solidFill>
                <a:srgbClr val="7030A0"/>
              </a:solidFill>
              <a:latin typeface="Calibri" panose="020F0502020204030204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933363" y="4788965"/>
            <a:ext cx="365837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n-US" sz="2100" dirty="0">
                <a:solidFill>
                  <a:prstClr val="black"/>
                </a:solidFill>
                <a:latin typeface="Calibri" panose="020F0502020204030204"/>
              </a:rPr>
              <a:t>y</a:t>
            </a:r>
            <a:r>
              <a:rPr lang="en-US" sz="2100" baseline="-25000" dirty="0">
                <a:solidFill>
                  <a:prstClr val="black"/>
                </a:solidFill>
                <a:latin typeface="Calibri" panose="020F0502020204030204"/>
              </a:rPr>
              <a:t>1,1</a:t>
            </a:r>
            <a:r>
              <a:rPr lang="en-US" sz="2100" dirty="0">
                <a:solidFill>
                  <a:prstClr val="black"/>
                </a:solidFill>
                <a:latin typeface="Calibri" panose="020F0502020204030204"/>
              </a:rPr>
              <a:t> = x</a:t>
            </a:r>
            <a:r>
              <a:rPr lang="en-US" sz="2100" baseline="-25000" dirty="0">
                <a:solidFill>
                  <a:prstClr val="black"/>
                </a:solidFill>
                <a:latin typeface="Calibri" panose="020F0502020204030204"/>
              </a:rPr>
              <a:t>1,1</a:t>
            </a:r>
            <a:r>
              <a:rPr lang="en-US" sz="2100" dirty="0">
                <a:solidFill>
                  <a:prstClr val="black"/>
                </a:solidFill>
                <a:latin typeface="Calibri" panose="020F0502020204030204"/>
              </a:rPr>
              <a:t>w</a:t>
            </a:r>
            <a:r>
              <a:rPr lang="en-US" sz="2100" baseline="-25000" dirty="0">
                <a:solidFill>
                  <a:prstClr val="black"/>
                </a:solidFill>
                <a:latin typeface="Calibri" panose="020F0502020204030204"/>
              </a:rPr>
              <a:t>1,1</a:t>
            </a:r>
            <a:r>
              <a:rPr lang="en-US" sz="2100" dirty="0">
                <a:solidFill>
                  <a:prstClr val="black"/>
                </a:solidFill>
                <a:latin typeface="Calibri" panose="020F0502020204030204"/>
              </a:rPr>
              <a:t> + x</a:t>
            </a:r>
            <a:r>
              <a:rPr lang="en-US" sz="2100" baseline="-25000" dirty="0">
                <a:solidFill>
                  <a:prstClr val="black"/>
                </a:solidFill>
                <a:latin typeface="Calibri" panose="020F0502020204030204"/>
              </a:rPr>
              <a:t>1,2</a:t>
            </a:r>
            <a:r>
              <a:rPr lang="en-US" sz="2100" dirty="0">
                <a:solidFill>
                  <a:prstClr val="black"/>
                </a:solidFill>
                <a:latin typeface="Calibri" panose="020F0502020204030204"/>
              </a:rPr>
              <a:t>w</a:t>
            </a:r>
            <a:r>
              <a:rPr lang="en-US" sz="2100" baseline="-25000" dirty="0">
                <a:solidFill>
                  <a:prstClr val="black"/>
                </a:solidFill>
                <a:latin typeface="Calibri" panose="020F0502020204030204"/>
              </a:rPr>
              <a:t>2,1</a:t>
            </a:r>
            <a:r>
              <a:rPr lang="en-US" sz="2100" dirty="0">
                <a:solidFill>
                  <a:prstClr val="black"/>
                </a:solidFill>
                <a:latin typeface="Calibri" panose="020F0502020204030204"/>
              </a:rPr>
              <a:t> +  x</a:t>
            </a:r>
            <a:r>
              <a:rPr lang="en-US" sz="2100" baseline="-25000" dirty="0">
                <a:solidFill>
                  <a:prstClr val="black"/>
                </a:solidFill>
                <a:latin typeface="Calibri" panose="020F0502020204030204"/>
              </a:rPr>
              <a:t>1,3</a:t>
            </a:r>
            <a:r>
              <a:rPr lang="en-US" sz="2100" dirty="0">
                <a:solidFill>
                  <a:prstClr val="black"/>
                </a:solidFill>
                <a:latin typeface="Calibri" panose="020F0502020204030204"/>
              </a:rPr>
              <a:t>w</a:t>
            </a:r>
            <a:r>
              <a:rPr lang="en-US" sz="2100" baseline="-25000" dirty="0">
                <a:solidFill>
                  <a:prstClr val="black"/>
                </a:solidFill>
                <a:latin typeface="Calibri" panose="020F0502020204030204"/>
              </a:rPr>
              <a:t>3,1</a:t>
            </a:r>
            <a:endParaRPr lang="en-US" sz="2100" dirty="0">
              <a:solidFill>
                <a:prstClr val="black"/>
              </a:solidFill>
              <a:latin typeface="Calibri" panose="020F0502020204030204"/>
            </a:endParaRPr>
          </a:p>
          <a:p>
            <a:pPr defTabSz="685800"/>
            <a:r>
              <a:rPr lang="en-US" sz="2100" dirty="0">
                <a:solidFill>
                  <a:prstClr val="black"/>
                </a:solidFill>
                <a:latin typeface="Calibri" panose="020F0502020204030204"/>
              </a:rPr>
              <a:t>       =&gt; dy</a:t>
            </a:r>
            <a:r>
              <a:rPr lang="en-US" sz="2100" baseline="-25000" dirty="0">
                <a:solidFill>
                  <a:prstClr val="black"/>
                </a:solidFill>
                <a:latin typeface="Calibri" panose="020F0502020204030204"/>
              </a:rPr>
              <a:t>1,1</a:t>
            </a:r>
            <a:r>
              <a:rPr lang="en-US" sz="2100" dirty="0">
                <a:solidFill>
                  <a:prstClr val="black"/>
                </a:solidFill>
                <a:latin typeface="Calibri" panose="020F0502020204030204"/>
              </a:rPr>
              <a:t>/dx</a:t>
            </a:r>
            <a:r>
              <a:rPr lang="en-US" sz="2100" baseline="-25000" dirty="0">
                <a:solidFill>
                  <a:prstClr val="black"/>
                </a:solidFill>
                <a:latin typeface="Calibri" panose="020F0502020204030204"/>
              </a:rPr>
              <a:t>1,1</a:t>
            </a:r>
            <a:r>
              <a:rPr lang="en-US" sz="2100" dirty="0">
                <a:solidFill>
                  <a:prstClr val="black"/>
                </a:solidFill>
                <a:latin typeface="Calibri" panose="020F0502020204030204"/>
              </a:rPr>
              <a:t> = w</a:t>
            </a:r>
            <a:r>
              <a:rPr lang="en-US" sz="2100" baseline="-25000" dirty="0">
                <a:solidFill>
                  <a:prstClr val="black"/>
                </a:solidFill>
                <a:latin typeface="Calibri" panose="020F0502020204030204"/>
              </a:rPr>
              <a:t>1,1</a:t>
            </a:r>
            <a:endParaRPr lang="en-US" sz="21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7" name="Google Shape;2678;p165"/>
          <p:cNvSpPr/>
          <p:nvPr/>
        </p:nvSpPr>
        <p:spPr>
          <a:xfrm rot="3108">
            <a:off x="1693797" y="2043049"/>
            <a:ext cx="265022" cy="280427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8" name="Google Shape;2678;p165"/>
          <p:cNvSpPr/>
          <p:nvPr/>
        </p:nvSpPr>
        <p:spPr>
          <a:xfrm rot="3108">
            <a:off x="5058170" y="5183901"/>
            <a:ext cx="458064" cy="332305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9" name="Google Shape;2678;p165"/>
          <p:cNvSpPr/>
          <p:nvPr/>
        </p:nvSpPr>
        <p:spPr>
          <a:xfrm rot="3108">
            <a:off x="3931498" y="4854064"/>
            <a:ext cx="458064" cy="332305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55016" y="4216422"/>
            <a:ext cx="237116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n-US" sz="2100" dirty="0" err="1">
                <a:solidFill>
                  <a:srgbClr val="0000FF"/>
                </a:solidFill>
                <a:latin typeface="Calibri" panose="020F0502020204030204"/>
              </a:rPr>
              <a:t>dL</a:t>
            </a:r>
            <a:r>
              <a:rPr lang="en-US" sz="2100" dirty="0">
                <a:solidFill>
                  <a:srgbClr val="0000FF"/>
                </a:solidFill>
                <a:latin typeface="Calibri" panose="020F0502020204030204"/>
              </a:rPr>
              <a:t>/dx</a:t>
            </a:r>
            <a:r>
              <a:rPr lang="en-US" sz="2100" baseline="-25000" dirty="0">
                <a:solidFill>
                  <a:srgbClr val="0000FF"/>
                </a:solidFill>
                <a:latin typeface="Calibri" panose="020F0502020204030204"/>
              </a:rPr>
              <a:t>1,1</a:t>
            </a:r>
            <a:r>
              <a:rPr lang="en-US" sz="2100" dirty="0">
                <a:solidFill>
                  <a:prstClr val="black"/>
                </a:solidFill>
                <a:latin typeface="Calibri" panose="020F0502020204030204"/>
              </a:rPr>
              <a:t> </a:t>
            </a:r>
          </a:p>
          <a:p>
            <a:pPr defTabSz="685800"/>
            <a:r>
              <a:rPr lang="en-US" sz="2100" dirty="0">
                <a:solidFill>
                  <a:prstClr val="black"/>
                </a:solidFill>
                <a:latin typeface="Calibri" panose="020F0502020204030204"/>
              </a:rPr>
              <a:t>= </a:t>
            </a:r>
            <a:r>
              <a:rPr lang="en-US" sz="2100" dirty="0">
                <a:solidFill>
                  <a:srgbClr val="ED7D31"/>
                </a:solidFill>
                <a:latin typeface="Calibri" panose="020F0502020204030204"/>
              </a:rPr>
              <a:t>(</a:t>
            </a:r>
            <a:r>
              <a:rPr lang="en-US" sz="2100" dirty="0" err="1">
                <a:solidFill>
                  <a:srgbClr val="ED7D31"/>
                </a:solidFill>
                <a:latin typeface="Calibri" panose="020F0502020204030204"/>
              </a:rPr>
              <a:t>dy</a:t>
            </a:r>
            <a:r>
              <a:rPr lang="en-US" sz="2100" dirty="0">
                <a:solidFill>
                  <a:srgbClr val="ED7D31"/>
                </a:solidFill>
                <a:latin typeface="Calibri" panose="020F0502020204030204"/>
              </a:rPr>
              <a:t>/dx</a:t>
            </a:r>
            <a:r>
              <a:rPr lang="en-US" sz="2100" baseline="-25000" dirty="0">
                <a:solidFill>
                  <a:srgbClr val="ED7D31"/>
                </a:solidFill>
                <a:latin typeface="Calibri" panose="020F0502020204030204"/>
              </a:rPr>
              <a:t>1,1</a:t>
            </a:r>
            <a:r>
              <a:rPr lang="en-US" sz="2100" dirty="0">
                <a:solidFill>
                  <a:srgbClr val="ED7D31"/>
                </a:solidFill>
                <a:latin typeface="Calibri" panose="020F0502020204030204"/>
              </a:rPr>
              <a:t>) </a:t>
            </a:r>
            <a:r>
              <a:rPr lang="en-US" sz="2100" dirty="0">
                <a:solidFill>
                  <a:prstClr val="black"/>
                </a:solidFill>
                <a:latin typeface="Calibri" panose="020F0502020204030204"/>
              </a:rPr>
              <a:t>· </a:t>
            </a:r>
            <a:r>
              <a:rPr lang="en-US" sz="2100" dirty="0">
                <a:solidFill>
                  <a:srgbClr val="C00000"/>
                </a:solidFill>
                <a:latin typeface="Calibri" panose="020F0502020204030204"/>
              </a:rPr>
              <a:t>(</a:t>
            </a:r>
            <a:r>
              <a:rPr lang="en-US" sz="2100" dirty="0" err="1">
                <a:solidFill>
                  <a:srgbClr val="C00000"/>
                </a:solidFill>
                <a:latin typeface="Calibri" panose="020F0502020204030204"/>
              </a:rPr>
              <a:t>dL</a:t>
            </a:r>
            <a:r>
              <a:rPr lang="en-US" sz="2100" dirty="0">
                <a:solidFill>
                  <a:srgbClr val="C00000"/>
                </a:solidFill>
                <a:latin typeface="Calibri" panose="020F0502020204030204"/>
              </a:rPr>
              <a:t>/</a:t>
            </a:r>
            <a:r>
              <a:rPr lang="en-US" sz="2100" dirty="0" err="1">
                <a:solidFill>
                  <a:srgbClr val="C00000"/>
                </a:solidFill>
                <a:latin typeface="Calibri" panose="020F0502020204030204"/>
              </a:rPr>
              <a:t>dy</a:t>
            </a:r>
            <a:r>
              <a:rPr lang="en-US" sz="2100" dirty="0">
                <a:solidFill>
                  <a:srgbClr val="C00000"/>
                </a:solidFill>
                <a:latin typeface="Calibri" panose="020F0502020204030204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444239941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Example: Matrix Multiplication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685800"/>
            <a:r>
              <a:rPr lang="en-US">
                <a:latin typeface="Calibri" panose="020F0502020204030204"/>
              </a:rPr>
              <a:t>Lecture 6 - </a:t>
            </a:r>
            <a:fld id="{AC1089D3-84F4-7045-A571-C61BEF9B13BC}" type="slidenum">
              <a:rPr lang="en-US">
                <a:latin typeface="Calibri" panose="020F0502020204030204"/>
              </a:rPr>
              <a:pPr defTabSz="685800"/>
              <a:t>117</a:t>
            </a:fld>
            <a:endParaRPr lang="en-US" dirty="0">
              <a:latin typeface="Calibri" panose="020F0502020204030204"/>
            </a:endParaRPr>
          </a:p>
        </p:txBody>
      </p:sp>
      <p:sp>
        <p:nvSpPr>
          <p:cNvPr id="5" name="Google Shape;2666;p165"/>
          <p:cNvSpPr txBox="1"/>
          <p:nvPr/>
        </p:nvSpPr>
        <p:spPr>
          <a:xfrm>
            <a:off x="105835" y="1721692"/>
            <a:ext cx="1324392" cy="9904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algn="ctr" defTabSz="685800"/>
            <a:r>
              <a:rPr lang="en" sz="2000" dirty="0">
                <a:solidFill>
                  <a:prstClr val="black"/>
                </a:solidFill>
                <a:latin typeface="Calibri" panose="020F0502020204030204"/>
              </a:rPr>
              <a:t>x: [N×D]</a:t>
            </a:r>
            <a:endParaRPr sz="2000" dirty="0">
              <a:solidFill>
                <a:prstClr val="black"/>
              </a:solidFill>
              <a:latin typeface="Calibri" panose="020F0502020204030204"/>
            </a:endParaRPr>
          </a:p>
          <a:p>
            <a:pPr algn="ctr" defTabSz="685800"/>
            <a:r>
              <a:rPr lang="en" sz="2000" dirty="0">
                <a:solidFill>
                  <a:srgbClr val="6AA84F"/>
                </a:solidFill>
                <a:latin typeface="Calibri" panose="020F0502020204030204"/>
              </a:rPr>
              <a:t>[  2   1  -3 ]</a:t>
            </a:r>
            <a:endParaRPr sz="2000" dirty="0">
              <a:solidFill>
                <a:srgbClr val="6AA84F"/>
              </a:solidFill>
              <a:latin typeface="Calibri" panose="020F0502020204030204"/>
            </a:endParaRPr>
          </a:p>
          <a:p>
            <a:pPr algn="ctr" defTabSz="685800"/>
            <a:r>
              <a:rPr lang="en" sz="2000" dirty="0">
                <a:solidFill>
                  <a:srgbClr val="6AA84F"/>
                </a:solidFill>
                <a:latin typeface="Calibri" panose="020F0502020204030204"/>
              </a:rPr>
              <a:t>[ -3   4   2 ]</a:t>
            </a:r>
            <a:endParaRPr sz="2000" dirty="0">
              <a:solidFill>
                <a:srgbClr val="6AA84F"/>
              </a:solidFill>
              <a:latin typeface="Calibri" panose="020F0502020204030204"/>
            </a:endParaRPr>
          </a:p>
        </p:txBody>
      </p:sp>
      <p:sp>
        <p:nvSpPr>
          <p:cNvPr id="6" name="Google Shape;2667;p165"/>
          <p:cNvSpPr txBox="1"/>
          <p:nvPr/>
        </p:nvSpPr>
        <p:spPr>
          <a:xfrm>
            <a:off x="1456729" y="1681190"/>
            <a:ext cx="1385063" cy="12936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algn="ctr" defTabSz="685800"/>
            <a:r>
              <a:rPr lang="en" sz="2000" dirty="0">
                <a:solidFill>
                  <a:prstClr val="black"/>
                </a:solidFill>
                <a:latin typeface="Calibri" panose="020F0502020204030204"/>
              </a:rPr>
              <a:t>w: [D×M]</a:t>
            </a:r>
            <a:endParaRPr sz="2000" dirty="0">
              <a:solidFill>
                <a:prstClr val="black"/>
              </a:solidFill>
              <a:latin typeface="Calibri" panose="020F0502020204030204"/>
            </a:endParaRPr>
          </a:p>
          <a:p>
            <a:pPr algn="ctr" defTabSz="685800"/>
            <a:r>
              <a:rPr lang="en" sz="2000" dirty="0">
                <a:solidFill>
                  <a:srgbClr val="6AA84F"/>
                </a:solidFill>
                <a:latin typeface="Calibri" panose="020F0502020204030204"/>
              </a:rPr>
              <a:t>[  3  2  1 -1]</a:t>
            </a:r>
            <a:endParaRPr sz="2000" dirty="0">
              <a:solidFill>
                <a:srgbClr val="6AA84F"/>
              </a:solidFill>
              <a:latin typeface="Calibri" panose="020F0502020204030204"/>
            </a:endParaRPr>
          </a:p>
          <a:p>
            <a:pPr algn="ctr" defTabSz="685800"/>
            <a:r>
              <a:rPr lang="en" sz="2000" dirty="0">
                <a:solidFill>
                  <a:srgbClr val="6AA84F"/>
                </a:solidFill>
                <a:latin typeface="Calibri" panose="020F0502020204030204"/>
              </a:rPr>
              <a:t>[  2  1  3  2]</a:t>
            </a:r>
            <a:endParaRPr sz="2000" dirty="0">
              <a:solidFill>
                <a:srgbClr val="6AA84F"/>
              </a:solidFill>
              <a:latin typeface="Calibri" panose="020F0502020204030204"/>
            </a:endParaRPr>
          </a:p>
          <a:p>
            <a:pPr algn="ctr" defTabSz="685800"/>
            <a:r>
              <a:rPr lang="en" sz="2000" dirty="0">
                <a:solidFill>
                  <a:srgbClr val="6AA84F"/>
                </a:solidFill>
                <a:latin typeface="Calibri" panose="020F0502020204030204"/>
              </a:rPr>
              <a:t>[  3  2  1 -2]</a:t>
            </a:r>
            <a:endParaRPr sz="2000" dirty="0">
              <a:solidFill>
                <a:srgbClr val="6AA84F"/>
              </a:solidFill>
              <a:latin typeface="Calibri" panose="020F0502020204030204"/>
            </a:endParaRPr>
          </a:p>
        </p:txBody>
      </p:sp>
      <p:grpSp>
        <p:nvGrpSpPr>
          <p:cNvPr id="7" name="Google Shape;2668;p165"/>
          <p:cNvGrpSpPr/>
          <p:nvPr/>
        </p:nvGrpSpPr>
        <p:grpSpPr>
          <a:xfrm>
            <a:off x="3350708" y="1783889"/>
            <a:ext cx="2752446" cy="1311858"/>
            <a:chOff x="3528693" y="1554987"/>
            <a:chExt cx="2753163" cy="1312200"/>
          </a:xfrm>
        </p:grpSpPr>
        <p:sp>
          <p:nvSpPr>
            <p:cNvPr id="8" name="Google Shape;2669;p165"/>
            <p:cNvSpPr/>
            <p:nvPr/>
          </p:nvSpPr>
          <p:spPr>
            <a:xfrm>
              <a:off x="3528693" y="1554987"/>
              <a:ext cx="2753163" cy="1312200"/>
            </a:xfrm>
            <a:prstGeom prst="rect">
              <a:avLst/>
            </a:prstGeom>
            <a:solidFill>
              <a:srgbClr val="F3F3F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01" tIns="91401" rIns="91401" bIns="91401" anchor="t" anchorCtr="0">
              <a:noAutofit/>
            </a:bodyPr>
            <a:lstStyle/>
            <a:p>
              <a:pPr algn="ctr" defTabSz="685800"/>
              <a:r>
                <a:rPr lang="en" sz="2200" dirty="0">
                  <a:solidFill>
                    <a:prstClr val="black"/>
                  </a:solidFill>
                  <a:latin typeface="Calibri" panose="020F0502020204030204"/>
                </a:rPr>
                <a:t>Matrix Multiply</a:t>
              </a:r>
              <a:r>
                <a:rPr lang="en-US" sz="2200" dirty="0">
                  <a:solidFill>
                    <a:prstClr val="black"/>
                  </a:solidFill>
                  <a:latin typeface="Calibri" panose="020F0502020204030204"/>
                </a:rPr>
                <a:t> </a:t>
              </a:r>
              <a:r>
                <a:rPr lang="en-US" sz="2200" i="1" dirty="0">
                  <a:solidFill>
                    <a:prstClr val="black"/>
                  </a:solidFill>
                  <a:latin typeface="Calibri" panose="020F0502020204030204"/>
                </a:rPr>
                <a:t>y = </a:t>
              </a:r>
              <a:r>
                <a:rPr lang="en-US" sz="2200" i="1" dirty="0" err="1">
                  <a:solidFill>
                    <a:prstClr val="black"/>
                  </a:solidFill>
                  <a:latin typeface="Calibri" panose="020F0502020204030204"/>
                </a:rPr>
                <a:t>xw</a:t>
              </a:r>
              <a:endParaRPr sz="2200" i="1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pic>
          <p:nvPicPr>
            <p:cNvPr id="9" name="Google Shape;2670;p165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3722274" y="2046850"/>
              <a:ext cx="2389475" cy="7075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" name="Google Shape;2671;p165"/>
          <p:cNvSpPr txBox="1"/>
          <p:nvPr/>
        </p:nvSpPr>
        <p:spPr>
          <a:xfrm>
            <a:off x="7139239" y="1209653"/>
            <a:ext cx="1861016" cy="11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algn="ctr" defTabSz="685800"/>
            <a:r>
              <a:rPr lang="en" sz="2000" dirty="0">
                <a:solidFill>
                  <a:prstClr val="black"/>
                </a:solidFill>
                <a:latin typeface="Calibri" panose="020F0502020204030204"/>
              </a:rPr>
              <a:t>y: [N×M]</a:t>
            </a:r>
            <a:endParaRPr sz="2000" dirty="0">
              <a:solidFill>
                <a:prstClr val="black"/>
              </a:solidFill>
              <a:latin typeface="Calibri" panose="020F0502020204030204"/>
            </a:endParaRPr>
          </a:p>
          <a:p>
            <a:pPr algn="ctr" defTabSz="685800"/>
            <a:r>
              <a:rPr lang="en" sz="2000" dirty="0">
                <a:solidFill>
                  <a:srgbClr val="6AA84F"/>
                </a:solidFill>
                <a:latin typeface="Calibri" panose="020F0502020204030204"/>
              </a:rPr>
              <a:t>[</a:t>
            </a:r>
            <a:r>
              <a:rPr lang="en-US" sz="2000" dirty="0">
                <a:solidFill>
                  <a:srgbClr val="6AA84F"/>
                </a:solidFill>
                <a:latin typeface="Calibri" panose="020F0502020204030204"/>
              </a:rPr>
              <a:t>-1</a:t>
            </a:r>
            <a:r>
              <a:rPr lang="en" sz="2000" dirty="0">
                <a:solidFill>
                  <a:srgbClr val="6AA84F"/>
                </a:solidFill>
                <a:latin typeface="Calibri" panose="020F0502020204030204"/>
              </a:rPr>
              <a:t> </a:t>
            </a:r>
            <a:r>
              <a:rPr lang="en-US" sz="2000" dirty="0">
                <a:solidFill>
                  <a:srgbClr val="6AA84F"/>
                </a:solidFill>
                <a:latin typeface="Calibri" panose="020F0502020204030204"/>
              </a:rPr>
              <a:t>-1</a:t>
            </a:r>
            <a:r>
              <a:rPr lang="en" sz="2000" dirty="0">
                <a:solidFill>
                  <a:srgbClr val="6AA84F"/>
                </a:solidFill>
                <a:latin typeface="Calibri" panose="020F0502020204030204"/>
              </a:rPr>
              <a:t>  </a:t>
            </a:r>
            <a:r>
              <a:rPr lang="en-US" sz="2000" dirty="0">
                <a:solidFill>
                  <a:srgbClr val="6AA84F"/>
                </a:solidFill>
                <a:latin typeface="Calibri" panose="020F0502020204030204"/>
              </a:rPr>
              <a:t> </a:t>
            </a:r>
            <a:r>
              <a:rPr lang="en" sz="2000" dirty="0">
                <a:solidFill>
                  <a:srgbClr val="6AA84F"/>
                </a:solidFill>
                <a:latin typeface="Calibri" panose="020F0502020204030204"/>
              </a:rPr>
              <a:t>2  </a:t>
            </a:r>
            <a:r>
              <a:rPr lang="en-US" sz="2000" dirty="0">
                <a:solidFill>
                  <a:srgbClr val="6AA84F"/>
                </a:solidFill>
                <a:latin typeface="Calibri" panose="020F0502020204030204"/>
              </a:rPr>
              <a:t> </a:t>
            </a:r>
            <a:r>
              <a:rPr lang="en" sz="2000" dirty="0">
                <a:solidFill>
                  <a:srgbClr val="6AA84F"/>
                </a:solidFill>
                <a:latin typeface="Calibri" panose="020F0502020204030204"/>
              </a:rPr>
              <a:t>6 ]</a:t>
            </a:r>
            <a:endParaRPr sz="2000" dirty="0">
              <a:solidFill>
                <a:srgbClr val="6AA84F"/>
              </a:solidFill>
              <a:latin typeface="Calibri" panose="020F0502020204030204"/>
            </a:endParaRPr>
          </a:p>
          <a:p>
            <a:pPr algn="ctr" defTabSz="685800"/>
            <a:r>
              <a:rPr lang="en" sz="2000" dirty="0">
                <a:solidFill>
                  <a:srgbClr val="6AA84F"/>
                </a:solidFill>
                <a:latin typeface="Calibri" panose="020F0502020204030204"/>
              </a:rPr>
              <a:t>[</a:t>
            </a:r>
            <a:r>
              <a:rPr lang="en-US" sz="2000" dirty="0">
                <a:solidFill>
                  <a:srgbClr val="6AA84F"/>
                </a:solidFill>
                <a:latin typeface="Calibri" panose="020F0502020204030204"/>
              </a:rPr>
              <a:t> </a:t>
            </a:r>
            <a:r>
              <a:rPr lang="en" sz="2000" dirty="0">
                <a:solidFill>
                  <a:srgbClr val="6AA84F"/>
                </a:solidFill>
                <a:latin typeface="Calibri" panose="020F0502020204030204"/>
              </a:rPr>
              <a:t>5 </a:t>
            </a:r>
            <a:r>
              <a:rPr lang="en-US" sz="2000" dirty="0">
                <a:solidFill>
                  <a:srgbClr val="6AA84F"/>
                </a:solidFill>
                <a:latin typeface="Calibri" panose="020F0502020204030204"/>
              </a:rPr>
              <a:t>  </a:t>
            </a:r>
            <a:r>
              <a:rPr lang="en" sz="2000" dirty="0">
                <a:solidFill>
                  <a:srgbClr val="6AA84F"/>
                </a:solidFill>
                <a:latin typeface="Calibri" panose="020F0502020204030204"/>
              </a:rPr>
              <a:t>2  1</a:t>
            </a:r>
            <a:r>
              <a:rPr lang="en-US" sz="2000" dirty="0">
                <a:solidFill>
                  <a:srgbClr val="6AA84F"/>
                </a:solidFill>
                <a:latin typeface="Calibri" panose="020F0502020204030204"/>
              </a:rPr>
              <a:t>1</a:t>
            </a:r>
            <a:r>
              <a:rPr lang="en" sz="2000" dirty="0">
                <a:solidFill>
                  <a:srgbClr val="6AA84F"/>
                </a:solidFill>
                <a:latin typeface="Calibri" panose="020F0502020204030204"/>
              </a:rPr>
              <a:t>  </a:t>
            </a:r>
            <a:r>
              <a:rPr lang="en-US" sz="2000" dirty="0">
                <a:solidFill>
                  <a:srgbClr val="6AA84F"/>
                </a:solidFill>
                <a:latin typeface="Calibri" panose="020F0502020204030204"/>
              </a:rPr>
              <a:t>7</a:t>
            </a:r>
            <a:r>
              <a:rPr lang="en" sz="2000" dirty="0">
                <a:solidFill>
                  <a:srgbClr val="6AA84F"/>
                </a:solidFill>
                <a:latin typeface="Calibri" panose="020F0502020204030204"/>
              </a:rPr>
              <a:t> ]</a:t>
            </a:r>
            <a:endParaRPr sz="2000" dirty="0">
              <a:solidFill>
                <a:srgbClr val="6AA84F"/>
              </a:solidFill>
              <a:latin typeface="Calibri" panose="020F0502020204030204"/>
            </a:endParaRPr>
          </a:p>
        </p:txBody>
      </p:sp>
      <p:cxnSp>
        <p:nvCxnSpPr>
          <p:cNvPr id="14" name="Google Shape;2675;p165"/>
          <p:cNvCxnSpPr/>
          <p:nvPr/>
        </p:nvCxnSpPr>
        <p:spPr>
          <a:xfrm>
            <a:off x="6228627" y="1985325"/>
            <a:ext cx="887169" cy="0"/>
          </a:xfrm>
          <a:prstGeom prst="straightConnector1">
            <a:avLst/>
          </a:prstGeom>
          <a:noFill/>
          <a:ln w="25400" cap="flat" cmpd="sng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" name="Google Shape;2677;p165"/>
          <p:cNvCxnSpPr/>
          <p:nvPr/>
        </p:nvCxnSpPr>
        <p:spPr>
          <a:xfrm>
            <a:off x="2841791" y="1960183"/>
            <a:ext cx="479648" cy="0"/>
          </a:xfrm>
          <a:prstGeom prst="straightConnector1">
            <a:avLst/>
          </a:prstGeom>
          <a:noFill/>
          <a:ln w="25400" cap="flat" cmpd="sng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" name="Google Shape;2672;p165"/>
          <p:cNvSpPr txBox="1"/>
          <p:nvPr/>
        </p:nvSpPr>
        <p:spPr>
          <a:xfrm>
            <a:off x="7139240" y="2445077"/>
            <a:ext cx="1657668" cy="11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algn="ctr" defTabSz="685800"/>
            <a:r>
              <a:rPr lang="en" sz="2000" dirty="0" err="1">
                <a:solidFill>
                  <a:prstClr val="black"/>
                </a:solidFill>
                <a:latin typeface="Calibri" panose="020F0502020204030204"/>
              </a:rPr>
              <a:t>dL</a:t>
            </a:r>
            <a:r>
              <a:rPr lang="en" sz="2000" dirty="0">
                <a:solidFill>
                  <a:prstClr val="black"/>
                </a:solidFill>
                <a:latin typeface="Calibri" panose="020F0502020204030204"/>
              </a:rPr>
              <a:t>/</a:t>
            </a:r>
            <a:r>
              <a:rPr lang="en" sz="2000" dirty="0" err="1">
                <a:solidFill>
                  <a:prstClr val="black"/>
                </a:solidFill>
                <a:latin typeface="Calibri" panose="020F0502020204030204"/>
              </a:rPr>
              <a:t>dy</a:t>
            </a:r>
            <a:r>
              <a:rPr lang="en" sz="2000" dirty="0">
                <a:solidFill>
                  <a:prstClr val="black"/>
                </a:solidFill>
                <a:latin typeface="Calibri" panose="020F0502020204030204"/>
              </a:rPr>
              <a:t>: [N×M]</a:t>
            </a:r>
            <a:endParaRPr sz="2000" dirty="0">
              <a:solidFill>
                <a:prstClr val="black"/>
              </a:solidFill>
              <a:latin typeface="Calibri" panose="020F0502020204030204"/>
            </a:endParaRPr>
          </a:p>
          <a:p>
            <a:pPr algn="ctr" defTabSz="685800"/>
            <a:r>
              <a:rPr lang="en" sz="2000" dirty="0">
                <a:solidFill>
                  <a:srgbClr val="C00000"/>
                </a:solidFill>
                <a:latin typeface="Calibri" panose="020F0502020204030204"/>
              </a:rPr>
              <a:t>[  2  3 -3  9 ]</a:t>
            </a:r>
            <a:endParaRPr sz="2000" dirty="0">
              <a:solidFill>
                <a:srgbClr val="C00000"/>
              </a:solidFill>
              <a:latin typeface="Calibri" panose="020F0502020204030204"/>
            </a:endParaRPr>
          </a:p>
          <a:p>
            <a:pPr algn="ctr" defTabSz="685800"/>
            <a:r>
              <a:rPr lang="en" sz="2000" dirty="0">
                <a:solidFill>
                  <a:srgbClr val="C00000"/>
                </a:solidFill>
                <a:latin typeface="Calibri" panose="020F0502020204030204"/>
              </a:rPr>
              <a:t>[ -8  1  4  6 ]</a:t>
            </a:r>
            <a:endParaRPr sz="2000" dirty="0">
              <a:solidFill>
                <a:srgbClr val="C00000"/>
              </a:solidFill>
              <a:latin typeface="Calibri" panose="020F0502020204030204"/>
            </a:endParaRPr>
          </a:p>
        </p:txBody>
      </p:sp>
      <p:cxnSp>
        <p:nvCxnSpPr>
          <p:cNvPr id="13" name="Google Shape;2674;p165"/>
          <p:cNvCxnSpPr/>
          <p:nvPr/>
        </p:nvCxnSpPr>
        <p:spPr>
          <a:xfrm>
            <a:off x="6221379" y="2982965"/>
            <a:ext cx="917761" cy="0"/>
          </a:xfrm>
          <a:prstGeom prst="straightConnector1">
            <a:avLst/>
          </a:prstGeom>
          <a:noFill/>
          <a:ln w="25400" cap="flat" cmpd="sng">
            <a:solidFill>
              <a:srgbClr val="C00000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15" name="Google Shape;2666;p165"/>
          <p:cNvSpPr txBox="1"/>
          <p:nvPr/>
        </p:nvSpPr>
        <p:spPr>
          <a:xfrm>
            <a:off x="15868" y="3011644"/>
            <a:ext cx="1602715" cy="9904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algn="ctr" defTabSz="685800"/>
            <a:r>
              <a:rPr lang="en-US" sz="2000" dirty="0" err="1">
                <a:solidFill>
                  <a:prstClr val="black"/>
                </a:solidFill>
                <a:latin typeface="Calibri" panose="020F0502020204030204"/>
              </a:rPr>
              <a:t>dL</a:t>
            </a:r>
            <a:r>
              <a:rPr lang="en-US" sz="2000" dirty="0">
                <a:solidFill>
                  <a:prstClr val="black"/>
                </a:solidFill>
                <a:latin typeface="Calibri" panose="020F0502020204030204"/>
              </a:rPr>
              <a:t>/d</a:t>
            </a:r>
            <a:r>
              <a:rPr lang="en" sz="2000" dirty="0">
                <a:solidFill>
                  <a:prstClr val="black"/>
                </a:solidFill>
                <a:latin typeface="Calibri" panose="020F0502020204030204"/>
              </a:rPr>
              <a:t>x: [N×D]</a:t>
            </a:r>
            <a:endParaRPr sz="2000" dirty="0">
              <a:solidFill>
                <a:prstClr val="black"/>
              </a:solidFill>
              <a:latin typeface="Calibri" panose="020F0502020204030204"/>
            </a:endParaRPr>
          </a:p>
          <a:p>
            <a:pPr algn="ctr" defTabSz="685800"/>
            <a:r>
              <a:rPr lang="en" sz="2000" dirty="0">
                <a:solidFill>
                  <a:srgbClr val="C00000"/>
                </a:solidFill>
                <a:latin typeface="Calibri" panose="020F0502020204030204"/>
              </a:rPr>
              <a:t>[ </a:t>
            </a:r>
            <a:r>
              <a:rPr lang="en-US" sz="2000" dirty="0">
                <a:solidFill>
                  <a:srgbClr val="C00000"/>
                </a:solidFill>
                <a:latin typeface="Calibri" panose="020F0502020204030204"/>
              </a:rPr>
              <a:t> 0</a:t>
            </a:r>
            <a:r>
              <a:rPr lang="en" sz="2000" dirty="0">
                <a:solidFill>
                  <a:srgbClr val="C00000"/>
                </a:solidFill>
                <a:latin typeface="Calibri" panose="020F0502020204030204"/>
              </a:rPr>
              <a:t>   1</a:t>
            </a:r>
            <a:r>
              <a:rPr lang="en-US" sz="2000" dirty="0">
                <a:solidFill>
                  <a:srgbClr val="C00000"/>
                </a:solidFill>
                <a:latin typeface="Calibri" panose="020F0502020204030204"/>
              </a:rPr>
              <a:t>6</a:t>
            </a:r>
            <a:r>
              <a:rPr lang="en" sz="2000" dirty="0">
                <a:solidFill>
                  <a:srgbClr val="C00000"/>
                </a:solidFill>
                <a:latin typeface="Calibri" panose="020F0502020204030204"/>
              </a:rPr>
              <a:t> </a:t>
            </a:r>
            <a:r>
              <a:rPr lang="en-US" sz="2000" dirty="0">
                <a:solidFill>
                  <a:srgbClr val="C00000"/>
                </a:solidFill>
                <a:latin typeface="Calibri" panose="020F0502020204030204"/>
              </a:rPr>
              <a:t>  </a:t>
            </a:r>
            <a:r>
              <a:rPr lang="en" sz="2000" dirty="0">
                <a:solidFill>
                  <a:srgbClr val="C00000"/>
                </a:solidFill>
                <a:latin typeface="Calibri" panose="020F0502020204030204"/>
              </a:rPr>
              <a:t>-</a:t>
            </a:r>
            <a:r>
              <a:rPr lang="en-US" sz="2000" dirty="0">
                <a:solidFill>
                  <a:srgbClr val="C00000"/>
                </a:solidFill>
                <a:latin typeface="Calibri" panose="020F0502020204030204"/>
              </a:rPr>
              <a:t>9</a:t>
            </a:r>
            <a:r>
              <a:rPr lang="en" sz="2000" dirty="0">
                <a:solidFill>
                  <a:srgbClr val="C00000"/>
                </a:solidFill>
                <a:latin typeface="Calibri" panose="020F0502020204030204"/>
              </a:rPr>
              <a:t> </a:t>
            </a:r>
            <a:r>
              <a:rPr lang="en-US" sz="2000" dirty="0">
                <a:solidFill>
                  <a:srgbClr val="C00000"/>
                </a:solidFill>
                <a:latin typeface="Calibri" panose="020F0502020204030204"/>
              </a:rPr>
              <a:t> </a:t>
            </a:r>
            <a:r>
              <a:rPr lang="en" sz="2000" dirty="0">
                <a:solidFill>
                  <a:srgbClr val="C00000"/>
                </a:solidFill>
                <a:latin typeface="Calibri" panose="020F0502020204030204"/>
              </a:rPr>
              <a:t>]</a:t>
            </a:r>
            <a:endParaRPr sz="2000" dirty="0">
              <a:solidFill>
                <a:srgbClr val="C00000"/>
              </a:solidFill>
              <a:latin typeface="Calibri" panose="020F0502020204030204"/>
            </a:endParaRPr>
          </a:p>
          <a:p>
            <a:pPr algn="ctr" defTabSz="685800"/>
            <a:r>
              <a:rPr lang="en" sz="2000" dirty="0">
                <a:solidFill>
                  <a:srgbClr val="C00000"/>
                </a:solidFill>
                <a:latin typeface="Calibri" panose="020F0502020204030204"/>
              </a:rPr>
              <a:t>[-</a:t>
            </a:r>
            <a:r>
              <a:rPr lang="en-US" sz="2000" dirty="0">
                <a:solidFill>
                  <a:srgbClr val="C00000"/>
                </a:solidFill>
                <a:latin typeface="Calibri" panose="020F0502020204030204"/>
              </a:rPr>
              <a:t>24</a:t>
            </a:r>
            <a:r>
              <a:rPr lang="en" sz="2000" dirty="0">
                <a:solidFill>
                  <a:srgbClr val="C00000"/>
                </a:solidFill>
                <a:latin typeface="Calibri" panose="020F0502020204030204"/>
              </a:rPr>
              <a:t>   </a:t>
            </a:r>
            <a:r>
              <a:rPr lang="en-US" sz="2000" dirty="0">
                <a:solidFill>
                  <a:srgbClr val="C00000"/>
                </a:solidFill>
                <a:latin typeface="Calibri" panose="020F0502020204030204"/>
              </a:rPr>
              <a:t>9</a:t>
            </a:r>
            <a:r>
              <a:rPr lang="en" sz="2000" dirty="0">
                <a:solidFill>
                  <a:srgbClr val="C00000"/>
                </a:solidFill>
                <a:latin typeface="Calibri" panose="020F0502020204030204"/>
              </a:rPr>
              <a:t> </a:t>
            </a:r>
            <a:r>
              <a:rPr lang="en-US" sz="2000" dirty="0">
                <a:solidFill>
                  <a:srgbClr val="C00000"/>
                </a:solidFill>
                <a:latin typeface="Calibri" panose="020F0502020204030204"/>
              </a:rPr>
              <a:t> -30</a:t>
            </a:r>
            <a:r>
              <a:rPr lang="en" sz="2000" dirty="0">
                <a:solidFill>
                  <a:srgbClr val="C00000"/>
                </a:solidFill>
                <a:latin typeface="Calibri" panose="020F0502020204030204"/>
              </a:rPr>
              <a:t> ]</a:t>
            </a:r>
            <a:endParaRPr sz="2000" dirty="0">
              <a:solidFill>
                <a:srgbClr val="C00000"/>
              </a:solidFill>
              <a:latin typeface="Calibri" panose="020F0502020204030204"/>
            </a:endParaRPr>
          </a:p>
        </p:txBody>
      </p:sp>
      <p:cxnSp>
        <p:nvCxnSpPr>
          <p:cNvPr id="17" name="Elbow Connector 16"/>
          <p:cNvCxnSpPr/>
          <p:nvPr/>
        </p:nvCxnSpPr>
        <p:spPr>
          <a:xfrm rot="10800000" flipV="1">
            <a:off x="1501572" y="3007044"/>
            <a:ext cx="1767100" cy="662410"/>
          </a:xfrm>
          <a:prstGeom prst="bentConnector3">
            <a:avLst>
              <a:gd name="adj1" fmla="val 64343"/>
            </a:avLst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Google Shape;2666;p165"/>
          <p:cNvSpPr txBox="1"/>
          <p:nvPr/>
        </p:nvSpPr>
        <p:spPr>
          <a:xfrm>
            <a:off x="231295" y="3357029"/>
            <a:ext cx="1140305" cy="6235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algn="ctr" defTabSz="685800"/>
            <a:r>
              <a:rPr lang="en-US" sz="2000" dirty="0">
                <a:solidFill>
                  <a:srgbClr val="C00000"/>
                </a:solidFill>
                <a:latin typeface="Calibri" panose="020F0502020204030204"/>
              </a:rPr>
              <a:t>?</a:t>
            </a:r>
            <a:r>
              <a:rPr lang="en" sz="2000" dirty="0">
                <a:solidFill>
                  <a:srgbClr val="C00000"/>
                </a:solidFill>
                <a:latin typeface="Calibri" panose="020F0502020204030204"/>
              </a:rPr>
              <a:t>   </a:t>
            </a:r>
            <a:r>
              <a:rPr lang="en-US" sz="2000" dirty="0">
                <a:solidFill>
                  <a:srgbClr val="C00000"/>
                </a:solidFill>
                <a:latin typeface="Calibri" panose="020F0502020204030204"/>
              </a:rPr>
              <a:t> ?</a:t>
            </a:r>
            <a:r>
              <a:rPr lang="en" sz="2000" dirty="0">
                <a:solidFill>
                  <a:srgbClr val="C00000"/>
                </a:solidFill>
                <a:latin typeface="Calibri" panose="020F0502020204030204"/>
              </a:rPr>
              <a:t> </a:t>
            </a:r>
            <a:r>
              <a:rPr lang="en-US" sz="2000" dirty="0">
                <a:solidFill>
                  <a:srgbClr val="C00000"/>
                </a:solidFill>
                <a:latin typeface="Calibri" panose="020F0502020204030204"/>
              </a:rPr>
              <a:t>   ?</a:t>
            </a:r>
            <a:r>
              <a:rPr lang="en" sz="2000" dirty="0">
                <a:solidFill>
                  <a:srgbClr val="C00000"/>
                </a:solidFill>
                <a:latin typeface="Calibri" panose="020F0502020204030204"/>
              </a:rPr>
              <a:t> </a:t>
            </a:r>
            <a:r>
              <a:rPr lang="en-US" sz="2000" dirty="0">
                <a:solidFill>
                  <a:srgbClr val="C00000"/>
                </a:solidFill>
                <a:latin typeface="Calibri" panose="020F0502020204030204"/>
              </a:rPr>
              <a:t> ?</a:t>
            </a:r>
            <a:r>
              <a:rPr lang="en" sz="2000" dirty="0">
                <a:solidFill>
                  <a:srgbClr val="C00000"/>
                </a:solidFill>
                <a:latin typeface="Calibri" panose="020F0502020204030204"/>
              </a:rPr>
              <a:t>   </a:t>
            </a:r>
            <a:r>
              <a:rPr lang="en-US" sz="2000" dirty="0">
                <a:solidFill>
                  <a:srgbClr val="C00000"/>
                </a:solidFill>
                <a:latin typeface="Calibri" panose="020F0502020204030204"/>
              </a:rPr>
              <a:t> ?</a:t>
            </a:r>
            <a:r>
              <a:rPr lang="en" sz="2000" dirty="0">
                <a:solidFill>
                  <a:srgbClr val="C00000"/>
                </a:solidFill>
                <a:latin typeface="Calibri" panose="020F0502020204030204"/>
              </a:rPr>
              <a:t> </a:t>
            </a:r>
            <a:r>
              <a:rPr lang="en-US" sz="2000" dirty="0">
                <a:solidFill>
                  <a:srgbClr val="C00000"/>
                </a:solidFill>
                <a:latin typeface="Calibri" panose="020F0502020204030204"/>
              </a:rPr>
              <a:t>   ?</a:t>
            </a:r>
            <a:r>
              <a:rPr lang="en" sz="2000" dirty="0">
                <a:solidFill>
                  <a:srgbClr val="C00000"/>
                </a:solidFill>
                <a:latin typeface="Calibri" panose="020F0502020204030204"/>
              </a:rPr>
              <a:t> </a:t>
            </a:r>
            <a:r>
              <a:rPr lang="en-US" sz="2000" dirty="0">
                <a:solidFill>
                  <a:srgbClr val="C00000"/>
                </a:solidFill>
                <a:latin typeface="Calibri" panose="020F0502020204030204"/>
              </a:rPr>
              <a:t> </a:t>
            </a:r>
            <a:endParaRPr sz="2000" dirty="0">
              <a:solidFill>
                <a:srgbClr val="C00000"/>
              </a:solidFill>
              <a:latin typeface="Calibri" panose="020F0502020204030204"/>
            </a:endParaRPr>
          </a:p>
        </p:txBody>
      </p:sp>
      <p:sp>
        <p:nvSpPr>
          <p:cNvPr id="19" name="Google Shape;2678;p165"/>
          <p:cNvSpPr/>
          <p:nvPr/>
        </p:nvSpPr>
        <p:spPr>
          <a:xfrm rot="3108">
            <a:off x="333727" y="2097955"/>
            <a:ext cx="265022" cy="280427"/>
          </a:xfrm>
          <a:prstGeom prst="rect">
            <a:avLst/>
          </a:prstGeom>
          <a:noFill/>
          <a:ln w="2540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0" name="Google Shape;2678;p165"/>
          <p:cNvSpPr/>
          <p:nvPr/>
        </p:nvSpPr>
        <p:spPr>
          <a:xfrm rot="3108">
            <a:off x="333726" y="3357150"/>
            <a:ext cx="265022" cy="280427"/>
          </a:xfrm>
          <a:prstGeom prst="rect">
            <a:avLst/>
          </a:prstGeom>
          <a:noFill/>
          <a:ln w="2540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532855" y="3413248"/>
            <a:ext cx="2388154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800"/>
            <a:r>
              <a:rPr lang="en-US" sz="2100" dirty="0">
                <a:solidFill>
                  <a:prstClr val="black"/>
                </a:solidFill>
                <a:latin typeface="Calibri" panose="020F0502020204030204"/>
              </a:rPr>
              <a:t>Local Gradient Slice:</a:t>
            </a:r>
          </a:p>
          <a:p>
            <a:pPr algn="ctr" defTabSz="685800"/>
            <a:r>
              <a:rPr lang="en-US" sz="2100" dirty="0" err="1">
                <a:solidFill>
                  <a:srgbClr val="ED7D31"/>
                </a:solidFill>
                <a:latin typeface="Calibri" panose="020F0502020204030204"/>
              </a:rPr>
              <a:t>dy</a:t>
            </a:r>
            <a:r>
              <a:rPr lang="en-US" sz="2100" dirty="0">
                <a:solidFill>
                  <a:srgbClr val="ED7D31"/>
                </a:solidFill>
                <a:latin typeface="Calibri" panose="020F0502020204030204"/>
              </a:rPr>
              <a:t>/dx</a:t>
            </a:r>
            <a:r>
              <a:rPr lang="en-US" sz="2100" baseline="-25000" dirty="0">
                <a:solidFill>
                  <a:srgbClr val="ED7D31"/>
                </a:solidFill>
                <a:latin typeface="Calibri" panose="020F0502020204030204"/>
              </a:rPr>
              <a:t>1,1</a:t>
            </a:r>
          </a:p>
          <a:p>
            <a:pPr algn="ctr" defTabSz="685800"/>
            <a:r>
              <a:rPr lang="en-US" sz="2100" dirty="0">
                <a:solidFill>
                  <a:srgbClr val="ED7D31"/>
                </a:solidFill>
                <a:latin typeface="Calibri" panose="020F0502020204030204"/>
              </a:rPr>
              <a:t>[ 3  ?  ?  ? ]</a:t>
            </a:r>
          </a:p>
          <a:p>
            <a:pPr algn="ctr" defTabSz="685800"/>
            <a:r>
              <a:rPr lang="en-US" sz="2100" dirty="0">
                <a:solidFill>
                  <a:srgbClr val="ED7D31"/>
                </a:solidFill>
                <a:latin typeface="Calibri" panose="020F0502020204030204"/>
              </a:rPr>
              <a:t>[ ?  ?  ?  ? ]</a:t>
            </a:r>
          </a:p>
        </p:txBody>
      </p:sp>
      <p:sp>
        <p:nvSpPr>
          <p:cNvPr id="21" name="Google Shape;2678;p165"/>
          <p:cNvSpPr/>
          <p:nvPr/>
        </p:nvSpPr>
        <p:spPr>
          <a:xfrm rot="3108">
            <a:off x="4480827" y="4120567"/>
            <a:ext cx="265022" cy="280427"/>
          </a:xfrm>
          <a:prstGeom prst="rect">
            <a:avLst/>
          </a:prstGeom>
          <a:noFill/>
          <a:ln w="25400" cap="flat" cmpd="sng">
            <a:solidFill>
              <a:srgbClr val="703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2" name="Google Shape;2678;p165"/>
          <p:cNvSpPr/>
          <p:nvPr/>
        </p:nvSpPr>
        <p:spPr>
          <a:xfrm rot="3108">
            <a:off x="7755773" y="1633301"/>
            <a:ext cx="265022" cy="280427"/>
          </a:xfrm>
          <a:prstGeom prst="rect">
            <a:avLst/>
          </a:prstGeom>
          <a:noFill/>
          <a:ln w="25400" cap="flat" cmpd="sng">
            <a:solidFill>
              <a:srgbClr val="703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968577" y="4054865"/>
            <a:ext cx="1112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n-US" dirty="0">
                <a:solidFill>
                  <a:srgbClr val="7030A0"/>
                </a:solidFill>
                <a:latin typeface="Calibri" panose="020F0502020204030204"/>
              </a:rPr>
              <a:t>dy</a:t>
            </a:r>
            <a:r>
              <a:rPr lang="en-US" baseline="-25000" dirty="0">
                <a:solidFill>
                  <a:srgbClr val="7030A0"/>
                </a:solidFill>
                <a:latin typeface="Calibri" panose="020F0502020204030204"/>
              </a:rPr>
              <a:t>1,2</a:t>
            </a:r>
            <a:r>
              <a:rPr lang="en-US" dirty="0">
                <a:solidFill>
                  <a:srgbClr val="7030A0"/>
                </a:solidFill>
                <a:latin typeface="Calibri" panose="020F0502020204030204"/>
              </a:rPr>
              <a:t>/dx</a:t>
            </a:r>
            <a:r>
              <a:rPr lang="en-US" baseline="-25000" dirty="0">
                <a:solidFill>
                  <a:srgbClr val="7030A0"/>
                </a:solidFill>
                <a:latin typeface="Calibri" panose="020F0502020204030204"/>
              </a:rPr>
              <a:t>1,1</a:t>
            </a:r>
            <a:endParaRPr lang="en-US" dirty="0">
              <a:solidFill>
                <a:srgbClr val="7030A0"/>
              </a:solidFill>
              <a:latin typeface="Calibri" panose="020F0502020204030204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55016" y="4216422"/>
            <a:ext cx="237116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n-US" sz="2100" dirty="0" err="1">
                <a:solidFill>
                  <a:srgbClr val="0000FF"/>
                </a:solidFill>
                <a:latin typeface="Calibri" panose="020F0502020204030204"/>
              </a:rPr>
              <a:t>dL</a:t>
            </a:r>
            <a:r>
              <a:rPr lang="en-US" sz="2100" dirty="0">
                <a:solidFill>
                  <a:srgbClr val="0000FF"/>
                </a:solidFill>
                <a:latin typeface="Calibri" panose="020F0502020204030204"/>
              </a:rPr>
              <a:t>/dx</a:t>
            </a:r>
            <a:r>
              <a:rPr lang="en-US" sz="2100" baseline="-25000" dirty="0">
                <a:solidFill>
                  <a:srgbClr val="0000FF"/>
                </a:solidFill>
                <a:latin typeface="Calibri" panose="020F0502020204030204"/>
              </a:rPr>
              <a:t>1,1</a:t>
            </a:r>
            <a:r>
              <a:rPr lang="en-US" sz="2100" dirty="0">
                <a:solidFill>
                  <a:prstClr val="black"/>
                </a:solidFill>
                <a:latin typeface="Calibri" panose="020F0502020204030204"/>
              </a:rPr>
              <a:t> </a:t>
            </a:r>
          </a:p>
          <a:p>
            <a:pPr defTabSz="685800"/>
            <a:r>
              <a:rPr lang="en-US" sz="2100" dirty="0">
                <a:solidFill>
                  <a:prstClr val="black"/>
                </a:solidFill>
                <a:latin typeface="Calibri" panose="020F0502020204030204"/>
              </a:rPr>
              <a:t>= </a:t>
            </a:r>
            <a:r>
              <a:rPr lang="en-US" sz="2100" dirty="0">
                <a:solidFill>
                  <a:srgbClr val="ED7D31"/>
                </a:solidFill>
                <a:latin typeface="Calibri" panose="020F0502020204030204"/>
              </a:rPr>
              <a:t>(</a:t>
            </a:r>
            <a:r>
              <a:rPr lang="en-US" sz="2100" dirty="0" err="1">
                <a:solidFill>
                  <a:srgbClr val="ED7D31"/>
                </a:solidFill>
                <a:latin typeface="Calibri" panose="020F0502020204030204"/>
              </a:rPr>
              <a:t>dy</a:t>
            </a:r>
            <a:r>
              <a:rPr lang="en-US" sz="2100" dirty="0">
                <a:solidFill>
                  <a:srgbClr val="ED7D31"/>
                </a:solidFill>
                <a:latin typeface="Calibri" panose="020F0502020204030204"/>
              </a:rPr>
              <a:t>/dx</a:t>
            </a:r>
            <a:r>
              <a:rPr lang="en-US" sz="2100" baseline="-25000" dirty="0">
                <a:solidFill>
                  <a:srgbClr val="ED7D31"/>
                </a:solidFill>
                <a:latin typeface="Calibri" panose="020F0502020204030204"/>
              </a:rPr>
              <a:t>1,1</a:t>
            </a:r>
            <a:r>
              <a:rPr lang="en-US" sz="2100" dirty="0">
                <a:solidFill>
                  <a:srgbClr val="ED7D31"/>
                </a:solidFill>
                <a:latin typeface="Calibri" panose="020F0502020204030204"/>
              </a:rPr>
              <a:t>) </a:t>
            </a:r>
            <a:r>
              <a:rPr lang="en-US" sz="2100" dirty="0">
                <a:solidFill>
                  <a:prstClr val="black"/>
                </a:solidFill>
                <a:latin typeface="Calibri" panose="020F0502020204030204"/>
              </a:rPr>
              <a:t>· </a:t>
            </a:r>
            <a:r>
              <a:rPr lang="en-US" sz="2100" dirty="0">
                <a:solidFill>
                  <a:srgbClr val="C00000"/>
                </a:solidFill>
                <a:latin typeface="Calibri" panose="020F0502020204030204"/>
              </a:rPr>
              <a:t>(</a:t>
            </a:r>
            <a:r>
              <a:rPr lang="en-US" sz="2100" dirty="0" err="1">
                <a:solidFill>
                  <a:srgbClr val="C00000"/>
                </a:solidFill>
                <a:latin typeface="Calibri" panose="020F0502020204030204"/>
              </a:rPr>
              <a:t>dL</a:t>
            </a:r>
            <a:r>
              <a:rPr lang="en-US" sz="2100" dirty="0">
                <a:solidFill>
                  <a:srgbClr val="C00000"/>
                </a:solidFill>
                <a:latin typeface="Calibri" panose="020F0502020204030204"/>
              </a:rPr>
              <a:t>/</a:t>
            </a:r>
            <a:r>
              <a:rPr lang="en-US" sz="2100" dirty="0" err="1">
                <a:solidFill>
                  <a:srgbClr val="C00000"/>
                </a:solidFill>
                <a:latin typeface="Calibri" panose="020F0502020204030204"/>
              </a:rPr>
              <a:t>dy</a:t>
            </a:r>
            <a:r>
              <a:rPr lang="en-US" sz="2100" dirty="0">
                <a:solidFill>
                  <a:srgbClr val="C00000"/>
                </a:solidFill>
                <a:latin typeface="Calibri" panose="020F0502020204030204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069895199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Example: Matrix Multiplication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685800"/>
            <a:r>
              <a:rPr lang="en-US">
                <a:latin typeface="Calibri" panose="020F0502020204030204"/>
              </a:rPr>
              <a:t>Lecture 6 - </a:t>
            </a:r>
            <a:fld id="{AC1089D3-84F4-7045-A571-C61BEF9B13BC}" type="slidenum">
              <a:rPr lang="en-US">
                <a:latin typeface="Calibri" panose="020F0502020204030204"/>
              </a:rPr>
              <a:pPr defTabSz="685800"/>
              <a:t>118</a:t>
            </a:fld>
            <a:endParaRPr lang="en-US" dirty="0">
              <a:latin typeface="Calibri" panose="020F0502020204030204"/>
            </a:endParaRPr>
          </a:p>
        </p:txBody>
      </p:sp>
      <p:sp>
        <p:nvSpPr>
          <p:cNvPr id="5" name="Google Shape;2666;p165"/>
          <p:cNvSpPr txBox="1"/>
          <p:nvPr/>
        </p:nvSpPr>
        <p:spPr>
          <a:xfrm>
            <a:off x="105835" y="1721692"/>
            <a:ext cx="1324392" cy="9904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algn="ctr" defTabSz="685800"/>
            <a:r>
              <a:rPr lang="en" sz="2000" dirty="0">
                <a:solidFill>
                  <a:prstClr val="black"/>
                </a:solidFill>
                <a:latin typeface="Calibri" panose="020F0502020204030204"/>
              </a:rPr>
              <a:t>x: [N×D]</a:t>
            </a:r>
            <a:endParaRPr sz="2000" dirty="0">
              <a:solidFill>
                <a:prstClr val="black"/>
              </a:solidFill>
              <a:latin typeface="Calibri" panose="020F0502020204030204"/>
            </a:endParaRPr>
          </a:p>
          <a:p>
            <a:pPr algn="ctr" defTabSz="685800"/>
            <a:r>
              <a:rPr lang="en" sz="2000" dirty="0">
                <a:solidFill>
                  <a:srgbClr val="6AA84F"/>
                </a:solidFill>
                <a:latin typeface="Calibri" panose="020F0502020204030204"/>
              </a:rPr>
              <a:t>[  2   1  -3 ]</a:t>
            </a:r>
            <a:endParaRPr sz="2000" dirty="0">
              <a:solidFill>
                <a:srgbClr val="6AA84F"/>
              </a:solidFill>
              <a:latin typeface="Calibri" panose="020F0502020204030204"/>
            </a:endParaRPr>
          </a:p>
          <a:p>
            <a:pPr algn="ctr" defTabSz="685800"/>
            <a:r>
              <a:rPr lang="en" sz="2000" dirty="0">
                <a:solidFill>
                  <a:srgbClr val="6AA84F"/>
                </a:solidFill>
                <a:latin typeface="Calibri" panose="020F0502020204030204"/>
              </a:rPr>
              <a:t>[ -3   4   2 ]</a:t>
            </a:r>
            <a:endParaRPr sz="2000" dirty="0">
              <a:solidFill>
                <a:srgbClr val="6AA84F"/>
              </a:solidFill>
              <a:latin typeface="Calibri" panose="020F0502020204030204"/>
            </a:endParaRPr>
          </a:p>
        </p:txBody>
      </p:sp>
      <p:sp>
        <p:nvSpPr>
          <p:cNvPr id="6" name="Google Shape;2667;p165"/>
          <p:cNvSpPr txBox="1"/>
          <p:nvPr/>
        </p:nvSpPr>
        <p:spPr>
          <a:xfrm>
            <a:off x="1456729" y="1681190"/>
            <a:ext cx="1385063" cy="12936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algn="ctr" defTabSz="685800"/>
            <a:r>
              <a:rPr lang="en" sz="2000" dirty="0">
                <a:solidFill>
                  <a:prstClr val="black"/>
                </a:solidFill>
                <a:latin typeface="Calibri" panose="020F0502020204030204"/>
              </a:rPr>
              <a:t>w: [D×M]</a:t>
            </a:r>
            <a:endParaRPr sz="2000" dirty="0">
              <a:solidFill>
                <a:prstClr val="black"/>
              </a:solidFill>
              <a:latin typeface="Calibri" panose="020F0502020204030204"/>
            </a:endParaRPr>
          </a:p>
          <a:p>
            <a:pPr algn="ctr" defTabSz="685800"/>
            <a:r>
              <a:rPr lang="en" sz="2000" dirty="0">
                <a:solidFill>
                  <a:srgbClr val="6AA84F"/>
                </a:solidFill>
                <a:latin typeface="Calibri" panose="020F0502020204030204"/>
              </a:rPr>
              <a:t>[  3  2  1 -1]</a:t>
            </a:r>
            <a:endParaRPr sz="2000" dirty="0">
              <a:solidFill>
                <a:srgbClr val="6AA84F"/>
              </a:solidFill>
              <a:latin typeface="Calibri" panose="020F0502020204030204"/>
            </a:endParaRPr>
          </a:p>
          <a:p>
            <a:pPr algn="ctr" defTabSz="685800"/>
            <a:r>
              <a:rPr lang="en" sz="2000" dirty="0">
                <a:solidFill>
                  <a:srgbClr val="6AA84F"/>
                </a:solidFill>
                <a:latin typeface="Calibri" panose="020F0502020204030204"/>
              </a:rPr>
              <a:t>[  2  1  3  2]</a:t>
            </a:r>
            <a:endParaRPr sz="2000" dirty="0">
              <a:solidFill>
                <a:srgbClr val="6AA84F"/>
              </a:solidFill>
              <a:latin typeface="Calibri" panose="020F0502020204030204"/>
            </a:endParaRPr>
          </a:p>
          <a:p>
            <a:pPr algn="ctr" defTabSz="685800"/>
            <a:r>
              <a:rPr lang="en" sz="2000" dirty="0">
                <a:solidFill>
                  <a:srgbClr val="6AA84F"/>
                </a:solidFill>
                <a:latin typeface="Calibri" panose="020F0502020204030204"/>
              </a:rPr>
              <a:t>[  3  2  1 -2]</a:t>
            </a:r>
            <a:endParaRPr sz="2000" dirty="0">
              <a:solidFill>
                <a:srgbClr val="6AA84F"/>
              </a:solidFill>
              <a:latin typeface="Calibri" panose="020F0502020204030204"/>
            </a:endParaRPr>
          </a:p>
        </p:txBody>
      </p:sp>
      <p:grpSp>
        <p:nvGrpSpPr>
          <p:cNvPr id="7" name="Google Shape;2668;p165"/>
          <p:cNvGrpSpPr/>
          <p:nvPr/>
        </p:nvGrpSpPr>
        <p:grpSpPr>
          <a:xfrm>
            <a:off x="3350708" y="1783889"/>
            <a:ext cx="2752446" cy="1311858"/>
            <a:chOff x="3528693" y="1554987"/>
            <a:chExt cx="2753163" cy="1312200"/>
          </a:xfrm>
        </p:grpSpPr>
        <p:sp>
          <p:nvSpPr>
            <p:cNvPr id="8" name="Google Shape;2669;p165"/>
            <p:cNvSpPr/>
            <p:nvPr/>
          </p:nvSpPr>
          <p:spPr>
            <a:xfrm>
              <a:off x="3528693" y="1554987"/>
              <a:ext cx="2753163" cy="1312200"/>
            </a:xfrm>
            <a:prstGeom prst="rect">
              <a:avLst/>
            </a:prstGeom>
            <a:solidFill>
              <a:srgbClr val="F3F3F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01" tIns="91401" rIns="91401" bIns="91401" anchor="t" anchorCtr="0">
              <a:noAutofit/>
            </a:bodyPr>
            <a:lstStyle/>
            <a:p>
              <a:pPr algn="ctr" defTabSz="685800"/>
              <a:r>
                <a:rPr lang="en" sz="2200" dirty="0">
                  <a:solidFill>
                    <a:prstClr val="black"/>
                  </a:solidFill>
                  <a:latin typeface="Calibri" panose="020F0502020204030204"/>
                </a:rPr>
                <a:t>Matrix Multiply</a:t>
              </a:r>
              <a:r>
                <a:rPr lang="en-US" sz="2200" dirty="0">
                  <a:solidFill>
                    <a:prstClr val="black"/>
                  </a:solidFill>
                  <a:latin typeface="Calibri" panose="020F0502020204030204"/>
                </a:rPr>
                <a:t> </a:t>
              </a:r>
              <a:r>
                <a:rPr lang="en-US" sz="2200" i="1" dirty="0">
                  <a:solidFill>
                    <a:prstClr val="black"/>
                  </a:solidFill>
                  <a:latin typeface="Calibri" panose="020F0502020204030204"/>
                </a:rPr>
                <a:t>y = </a:t>
              </a:r>
              <a:r>
                <a:rPr lang="en-US" sz="2200" i="1" dirty="0" err="1">
                  <a:solidFill>
                    <a:prstClr val="black"/>
                  </a:solidFill>
                  <a:latin typeface="Calibri" panose="020F0502020204030204"/>
                </a:rPr>
                <a:t>xw</a:t>
              </a:r>
              <a:endParaRPr sz="2200" i="1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pic>
          <p:nvPicPr>
            <p:cNvPr id="9" name="Google Shape;2670;p165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3722274" y="2046850"/>
              <a:ext cx="2389475" cy="7075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" name="Google Shape;2671;p165"/>
          <p:cNvSpPr txBox="1"/>
          <p:nvPr/>
        </p:nvSpPr>
        <p:spPr>
          <a:xfrm>
            <a:off x="7139239" y="1209653"/>
            <a:ext cx="1861016" cy="11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algn="ctr" defTabSz="685800"/>
            <a:r>
              <a:rPr lang="en" sz="2000" dirty="0">
                <a:solidFill>
                  <a:prstClr val="black"/>
                </a:solidFill>
                <a:latin typeface="Calibri" panose="020F0502020204030204"/>
              </a:rPr>
              <a:t>y: [N×M]</a:t>
            </a:r>
            <a:endParaRPr sz="2000" dirty="0">
              <a:solidFill>
                <a:prstClr val="black"/>
              </a:solidFill>
              <a:latin typeface="Calibri" panose="020F0502020204030204"/>
            </a:endParaRPr>
          </a:p>
          <a:p>
            <a:pPr algn="ctr" defTabSz="685800"/>
            <a:r>
              <a:rPr lang="en" sz="2000" dirty="0">
                <a:solidFill>
                  <a:srgbClr val="6AA84F"/>
                </a:solidFill>
                <a:latin typeface="Calibri" panose="020F0502020204030204"/>
              </a:rPr>
              <a:t>[</a:t>
            </a:r>
            <a:r>
              <a:rPr lang="en-US" sz="2000" dirty="0">
                <a:solidFill>
                  <a:srgbClr val="6AA84F"/>
                </a:solidFill>
                <a:latin typeface="Calibri" panose="020F0502020204030204"/>
              </a:rPr>
              <a:t>-1</a:t>
            </a:r>
            <a:r>
              <a:rPr lang="en" sz="2000" dirty="0">
                <a:solidFill>
                  <a:srgbClr val="6AA84F"/>
                </a:solidFill>
                <a:latin typeface="Calibri" panose="020F0502020204030204"/>
              </a:rPr>
              <a:t> </a:t>
            </a:r>
            <a:r>
              <a:rPr lang="en-US" sz="2000" dirty="0">
                <a:solidFill>
                  <a:srgbClr val="6AA84F"/>
                </a:solidFill>
                <a:latin typeface="Calibri" panose="020F0502020204030204"/>
              </a:rPr>
              <a:t>-1</a:t>
            </a:r>
            <a:r>
              <a:rPr lang="en" sz="2000" dirty="0">
                <a:solidFill>
                  <a:srgbClr val="6AA84F"/>
                </a:solidFill>
                <a:latin typeface="Calibri" panose="020F0502020204030204"/>
              </a:rPr>
              <a:t>  </a:t>
            </a:r>
            <a:r>
              <a:rPr lang="en-US" sz="2000" dirty="0">
                <a:solidFill>
                  <a:srgbClr val="6AA84F"/>
                </a:solidFill>
                <a:latin typeface="Calibri" panose="020F0502020204030204"/>
              </a:rPr>
              <a:t> </a:t>
            </a:r>
            <a:r>
              <a:rPr lang="en" sz="2000" dirty="0">
                <a:solidFill>
                  <a:srgbClr val="6AA84F"/>
                </a:solidFill>
                <a:latin typeface="Calibri" panose="020F0502020204030204"/>
              </a:rPr>
              <a:t>2  </a:t>
            </a:r>
            <a:r>
              <a:rPr lang="en-US" sz="2000" dirty="0">
                <a:solidFill>
                  <a:srgbClr val="6AA84F"/>
                </a:solidFill>
                <a:latin typeface="Calibri" panose="020F0502020204030204"/>
              </a:rPr>
              <a:t> </a:t>
            </a:r>
            <a:r>
              <a:rPr lang="en" sz="2000" dirty="0">
                <a:solidFill>
                  <a:srgbClr val="6AA84F"/>
                </a:solidFill>
                <a:latin typeface="Calibri" panose="020F0502020204030204"/>
              </a:rPr>
              <a:t>6 ]</a:t>
            </a:r>
            <a:endParaRPr sz="2000" dirty="0">
              <a:solidFill>
                <a:srgbClr val="6AA84F"/>
              </a:solidFill>
              <a:latin typeface="Calibri" panose="020F0502020204030204"/>
            </a:endParaRPr>
          </a:p>
          <a:p>
            <a:pPr algn="ctr" defTabSz="685800"/>
            <a:r>
              <a:rPr lang="en" sz="2000" dirty="0">
                <a:solidFill>
                  <a:srgbClr val="6AA84F"/>
                </a:solidFill>
                <a:latin typeface="Calibri" panose="020F0502020204030204"/>
              </a:rPr>
              <a:t>[</a:t>
            </a:r>
            <a:r>
              <a:rPr lang="en-US" sz="2000" dirty="0">
                <a:solidFill>
                  <a:srgbClr val="6AA84F"/>
                </a:solidFill>
                <a:latin typeface="Calibri" panose="020F0502020204030204"/>
              </a:rPr>
              <a:t> </a:t>
            </a:r>
            <a:r>
              <a:rPr lang="en" sz="2000" dirty="0">
                <a:solidFill>
                  <a:srgbClr val="6AA84F"/>
                </a:solidFill>
                <a:latin typeface="Calibri" panose="020F0502020204030204"/>
              </a:rPr>
              <a:t>5 </a:t>
            </a:r>
            <a:r>
              <a:rPr lang="en-US" sz="2000" dirty="0">
                <a:solidFill>
                  <a:srgbClr val="6AA84F"/>
                </a:solidFill>
                <a:latin typeface="Calibri" panose="020F0502020204030204"/>
              </a:rPr>
              <a:t>  </a:t>
            </a:r>
            <a:r>
              <a:rPr lang="en" sz="2000" dirty="0">
                <a:solidFill>
                  <a:srgbClr val="6AA84F"/>
                </a:solidFill>
                <a:latin typeface="Calibri" panose="020F0502020204030204"/>
              </a:rPr>
              <a:t>2  1</a:t>
            </a:r>
            <a:r>
              <a:rPr lang="en-US" sz="2000" dirty="0">
                <a:solidFill>
                  <a:srgbClr val="6AA84F"/>
                </a:solidFill>
                <a:latin typeface="Calibri" panose="020F0502020204030204"/>
              </a:rPr>
              <a:t>1</a:t>
            </a:r>
            <a:r>
              <a:rPr lang="en" sz="2000" dirty="0">
                <a:solidFill>
                  <a:srgbClr val="6AA84F"/>
                </a:solidFill>
                <a:latin typeface="Calibri" panose="020F0502020204030204"/>
              </a:rPr>
              <a:t>  </a:t>
            </a:r>
            <a:r>
              <a:rPr lang="en-US" sz="2000" dirty="0">
                <a:solidFill>
                  <a:srgbClr val="6AA84F"/>
                </a:solidFill>
                <a:latin typeface="Calibri" panose="020F0502020204030204"/>
              </a:rPr>
              <a:t>7</a:t>
            </a:r>
            <a:r>
              <a:rPr lang="en" sz="2000" dirty="0">
                <a:solidFill>
                  <a:srgbClr val="6AA84F"/>
                </a:solidFill>
                <a:latin typeface="Calibri" panose="020F0502020204030204"/>
              </a:rPr>
              <a:t> ]</a:t>
            </a:r>
            <a:endParaRPr sz="2000" dirty="0">
              <a:solidFill>
                <a:srgbClr val="6AA84F"/>
              </a:solidFill>
              <a:latin typeface="Calibri" panose="020F0502020204030204"/>
            </a:endParaRPr>
          </a:p>
        </p:txBody>
      </p:sp>
      <p:cxnSp>
        <p:nvCxnSpPr>
          <p:cNvPr id="14" name="Google Shape;2675;p165"/>
          <p:cNvCxnSpPr/>
          <p:nvPr/>
        </p:nvCxnSpPr>
        <p:spPr>
          <a:xfrm>
            <a:off x="6228627" y="1985325"/>
            <a:ext cx="887169" cy="0"/>
          </a:xfrm>
          <a:prstGeom prst="straightConnector1">
            <a:avLst/>
          </a:prstGeom>
          <a:noFill/>
          <a:ln w="25400" cap="flat" cmpd="sng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" name="Google Shape;2677;p165"/>
          <p:cNvCxnSpPr/>
          <p:nvPr/>
        </p:nvCxnSpPr>
        <p:spPr>
          <a:xfrm>
            <a:off x="2841791" y="1960183"/>
            <a:ext cx="479648" cy="0"/>
          </a:xfrm>
          <a:prstGeom prst="straightConnector1">
            <a:avLst/>
          </a:prstGeom>
          <a:noFill/>
          <a:ln w="25400" cap="flat" cmpd="sng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" name="Google Shape;2672;p165"/>
          <p:cNvSpPr txBox="1"/>
          <p:nvPr/>
        </p:nvSpPr>
        <p:spPr>
          <a:xfrm>
            <a:off x="7139240" y="2445077"/>
            <a:ext cx="1657668" cy="11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algn="ctr" defTabSz="685800"/>
            <a:r>
              <a:rPr lang="en" sz="2000" dirty="0" err="1">
                <a:solidFill>
                  <a:prstClr val="black"/>
                </a:solidFill>
                <a:latin typeface="Calibri" panose="020F0502020204030204"/>
              </a:rPr>
              <a:t>dL</a:t>
            </a:r>
            <a:r>
              <a:rPr lang="en" sz="2000" dirty="0">
                <a:solidFill>
                  <a:prstClr val="black"/>
                </a:solidFill>
                <a:latin typeface="Calibri" panose="020F0502020204030204"/>
              </a:rPr>
              <a:t>/</a:t>
            </a:r>
            <a:r>
              <a:rPr lang="en" sz="2000" dirty="0" err="1">
                <a:solidFill>
                  <a:prstClr val="black"/>
                </a:solidFill>
                <a:latin typeface="Calibri" panose="020F0502020204030204"/>
              </a:rPr>
              <a:t>dy</a:t>
            </a:r>
            <a:r>
              <a:rPr lang="en" sz="2000" dirty="0">
                <a:solidFill>
                  <a:prstClr val="black"/>
                </a:solidFill>
                <a:latin typeface="Calibri" panose="020F0502020204030204"/>
              </a:rPr>
              <a:t>: [N×M]</a:t>
            </a:r>
            <a:endParaRPr sz="2000" dirty="0">
              <a:solidFill>
                <a:prstClr val="black"/>
              </a:solidFill>
              <a:latin typeface="Calibri" panose="020F0502020204030204"/>
            </a:endParaRPr>
          </a:p>
          <a:p>
            <a:pPr algn="ctr" defTabSz="685800"/>
            <a:r>
              <a:rPr lang="en" sz="2000" dirty="0">
                <a:solidFill>
                  <a:srgbClr val="C00000"/>
                </a:solidFill>
                <a:latin typeface="Calibri" panose="020F0502020204030204"/>
              </a:rPr>
              <a:t>[  2  3 -3  9 ]</a:t>
            </a:r>
            <a:endParaRPr sz="2000" dirty="0">
              <a:solidFill>
                <a:srgbClr val="C00000"/>
              </a:solidFill>
              <a:latin typeface="Calibri" panose="020F0502020204030204"/>
            </a:endParaRPr>
          </a:p>
          <a:p>
            <a:pPr algn="ctr" defTabSz="685800"/>
            <a:r>
              <a:rPr lang="en" sz="2000" dirty="0">
                <a:solidFill>
                  <a:srgbClr val="C00000"/>
                </a:solidFill>
                <a:latin typeface="Calibri" panose="020F0502020204030204"/>
              </a:rPr>
              <a:t>[ -8  1  4  6 ]</a:t>
            </a:r>
            <a:endParaRPr sz="2000" dirty="0">
              <a:solidFill>
                <a:srgbClr val="C00000"/>
              </a:solidFill>
              <a:latin typeface="Calibri" panose="020F0502020204030204"/>
            </a:endParaRPr>
          </a:p>
        </p:txBody>
      </p:sp>
      <p:cxnSp>
        <p:nvCxnSpPr>
          <p:cNvPr id="13" name="Google Shape;2674;p165"/>
          <p:cNvCxnSpPr/>
          <p:nvPr/>
        </p:nvCxnSpPr>
        <p:spPr>
          <a:xfrm>
            <a:off x="6221379" y="2982965"/>
            <a:ext cx="917761" cy="0"/>
          </a:xfrm>
          <a:prstGeom prst="straightConnector1">
            <a:avLst/>
          </a:prstGeom>
          <a:noFill/>
          <a:ln w="25400" cap="flat" cmpd="sng">
            <a:solidFill>
              <a:srgbClr val="C00000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15" name="Google Shape;2666;p165"/>
          <p:cNvSpPr txBox="1"/>
          <p:nvPr/>
        </p:nvSpPr>
        <p:spPr>
          <a:xfrm>
            <a:off x="15868" y="3011644"/>
            <a:ext cx="1602715" cy="9904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algn="ctr" defTabSz="685800"/>
            <a:r>
              <a:rPr lang="en-US" sz="2000" dirty="0" err="1">
                <a:solidFill>
                  <a:prstClr val="black"/>
                </a:solidFill>
                <a:latin typeface="Calibri" panose="020F0502020204030204"/>
              </a:rPr>
              <a:t>dL</a:t>
            </a:r>
            <a:r>
              <a:rPr lang="en-US" sz="2000" dirty="0">
                <a:solidFill>
                  <a:prstClr val="black"/>
                </a:solidFill>
                <a:latin typeface="Calibri" panose="020F0502020204030204"/>
              </a:rPr>
              <a:t>/d</a:t>
            </a:r>
            <a:r>
              <a:rPr lang="en" sz="2000" dirty="0">
                <a:solidFill>
                  <a:prstClr val="black"/>
                </a:solidFill>
                <a:latin typeface="Calibri" panose="020F0502020204030204"/>
              </a:rPr>
              <a:t>x: [N×D]</a:t>
            </a:r>
            <a:endParaRPr sz="2000" dirty="0">
              <a:solidFill>
                <a:prstClr val="black"/>
              </a:solidFill>
              <a:latin typeface="Calibri" panose="020F0502020204030204"/>
            </a:endParaRPr>
          </a:p>
          <a:p>
            <a:pPr algn="ctr" defTabSz="685800"/>
            <a:r>
              <a:rPr lang="en" sz="2000" dirty="0">
                <a:solidFill>
                  <a:srgbClr val="C00000"/>
                </a:solidFill>
                <a:latin typeface="Calibri" panose="020F0502020204030204"/>
              </a:rPr>
              <a:t>[ </a:t>
            </a:r>
            <a:r>
              <a:rPr lang="en-US" sz="2000" dirty="0">
                <a:solidFill>
                  <a:srgbClr val="C00000"/>
                </a:solidFill>
                <a:latin typeface="Calibri" panose="020F0502020204030204"/>
              </a:rPr>
              <a:t> 0</a:t>
            </a:r>
            <a:r>
              <a:rPr lang="en" sz="2000" dirty="0">
                <a:solidFill>
                  <a:srgbClr val="C00000"/>
                </a:solidFill>
                <a:latin typeface="Calibri" panose="020F0502020204030204"/>
              </a:rPr>
              <a:t>   1</a:t>
            </a:r>
            <a:r>
              <a:rPr lang="en-US" sz="2000" dirty="0">
                <a:solidFill>
                  <a:srgbClr val="C00000"/>
                </a:solidFill>
                <a:latin typeface="Calibri" panose="020F0502020204030204"/>
              </a:rPr>
              <a:t>6</a:t>
            </a:r>
            <a:r>
              <a:rPr lang="en" sz="2000" dirty="0">
                <a:solidFill>
                  <a:srgbClr val="C00000"/>
                </a:solidFill>
                <a:latin typeface="Calibri" panose="020F0502020204030204"/>
              </a:rPr>
              <a:t> </a:t>
            </a:r>
            <a:r>
              <a:rPr lang="en-US" sz="2000" dirty="0">
                <a:solidFill>
                  <a:srgbClr val="C00000"/>
                </a:solidFill>
                <a:latin typeface="Calibri" panose="020F0502020204030204"/>
              </a:rPr>
              <a:t>  </a:t>
            </a:r>
            <a:r>
              <a:rPr lang="en" sz="2000" dirty="0">
                <a:solidFill>
                  <a:srgbClr val="C00000"/>
                </a:solidFill>
                <a:latin typeface="Calibri" panose="020F0502020204030204"/>
              </a:rPr>
              <a:t>-</a:t>
            </a:r>
            <a:r>
              <a:rPr lang="en-US" sz="2000" dirty="0">
                <a:solidFill>
                  <a:srgbClr val="C00000"/>
                </a:solidFill>
                <a:latin typeface="Calibri" panose="020F0502020204030204"/>
              </a:rPr>
              <a:t>9</a:t>
            </a:r>
            <a:r>
              <a:rPr lang="en" sz="2000" dirty="0">
                <a:solidFill>
                  <a:srgbClr val="C00000"/>
                </a:solidFill>
                <a:latin typeface="Calibri" panose="020F0502020204030204"/>
              </a:rPr>
              <a:t> </a:t>
            </a:r>
            <a:r>
              <a:rPr lang="en-US" sz="2000" dirty="0">
                <a:solidFill>
                  <a:srgbClr val="C00000"/>
                </a:solidFill>
                <a:latin typeface="Calibri" panose="020F0502020204030204"/>
              </a:rPr>
              <a:t> </a:t>
            </a:r>
            <a:r>
              <a:rPr lang="en" sz="2000" dirty="0">
                <a:solidFill>
                  <a:srgbClr val="C00000"/>
                </a:solidFill>
                <a:latin typeface="Calibri" panose="020F0502020204030204"/>
              </a:rPr>
              <a:t>]</a:t>
            </a:r>
            <a:endParaRPr sz="2000" dirty="0">
              <a:solidFill>
                <a:srgbClr val="C00000"/>
              </a:solidFill>
              <a:latin typeface="Calibri" panose="020F0502020204030204"/>
            </a:endParaRPr>
          </a:p>
          <a:p>
            <a:pPr algn="ctr" defTabSz="685800"/>
            <a:r>
              <a:rPr lang="en" sz="2000" dirty="0">
                <a:solidFill>
                  <a:srgbClr val="C00000"/>
                </a:solidFill>
                <a:latin typeface="Calibri" panose="020F0502020204030204"/>
              </a:rPr>
              <a:t>[-</a:t>
            </a:r>
            <a:r>
              <a:rPr lang="en-US" sz="2000" dirty="0">
                <a:solidFill>
                  <a:srgbClr val="C00000"/>
                </a:solidFill>
                <a:latin typeface="Calibri" panose="020F0502020204030204"/>
              </a:rPr>
              <a:t>24</a:t>
            </a:r>
            <a:r>
              <a:rPr lang="en" sz="2000" dirty="0">
                <a:solidFill>
                  <a:srgbClr val="C00000"/>
                </a:solidFill>
                <a:latin typeface="Calibri" panose="020F0502020204030204"/>
              </a:rPr>
              <a:t>   </a:t>
            </a:r>
            <a:r>
              <a:rPr lang="en-US" sz="2000" dirty="0">
                <a:solidFill>
                  <a:srgbClr val="C00000"/>
                </a:solidFill>
                <a:latin typeface="Calibri" panose="020F0502020204030204"/>
              </a:rPr>
              <a:t>9</a:t>
            </a:r>
            <a:r>
              <a:rPr lang="en" sz="2000" dirty="0">
                <a:solidFill>
                  <a:srgbClr val="C00000"/>
                </a:solidFill>
                <a:latin typeface="Calibri" panose="020F0502020204030204"/>
              </a:rPr>
              <a:t> </a:t>
            </a:r>
            <a:r>
              <a:rPr lang="en-US" sz="2000" dirty="0">
                <a:solidFill>
                  <a:srgbClr val="C00000"/>
                </a:solidFill>
                <a:latin typeface="Calibri" panose="020F0502020204030204"/>
              </a:rPr>
              <a:t> -30</a:t>
            </a:r>
            <a:r>
              <a:rPr lang="en" sz="2000" dirty="0">
                <a:solidFill>
                  <a:srgbClr val="C00000"/>
                </a:solidFill>
                <a:latin typeface="Calibri" panose="020F0502020204030204"/>
              </a:rPr>
              <a:t> ]</a:t>
            </a:r>
            <a:endParaRPr sz="2000" dirty="0">
              <a:solidFill>
                <a:srgbClr val="C00000"/>
              </a:solidFill>
              <a:latin typeface="Calibri" panose="020F0502020204030204"/>
            </a:endParaRPr>
          </a:p>
        </p:txBody>
      </p:sp>
      <p:cxnSp>
        <p:nvCxnSpPr>
          <p:cNvPr id="17" name="Elbow Connector 16"/>
          <p:cNvCxnSpPr/>
          <p:nvPr/>
        </p:nvCxnSpPr>
        <p:spPr>
          <a:xfrm rot="10800000" flipV="1">
            <a:off x="1501572" y="3007044"/>
            <a:ext cx="1767100" cy="662410"/>
          </a:xfrm>
          <a:prstGeom prst="bentConnector3">
            <a:avLst>
              <a:gd name="adj1" fmla="val 64343"/>
            </a:avLst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Google Shape;2666;p165"/>
          <p:cNvSpPr txBox="1"/>
          <p:nvPr/>
        </p:nvSpPr>
        <p:spPr>
          <a:xfrm>
            <a:off x="231295" y="3357029"/>
            <a:ext cx="1140305" cy="6235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algn="ctr" defTabSz="685800"/>
            <a:r>
              <a:rPr lang="en-US" sz="2000" dirty="0">
                <a:solidFill>
                  <a:srgbClr val="C00000"/>
                </a:solidFill>
                <a:latin typeface="Calibri" panose="020F0502020204030204"/>
              </a:rPr>
              <a:t>?</a:t>
            </a:r>
            <a:r>
              <a:rPr lang="en" sz="2000" dirty="0">
                <a:solidFill>
                  <a:srgbClr val="C00000"/>
                </a:solidFill>
                <a:latin typeface="Calibri" panose="020F0502020204030204"/>
              </a:rPr>
              <a:t>   </a:t>
            </a:r>
            <a:r>
              <a:rPr lang="en-US" sz="2000" dirty="0">
                <a:solidFill>
                  <a:srgbClr val="C00000"/>
                </a:solidFill>
                <a:latin typeface="Calibri" panose="020F0502020204030204"/>
              </a:rPr>
              <a:t> ?</a:t>
            </a:r>
            <a:r>
              <a:rPr lang="en" sz="2000" dirty="0">
                <a:solidFill>
                  <a:srgbClr val="C00000"/>
                </a:solidFill>
                <a:latin typeface="Calibri" panose="020F0502020204030204"/>
              </a:rPr>
              <a:t> </a:t>
            </a:r>
            <a:r>
              <a:rPr lang="en-US" sz="2000" dirty="0">
                <a:solidFill>
                  <a:srgbClr val="C00000"/>
                </a:solidFill>
                <a:latin typeface="Calibri" panose="020F0502020204030204"/>
              </a:rPr>
              <a:t>   ?</a:t>
            </a:r>
            <a:r>
              <a:rPr lang="en" sz="2000" dirty="0">
                <a:solidFill>
                  <a:srgbClr val="C00000"/>
                </a:solidFill>
                <a:latin typeface="Calibri" panose="020F0502020204030204"/>
              </a:rPr>
              <a:t> </a:t>
            </a:r>
            <a:r>
              <a:rPr lang="en-US" sz="2000" dirty="0">
                <a:solidFill>
                  <a:srgbClr val="C00000"/>
                </a:solidFill>
                <a:latin typeface="Calibri" panose="020F0502020204030204"/>
              </a:rPr>
              <a:t> ?</a:t>
            </a:r>
            <a:r>
              <a:rPr lang="en" sz="2000" dirty="0">
                <a:solidFill>
                  <a:srgbClr val="C00000"/>
                </a:solidFill>
                <a:latin typeface="Calibri" panose="020F0502020204030204"/>
              </a:rPr>
              <a:t>   </a:t>
            </a:r>
            <a:r>
              <a:rPr lang="en-US" sz="2000" dirty="0">
                <a:solidFill>
                  <a:srgbClr val="C00000"/>
                </a:solidFill>
                <a:latin typeface="Calibri" panose="020F0502020204030204"/>
              </a:rPr>
              <a:t> ?</a:t>
            </a:r>
            <a:r>
              <a:rPr lang="en" sz="2000" dirty="0">
                <a:solidFill>
                  <a:srgbClr val="C00000"/>
                </a:solidFill>
                <a:latin typeface="Calibri" panose="020F0502020204030204"/>
              </a:rPr>
              <a:t> </a:t>
            </a:r>
            <a:r>
              <a:rPr lang="en-US" sz="2000" dirty="0">
                <a:solidFill>
                  <a:srgbClr val="C00000"/>
                </a:solidFill>
                <a:latin typeface="Calibri" panose="020F0502020204030204"/>
              </a:rPr>
              <a:t>   ?</a:t>
            </a:r>
            <a:r>
              <a:rPr lang="en" sz="2000" dirty="0">
                <a:solidFill>
                  <a:srgbClr val="C00000"/>
                </a:solidFill>
                <a:latin typeface="Calibri" panose="020F0502020204030204"/>
              </a:rPr>
              <a:t> </a:t>
            </a:r>
            <a:r>
              <a:rPr lang="en-US" sz="2000" dirty="0">
                <a:solidFill>
                  <a:srgbClr val="C00000"/>
                </a:solidFill>
                <a:latin typeface="Calibri" panose="020F0502020204030204"/>
              </a:rPr>
              <a:t> </a:t>
            </a:r>
            <a:endParaRPr sz="2000" dirty="0">
              <a:solidFill>
                <a:srgbClr val="C00000"/>
              </a:solidFill>
              <a:latin typeface="Calibri" panose="020F0502020204030204"/>
            </a:endParaRPr>
          </a:p>
        </p:txBody>
      </p:sp>
      <p:sp>
        <p:nvSpPr>
          <p:cNvPr id="19" name="Google Shape;2678;p165"/>
          <p:cNvSpPr/>
          <p:nvPr/>
        </p:nvSpPr>
        <p:spPr>
          <a:xfrm rot="3108">
            <a:off x="333727" y="2097955"/>
            <a:ext cx="265022" cy="280427"/>
          </a:xfrm>
          <a:prstGeom prst="rect">
            <a:avLst/>
          </a:prstGeom>
          <a:noFill/>
          <a:ln w="2540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0" name="Google Shape;2678;p165"/>
          <p:cNvSpPr/>
          <p:nvPr/>
        </p:nvSpPr>
        <p:spPr>
          <a:xfrm rot="3108">
            <a:off x="333726" y="3357150"/>
            <a:ext cx="265022" cy="280427"/>
          </a:xfrm>
          <a:prstGeom prst="rect">
            <a:avLst/>
          </a:prstGeom>
          <a:noFill/>
          <a:ln w="2540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532855" y="3413248"/>
            <a:ext cx="2388154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800"/>
            <a:r>
              <a:rPr lang="en-US" sz="2100" dirty="0">
                <a:solidFill>
                  <a:prstClr val="black"/>
                </a:solidFill>
                <a:latin typeface="Calibri" panose="020F0502020204030204"/>
              </a:rPr>
              <a:t>Local Gradient Slice:</a:t>
            </a:r>
          </a:p>
          <a:p>
            <a:pPr algn="ctr" defTabSz="685800"/>
            <a:r>
              <a:rPr lang="en-US" sz="2100" dirty="0" err="1">
                <a:solidFill>
                  <a:srgbClr val="ED7D31"/>
                </a:solidFill>
                <a:latin typeface="Calibri" panose="020F0502020204030204"/>
              </a:rPr>
              <a:t>dy</a:t>
            </a:r>
            <a:r>
              <a:rPr lang="en-US" sz="2100" dirty="0">
                <a:solidFill>
                  <a:srgbClr val="ED7D31"/>
                </a:solidFill>
                <a:latin typeface="Calibri" panose="020F0502020204030204"/>
              </a:rPr>
              <a:t>/dx</a:t>
            </a:r>
            <a:r>
              <a:rPr lang="en-US" sz="2100" baseline="-25000" dirty="0">
                <a:solidFill>
                  <a:srgbClr val="ED7D31"/>
                </a:solidFill>
                <a:latin typeface="Calibri" panose="020F0502020204030204"/>
              </a:rPr>
              <a:t>1,1</a:t>
            </a:r>
          </a:p>
          <a:p>
            <a:pPr algn="ctr" defTabSz="685800"/>
            <a:r>
              <a:rPr lang="en-US" sz="2100" dirty="0">
                <a:solidFill>
                  <a:srgbClr val="ED7D31"/>
                </a:solidFill>
                <a:latin typeface="Calibri" panose="020F0502020204030204"/>
              </a:rPr>
              <a:t>[ 3  ?  ?  ? ]</a:t>
            </a:r>
          </a:p>
          <a:p>
            <a:pPr algn="ctr" defTabSz="685800"/>
            <a:r>
              <a:rPr lang="en-US" sz="2100" dirty="0">
                <a:solidFill>
                  <a:srgbClr val="ED7D31"/>
                </a:solidFill>
                <a:latin typeface="Calibri" panose="020F0502020204030204"/>
              </a:rPr>
              <a:t>[ ?  ?  ?  ? ]</a:t>
            </a:r>
          </a:p>
        </p:txBody>
      </p:sp>
      <p:sp>
        <p:nvSpPr>
          <p:cNvPr id="21" name="Google Shape;2678;p165"/>
          <p:cNvSpPr/>
          <p:nvPr/>
        </p:nvSpPr>
        <p:spPr>
          <a:xfrm rot="3108">
            <a:off x="4480827" y="4120567"/>
            <a:ext cx="265022" cy="280427"/>
          </a:xfrm>
          <a:prstGeom prst="rect">
            <a:avLst/>
          </a:prstGeom>
          <a:noFill/>
          <a:ln w="25400" cap="flat" cmpd="sng">
            <a:solidFill>
              <a:srgbClr val="703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2" name="Google Shape;2678;p165"/>
          <p:cNvSpPr/>
          <p:nvPr/>
        </p:nvSpPr>
        <p:spPr>
          <a:xfrm rot="3108">
            <a:off x="7755773" y="1633301"/>
            <a:ext cx="265022" cy="280427"/>
          </a:xfrm>
          <a:prstGeom prst="rect">
            <a:avLst/>
          </a:prstGeom>
          <a:noFill/>
          <a:ln w="25400" cap="flat" cmpd="sng">
            <a:solidFill>
              <a:srgbClr val="703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968577" y="4054865"/>
            <a:ext cx="1112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n-US" dirty="0">
                <a:solidFill>
                  <a:srgbClr val="7030A0"/>
                </a:solidFill>
                <a:latin typeface="Calibri" panose="020F0502020204030204"/>
              </a:rPr>
              <a:t>dy</a:t>
            </a:r>
            <a:r>
              <a:rPr lang="en-US" baseline="-25000" dirty="0">
                <a:solidFill>
                  <a:srgbClr val="7030A0"/>
                </a:solidFill>
                <a:latin typeface="Calibri" panose="020F0502020204030204"/>
              </a:rPr>
              <a:t>1,2</a:t>
            </a:r>
            <a:r>
              <a:rPr lang="en-US" dirty="0">
                <a:solidFill>
                  <a:srgbClr val="7030A0"/>
                </a:solidFill>
                <a:latin typeface="Calibri" panose="020F0502020204030204"/>
              </a:rPr>
              <a:t>/dx</a:t>
            </a:r>
            <a:r>
              <a:rPr lang="en-US" baseline="-25000" dirty="0">
                <a:solidFill>
                  <a:srgbClr val="7030A0"/>
                </a:solidFill>
                <a:latin typeface="Calibri" panose="020F0502020204030204"/>
              </a:rPr>
              <a:t>1,1</a:t>
            </a:r>
            <a:endParaRPr lang="en-US" dirty="0">
              <a:solidFill>
                <a:srgbClr val="7030A0"/>
              </a:solidFill>
              <a:latin typeface="Calibri" panose="020F0502020204030204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933363" y="4788965"/>
            <a:ext cx="365837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n-US" sz="2100" dirty="0">
                <a:solidFill>
                  <a:prstClr val="black"/>
                </a:solidFill>
                <a:latin typeface="Calibri" panose="020F0502020204030204"/>
              </a:rPr>
              <a:t>y</a:t>
            </a:r>
            <a:r>
              <a:rPr lang="en-US" sz="2100" baseline="-25000" dirty="0">
                <a:solidFill>
                  <a:prstClr val="black"/>
                </a:solidFill>
                <a:latin typeface="Calibri" panose="020F0502020204030204"/>
              </a:rPr>
              <a:t>1,2</a:t>
            </a:r>
            <a:r>
              <a:rPr lang="en-US" sz="2100" dirty="0">
                <a:solidFill>
                  <a:prstClr val="black"/>
                </a:solidFill>
                <a:latin typeface="Calibri" panose="020F0502020204030204"/>
              </a:rPr>
              <a:t> = x</a:t>
            </a:r>
            <a:r>
              <a:rPr lang="en-US" sz="2100" baseline="-25000" dirty="0">
                <a:solidFill>
                  <a:prstClr val="black"/>
                </a:solidFill>
                <a:latin typeface="Calibri" panose="020F0502020204030204"/>
              </a:rPr>
              <a:t>1,1</a:t>
            </a:r>
            <a:r>
              <a:rPr lang="en-US" sz="2100" dirty="0">
                <a:solidFill>
                  <a:prstClr val="black"/>
                </a:solidFill>
                <a:latin typeface="Calibri" panose="020F0502020204030204"/>
              </a:rPr>
              <a:t>w</a:t>
            </a:r>
            <a:r>
              <a:rPr lang="en-US" sz="2100" baseline="-25000" dirty="0">
                <a:solidFill>
                  <a:prstClr val="black"/>
                </a:solidFill>
                <a:latin typeface="Calibri" panose="020F0502020204030204"/>
              </a:rPr>
              <a:t>1,2</a:t>
            </a:r>
            <a:r>
              <a:rPr lang="en-US" sz="2100" dirty="0">
                <a:solidFill>
                  <a:prstClr val="black"/>
                </a:solidFill>
                <a:latin typeface="Calibri" panose="020F0502020204030204"/>
              </a:rPr>
              <a:t> + x</a:t>
            </a:r>
            <a:r>
              <a:rPr lang="en-US" sz="2100" baseline="-25000" dirty="0">
                <a:solidFill>
                  <a:prstClr val="black"/>
                </a:solidFill>
                <a:latin typeface="Calibri" panose="020F0502020204030204"/>
              </a:rPr>
              <a:t>1,2</a:t>
            </a:r>
            <a:r>
              <a:rPr lang="en-US" sz="2100" dirty="0">
                <a:solidFill>
                  <a:prstClr val="black"/>
                </a:solidFill>
                <a:latin typeface="Calibri" panose="020F0502020204030204"/>
              </a:rPr>
              <a:t>w</a:t>
            </a:r>
            <a:r>
              <a:rPr lang="en-US" sz="2100" baseline="-25000" dirty="0">
                <a:solidFill>
                  <a:prstClr val="black"/>
                </a:solidFill>
                <a:latin typeface="Calibri" panose="020F0502020204030204"/>
              </a:rPr>
              <a:t>2,2</a:t>
            </a:r>
            <a:r>
              <a:rPr lang="en-US" sz="2100" dirty="0">
                <a:solidFill>
                  <a:prstClr val="black"/>
                </a:solidFill>
                <a:latin typeface="Calibri" panose="020F0502020204030204"/>
              </a:rPr>
              <a:t> +  x</a:t>
            </a:r>
            <a:r>
              <a:rPr lang="en-US" sz="2100" baseline="-25000" dirty="0">
                <a:solidFill>
                  <a:prstClr val="black"/>
                </a:solidFill>
                <a:latin typeface="Calibri" panose="020F0502020204030204"/>
              </a:rPr>
              <a:t>1,3</a:t>
            </a:r>
            <a:r>
              <a:rPr lang="en-US" sz="2100" dirty="0">
                <a:solidFill>
                  <a:prstClr val="black"/>
                </a:solidFill>
                <a:latin typeface="Calibri" panose="020F0502020204030204"/>
              </a:rPr>
              <a:t>w</a:t>
            </a:r>
            <a:r>
              <a:rPr lang="en-US" sz="2100" baseline="-25000" dirty="0">
                <a:solidFill>
                  <a:prstClr val="black"/>
                </a:solidFill>
                <a:latin typeface="Calibri" panose="020F0502020204030204"/>
              </a:rPr>
              <a:t>3,2</a:t>
            </a:r>
            <a:endParaRPr lang="en-US" sz="21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9" name="Google Shape;2678;p165"/>
          <p:cNvSpPr/>
          <p:nvPr/>
        </p:nvSpPr>
        <p:spPr>
          <a:xfrm rot="3108">
            <a:off x="1961871" y="2022328"/>
            <a:ext cx="225268" cy="952454"/>
          </a:xfrm>
          <a:prstGeom prst="rect">
            <a:avLst/>
          </a:prstGeom>
          <a:noFill/>
          <a:ln w="25400" cap="flat" cmpd="sng">
            <a:solidFill>
              <a:srgbClr val="703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1" name="Google Shape;2678;p165"/>
          <p:cNvSpPr/>
          <p:nvPr/>
        </p:nvSpPr>
        <p:spPr>
          <a:xfrm rot="3108">
            <a:off x="295142" y="2079788"/>
            <a:ext cx="912488" cy="335439"/>
          </a:xfrm>
          <a:prstGeom prst="rect">
            <a:avLst/>
          </a:prstGeom>
          <a:noFill/>
          <a:ln w="25400" cap="flat" cmpd="sng">
            <a:solidFill>
              <a:srgbClr val="703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55016" y="4216422"/>
            <a:ext cx="237116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n-US" sz="2100" dirty="0" err="1">
                <a:solidFill>
                  <a:srgbClr val="0000FF"/>
                </a:solidFill>
                <a:latin typeface="Calibri" panose="020F0502020204030204"/>
              </a:rPr>
              <a:t>dL</a:t>
            </a:r>
            <a:r>
              <a:rPr lang="en-US" sz="2100" dirty="0">
                <a:solidFill>
                  <a:srgbClr val="0000FF"/>
                </a:solidFill>
                <a:latin typeface="Calibri" panose="020F0502020204030204"/>
              </a:rPr>
              <a:t>/dx</a:t>
            </a:r>
            <a:r>
              <a:rPr lang="en-US" sz="2100" baseline="-25000" dirty="0">
                <a:solidFill>
                  <a:srgbClr val="0000FF"/>
                </a:solidFill>
                <a:latin typeface="Calibri" panose="020F0502020204030204"/>
              </a:rPr>
              <a:t>1,1</a:t>
            </a:r>
            <a:r>
              <a:rPr lang="en-US" sz="2100" dirty="0">
                <a:solidFill>
                  <a:prstClr val="black"/>
                </a:solidFill>
                <a:latin typeface="Calibri" panose="020F0502020204030204"/>
              </a:rPr>
              <a:t> </a:t>
            </a:r>
          </a:p>
          <a:p>
            <a:pPr defTabSz="685800"/>
            <a:r>
              <a:rPr lang="en-US" sz="2100" dirty="0">
                <a:solidFill>
                  <a:prstClr val="black"/>
                </a:solidFill>
                <a:latin typeface="Calibri" panose="020F0502020204030204"/>
              </a:rPr>
              <a:t>= </a:t>
            </a:r>
            <a:r>
              <a:rPr lang="en-US" sz="2100" dirty="0">
                <a:solidFill>
                  <a:srgbClr val="ED7D31"/>
                </a:solidFill>
                <a:latin typeface="Calibri" panose="020F0502020204030204"/>
              </a:rPr>
              <a:t>(</a:t>
            </a:r>
            <a:r>
              <a:rPr lang="en-US" sz="2100" dirty="0" err="1">
                <a:solidFill>
                  <a:srgbClr val="ED7D31"/>
                </a:solidFill>
                <a:latin typeface="Calibri" panose="020F0502020204030204"/>
              </a:rPr>
              <a:t>dy</a:t>
            </a:r>
            <a:r>
              <a:rPr lang="en-US" sz="2100" dirty="0">
                <a:solidFill>
                  <a:srgbClr val="ED7D31"/>
                </a:solidFill>
                <a:latin typeface="Calibri" panose="020F0502020204030204"/>
              </a:rPr>
              <a:t>/dx</a:t>
            </a:r>
            <a:r>
              <a:rPr lang="en-US" sz="2100" baseline="-25000" dirty="0">
                <a:solidFill>
                  <a:srgbClr val="ED7D31"/>
                </a:solidFill>
                <a:latin typeface="Calibri" panose="020F0502020204030204"/>
              </a:rPr>
              <a:t>1,1</a:t>
            </a:r>
            <a:r>
              <a:rPr lang="en-US" sz="2100" dirty="0">
                <a:solidFill>
                  <a:srgbClr val="ED7D31"/>
                </a:solidFill>
                <a:latin typeface="Calibri" panose="020F0502020204030204"/>
              </a:rPr>
              <a:t>) </a:t>
            </a:r>
            <a:r>
              <a:rPr lang="en-US" sz="2100" dirty="0">
                <a:solidFill>
                  <a:prstClr val="black"/>
                </a:solidFill>
                <a:latin typeface="Calibri" panose="020F0502020204030204"/>
              </a:rPr>
              <a:t>· </a:t>
            </a:r>
            <a:r>
              <a:rPr lang="en-US" sz="2100" dirty="0">
                <a:solidFill>
                  <a:srgbClr val="C00000"/>
                </a:solidFill>
                <a:latin typeface="Calibri" panose="020F0502020204030204"/>
              </a:rPr>
              <a:t>(</a:t>
            </a:r>
            <a:r>
              <a:rPr lang="en-US" sz="2100" dirty="0" err="1">
                <a:solidFill>
                  <a:srgbClr val="C00000"/>
                </a:solidFill>
                <a:latin typeface="Calibri" panose="020F0502020204030204"/>
              </a:rPr>
              <a:t>dL</a:t>
            </a:r>
            <a:r>
              <a:rPr lang="en-US" sz="2100" dirty="0">
                <a:solidFill>
                  <a:srgbClr val="C00000"/>
                </a:solidFill>
                <a:latin typeface="Calibri" panose="020F0502020204030204"/>
              </a:rPr>
              <a:t>/</a:t>
            </a:r>
            <a:r>
              <a:rPr lang="en-US" sz="2100" dirty="0" err="1">
                <a:solidFill>
                  <a:srgbClr val="C00000"/>
                </a:solidFill>
                <a:latin typeface="Calibri" panose="020F0502020204030204"/>
              </a:rPr>
              <a:t>dy</a:t>
            </a:r>
            <a:r>
              <a:rPr lang="en-US" sz="2100" dirty="0">
                <a:solidFill>
                  <a:srgbClr val="C00000"/>
                </a:solidFill>
                <a:latin typeface="Calibri" panose="020F0502020204030204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727667657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Example: Matrix Multiplication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685800"/>
            <a:r>
              <a:rPr lang="en-US">
                <a:latin typeface="Calibri" panose="020F0502020204030204"/>
              </a:rPr>
              <a:t>Lecture 6 - </a:t>
            </a:r>
            <a:fld id="{AC1089D3-84F4-7045-A571-C61BEF9B13BC}" type="slidenum">
              <a:rPr lang="en-US">
                <a:latin typeface="Calibri" panose="020F0502020204030204"/>
              </a:rPr>
              <a:pPr defTabSz="685800"/>
              <a:t>119</a:t>
            </a:fld>
            <a:endParaRPr lang="en-US" dirty="0">
              <a:latin typeface="Calibri" panose="020F0502020204030204"/>
            </a:endParaRPr>
          </a:p>
        </p:txBody>
      </p:sp>
      <p:sp>
        <p:nvSpPr>
          <p:cNvPr id="5" name="Google Shape;2666;p165"/>
          <p:cNvSpPr txBox="1"/>
          <p:nvPr/>
        </p:nvSpPr>
        <p:spPr>
          <a:xfrm>
            <a:off x="105835" y="1721692"/>
            <a:ext cx="1324392" cy="9904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algn="ctr" defTabSz="685800"/>
            <a:r>
              <a:rPr lang="en" sz="2000" dirty="0">
                <a:solidFill>
                  <a:prstClr val="black"/>
                </a:solidFill>
                <a:latin typeface="Calibri" panose="020F0502020204030204"/>
              </a:rPr>
              <a:t>x: [N×D]</a:t>
            </a:r>
            <a:endParaRPr sz="2000" dirty="0">
              <a:solidFill>
                <a:prstClr val="black"/>
              </a:solidFill>
              <a:latin typeface="Calibri" panose="020F0502020204030204"/>
            </a:endParaRPr>
          </a:p>
          <a:p>
            <a:pPr algn="ctr" defTabSz="685800"/>
            <a:r>
              <a:rPr lang="en" sz="2000" dirty="0">
                <a:solidFill>
                  <a:srgbClr val="6AA84F"/>
                </a:solidFill>
                <a:latin typeface="Calibri" panose="020F0502020204030204"/>
              </a:rPr>
              <a:t>[  2   1  -3 ]</a:t>
            </a:r>
            <a:endParaRPr sz="2000" dirty="0">
              <a:solidFill>
                <a:srgbClr val="6AA84F"/>
              </a:solidFill>
              <a:latin typeface="Calibri" panose="020F0502020204030204"/>
            </a:endParaRPr>
          </a:p>
          <a:p>
            <a:pPr algn="ctr" defTabSz="685800"/>
            <a:r>
              <a:rPr lang="en" sz="2000" dirty="0">
                <a:solidFill>
                  <a:srgbClr val="6AA84F"/>
                </a:solidFill>
                <a:latin typeface="Calibri" panose="020F0502020204030204"/>
              </a:rPr>
              <a:t>[ -3   4   2 ]</a:t>
            </a:r>
            <a:endParaRPr sz="2000" dirty="0">
              <a:solidFill>
                <a:srgbClr val="6AA84F"/>
              </a:solidFill>
              <a:latin typeface="Calibri" panose="020F0502020204030204"/>
            </a:endParaRPr>
          </a:p>
        </p:txBody>
      </p:sp>
      <p:sp>
        <p:nvSpPr>
          <p:cNvPr id="6" name="Google Shape;2667;p165"/>
          <p:cNvSpPr txBox="1"/>
          <p:nvPr/>
        </p:nvSpPr>
        <p:spPr>
          <a:xfrm>
            <a:off x="1456729" y="1681190"/>
            <a:ext cx="1385063" cy="12936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algn="ctr" defTabSz="685800"/>
            <a:r>
              <a:rPr lang="en" sz="2000" dirty="0">
                <a:solidFill>
                  <a:prstClr val="black"/>
                </a:solidFill>
                <a:latin typeface="Calibri" panose="020F0502020204030204"/>
              </a:rPr>
              <a:t>w: [D×M]</a:t>
            </a:r>
            <a:endParaRPr sz="2000" dirty="0">
              <a:solidFill>
                <a:prstClr val="black"/>
              </a:solidFill>
              <a:latin typeface="Calibri" panose="020F0502020204030204"/>
            </a:endParaRPr>
          </a:p>
          <a:p>
            <a:pPr algn="ctr" defTabSz="685800"/>
            <a:r>
              <a:rPr lang="en" sz="2000" dirty="0">
                <a:solidFill>
                  <a:srgbClr val="6AA84F"/>
                </a:solidFill>
                <a:latin typeface="Calibri" panose="020F0502020204030204"/>
              </a:rPr>
              <a:t>[  3  2  1 -1]</a:t>
            </a:r>
            <a:endParaRPr sz="2000" dirty="0">
              <a:solidFill>
                <a:srgbClr val="6AA84F"/>
              </a:solidFill>
              <a:latin typeface="Calibri" panose="020F0502020204030204"/>
            </a:endParaRPr>
          </a:p>
          <a:p>
            <a:pPr algn="ctr" defTabSz="685800"/>
            <a:r>
              <a:rPr lang="en" sz="2000" dirty="0">
                <a:solidFill>
                  <a:srgbClr val="6AA84F"/>
                </a:solidFill>
                <a:latin typeface="Calibri" panose="020F0502020204030204"/>
              </a:rPr>
              <a:t>[  2  1  3  2]</a:t>
            </a:r>
            <a:endParaRPr sz="2000" dirty="0">
              <a:solidFill>
                <a:srgbClr val="6AA84F"/>
              </a:solidFill>
              <a:latin typeface="Calibri" panose="020F0502020204030204"/>
            </a:endParaRPr>
          </a:p>
          <a:p>
            <a:pPr algn="ctr" defTabSz="685800"/>
            <a:r>
              <a:rPr lang="en" sz="2000" dirty="0">
                <a:solidFill>
                  <a:srgbClr val="6AA84F"/>
                </a:solidFill>
                <a:latin typeface="Calibri" panose="020F0502020204030204"/>
              </a:rPr>
              <a:t>[  3  2  1 -2]</a:t>
            </a:r>
            <a:endParaRPr sz="2000" dirty="0">
              <a:solidFill>
                <a:srgbClr val="6AA84F"/>
              </a:solidFill>
              <a:latin typeface="Calibri" panose="020F0502020204030204"/>
            </a:endParaRPr>
          </a:p>
        </p:txBody>
      </p:sp>
      <p:grpSp>
        <p:nvGrpSpPr>
          <p:cNvPr id="7" name="Google Shape;2668;p165"/>
          <p:cNvGrpSpPr/>
          <p:nvPr/>
        </p:nvGrpSpPr>
        <p:grpSpPr>
          <a:xfrm>
            <a:off x="3350708" y="1783889"/>
            <a:ext cx="2752446" cy="1311858"/>
            <a:chOff x="3528693" y="1554987"/>
            <a:chExt cx="2753163" cy="1312200"/>
          </a:xfrm>
        </p:grpSpPr>
        <p:sp>
          <p:nvSpPr>
            <p:cNvPr id="8" name="Google Shape;2669;p165"/>
            <p:cNvSpPr/>
            <p:nvPr/>
          </p:nvSpPr>
          <p:spPr>
            <a:xfrm>
              <a:off x="3528693" y="1554987"/>
              <a:ext cx="2753163" cy="1312200"/>
            </a:xfrm>
            <a:prstGeom prst="rect">
              <a:avLst/>
            </a:prstGeom>
            <a:solidFill>
              <a:srgbClr val="F3F3F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01" tIns="91401" rIns="91401" bIns="91401" anchor="t" anchorCtr="0">
              <a:noAutofit/>
            </a:bodyPr>
            <a:lstStyle/>
            <a:p>
              <a:pPr algn="ctr" defTabSz="685800"/>
              <a:r>
                <a:rPr lang="en" sz="2200" dirty="0">
                  <a:solidFill>
                    <a:prstClr val="black"/>
                  </a:solidFill>
                  <a:latin typeface="Calibri" panose="020F0502020204030204"/>
                </a:rPr>
                <a:t>Matrix Multiply</a:t>
              </a:r>
              <a:r>
                <a:rPr lang="en-US" sz="2200" dirty="0">
                  <a:solidFill>
                    <a:prstClr val="black"/>
                  </a:solidFill>
                  <a:latin typeface="Calibri" panose="020F0502020204030204"/>
                </a:rPr>
                <a:t> </a:t>
              </a:r>
              <a:r>
                <a:rPr lang="en-US" sz="2200" i="1" dirty="0">
                  <a:solidFill>
                    <a:prstClr val="black"/>
                  </a:solidFill>
                  <a:latin typeface="Calibri" panose="020F0502020204030204"/>
                </a:rPr>
                <a:t>y = </a:t>
              </a:r>
              <a:r>
                <a:rPr lang="en-US" sz="2200" i="1" dirty="0" err="1">
                  <a:solidFill>
                    <a:prstClr val="black"/>
                  </a:solidFill>
                  <a:latin typeface="Calibri" panose="020F0502020204030204"/>
                </a:rPr>
                <a:t>xw</a:t>
              </a:r>
              <a:endParaRPr sz="2200" i="1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pic>
          <p:nvPicPr>
            <p:cNvPr id="9" name="Google Shape;2670;p165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3722274" y="2046850"/>
              <a:ext cx="2389475" cy="7075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" name="Google Shape;2671;p165"/>
          <p:cNvSpPr txBox="1"/>
          <p:nvPr/>
        </p:nvSpPr>
        <p:spPr>
          <a:xfrm>
            <a:off x="7139239" y="1209653"/>
            <a:ext cx="1861016" cy="11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algn="ctr" defTabSz="685800"/>
            <a:r>
              <a:rPr lang="en" sz="2000" dirty="0">
                <a:solidFill>
                  <a:prstClr val="black"/>
                </a:solidFill>
                <a:latin typeface="Calibri" panose="020F0502020204030204"/>
              </a:rPr>
              <a:t>y: [N×M]</a:t>
            </a:r>
            <a:endParaRPr sz="2000" dirty="0">
              <a:solidFill>
                <a:prstClr val="black"/>
              </a:solidFill>
              <a:latin typeface="Calibri" panose="020F0502020204030204"/>
            </a:endParaRPr>
          </a:p>
          <a:p>
            <a:pPr algn="ctr" defTabSz="685800"/>
            <a:r>
              <a:rPr lang="en" sz="2000" dirty="0">
                <a:solidFill>
                  <a:srgbClr val="6AA84F"/>
                </a:solidFill>
                <a:latin typeface="Calibri" panose="020F0502020204030204"/>
              </a:rPr>
              <a:t>[</a:t>
            </a:r>
            <a:r>
              <a:rPr lang="en-US" sz="2000" dirty="0">
                <a:solidFill>
                  <a:srgbClr val="6AA84F"/>
                </a:solidFill>
                <a:latin typeface="Calibri" panose="020F0502020204030204"/>
              </a:rPr>
              <a:t>-1</a:t>
            </a:r>
            <a:r>
              <a:rPr lang="en" sz="2000" dirty="0">
                <a:solidFill>
                  <a:srgbClr val="6AA84F"/>
                </a:solidFill>
                <a:latin typeface="Calibri" panose="020F0502020204030204"/>
              </a:rPr>
              <a:t> </a:t>
            </a:r>
            <a:r>
              <a:rPr lang="en-US" sz="2000" dirty="0">
                <a:solidFill>
                  <a:srgbClr val="6AA84F"/>
                </a:solidFill>
                <a:latin typeface="Calibri" panose="020F0502020204030204"/>
              </a:rPr>
              <a:t>-1</a:t>
            </a:r>
            <a:r>
              <a:rPr lang="en" sz="2000" dirty="0">
                <a:solidFill>
                  <a:srgbClr val="6AA84F"/>
                </a:solidFill>
                <a:latin typeface="Calibri" panose="020F0502020204030204"/>
              </a:rPr>
              <a:t>  </a:t>
            </a:r>
            <a:r>
              <a:rPr lang="en-US" sz="2000" dirty="0">
                <a:solidFill>
                  <a:srgbClr val="6AA84F"/>
                </a:solidFill>
                <a:latin typeface="Calibri" panose="020F0502020204030204"/>
              </a:rPr>
              <a:t> </a:t>
            </a:r>
            <a:r>
              <a:rPr lang="en" sz="2000" dirty="0">
                <a:solidFill>
                  <a:srgbClr val="6AA84F"/>
                </a:solidFill>
                <a:latin typeface="Calibri" panose="020F0502020204030204"/>
              </a:rPr>
              <a:t>2  </a:t>
            </a:r>
            <a:r>
              <a:rPr lang="en-US" sz="2000" dirty="0">
                <a:solidFill>
                  <a:srgbClr val="6AA84F"/>
                </a:solidFill>
                <a:latin typeface="Calibri" panose="020F0502020204030204"/>
              </a:rPr>
              <a:t> </a:t>
            </a:r>
            <a:r>
              <a:rPr lang="en" sz="2000" dirty="0">
                <a:solidFill>
                  <a:srgbClr val="6AA84F"/>
                </a:solidFill>
                <a:latin typeface="Calibri" panose="020F0502020204030204"/>
              </a:rPr>
              <a:t>6 ]</a:t>
            </a:r>
            <a:endParaRPr sz="2000" dirty="0">
              <a:solidFill>
                <a:srgbClr val="6AA84F"/>
              </a:solidFill>
              <a:latin typeface="Calibri" panose="020F0502020204030204"/>
            </a:endParaRPr>
          </a:p>
          <a:p>
            <a:pPr algn="ctr" defTabSz="685800"/>
            <a:r>
              <a:rPr lang="en" sz="2000" dirty="0">
                <a:solidFill>
                  <a:srgbClr val="6AA84F"/>
                </a:solidFill>
                <a:latin typeface="Calibri" panose="020F0502020204030204"/>
              </a:rPr>
              <a:t>[</a:t>
            </a:r>
            <a:r>
              <a:rPr lang="en-US" sz="2000" dirty="0">
                <a:solidFill>
                  <a:srgbClr val="6AA84F"/>
                </a:solidFill>
                <a:latin typeface="Calibri" panose="020F0502020204030204"/>
              </a:rPr>
              <a:t> </a:t>
            </a:r>
            <a:r>
              <a:rPr lang="en" sz="2000" dirty="0">
                <a:solidFill>
                  <a:srgbClr val="6AA84F"/>
                </a:solidFill>
                <a:latin typeface="Calibri" panose="020F0502020204030204"/>
              </a:rPr>
              <a:t>5 </a:t>
            </a:r>
            <a:r>
              <a:rPr lang="en-US" sz="2000" dirty="0">
                <a:solidFill>
                  <a:srgbClr val="6AA84F"/>
                </a:solidFill>
                <a:latin typeface="Calibri" panose="020F0502020204030204"/>
              </a:rPr>
              <a:t>  </a:t>
            </a:r>
            <a:r>
              <a:rPr lang="en" sz="2000" dirty="0">
                <a:solidFill>
                  <a:srgbClr val="6AA84F"/>
                </a:solidFill>
                <a:latin typeface="Calibri" panose="020F0502020204030204"/>
              </a:rPr>
              <a:t>2  1</a:t>
            </a:r>
            <a:r>
              <a:rPr lang="en-US" sz="2000" dirty="0">
                <a:solidFill>
                  <a:srgbClr val="6AA84F"/>
                </a:solidFill>
                <a:latin typeface="Calibri" panose="020F0502020204030204"/>
              </a:rPr>
              <a:t>1</a:t>
            </a:r>
            <a:r>
              <a:rPr lang="en" sz="2000" dirty="0">
                <a:solidFill>
                  <a:srgbClr val="6AA84F"/>
                </a:solidFill>
                <a:latin typeface="Calibri" panose="020F0502020204030204"/>
              </a:rPr>
              <a:t>  </a:t>
            </a:r>
            <a:r>
              <a:rPr lang="en-US" sz="2000" dirty="0">
                <a:solidFill>
                  <a:srgbClr val="6AA84F"/>
                </a:solidFill>
                <a:latin typeface="Calibri" panose="020F0502020204030204"/>
              </a:rPr>
              <a:t>7</a:t>
            </a:r>
            <a:r>
              <a:rPr lang="en" sz="2000" dirty="0">
                <a:solidFill>
                  <a:srgbClr val="6AA84F"/>
                </a:solidFill>
                <a:latin typeface="Calibri" panose="020F0502020204030204"/>
              </a:rPr>
              <a:t> ]</a:t>
            </a:r>
            <a:endParaRPr sz="2000" dirty="0">
              <a:solidFill>
                <a:srgbClr val="6AA84F"/>
              </a:solidFill>
              <a:latin typeface="Calibri" panose="020F0502020204030204"/>
            </a:endParaRPr>
          </a:p>
        </p:txBody>
      </p:sp>
      <p:cxnSp>
        <p:nvCxnSpPr>
          <p:cNvPr id="14" name="Google Shape;2675;p165"/>
          <p:cNvCxnSpPr/>
          <p:nvPr/>
        </p:nvCxnSpPr>
        <p:spPr>
          <a:xfrm>
            <a:off x="6228627" y="1985325"/>
            <a:ext cx="887169" cy="0"/>
          </a:xfrm>
          <a:prstGeom prst="straightConnector1">
            <a:avLst/>
          </a:prstGeom>
          <a:noFill/>
          <a:ln w="25400" cap="flat" cmpd="sng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" name="Google Shape;2677;p165"/>
          <p:cNvCxnSpPr/>
          <p:nvPr/>
        </p:nvCxnSpPr>
        <p:spPr>
          <a:xfrm>
            <a:off x="2841791" y="1960183"/>
            <a:ext cx="479648" cy="0"/>
          </a:xfrm>
          <a:prstGeom prst="straightConnector1">
            <a:avLst/>
          </a:prstGeom>
          <a:noFill/>
          <a:ln w="25400" cap="flat" cmpd="sng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" name="Google Shape;2672;p165"/>
          <p:cNvSpPr txBox="1"/>
          <p:nvPr/>
        </p:nvSpPr>
        <p:spPr>
          <a:xfrm>
            <a:off x="7139240" y="2445077"/>
            <a:ext cx="1657668" cy="11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algn="ctr" defTabSz="685800"/>
            <a:r>
              <a:rPr lang="en" sz="2000" dirty="0" err="1">
                <a:solidFill>
                  <a:prstClr val="black"/>
                </a:solidFill>
                <a:latin typeface="Calibri" panose="020F0502020204030204"/>
              </a:rPr>
              <a:t>dL</a:t>
            </a:r>
            <a:r>
              <a:rPr lang="en" sz="2000" dirty="0">
                <a:solidFill>
                  <a:prstClr val="black"/>
                </a:solidFill>
                <a:latin typeface="Calibri" panose="020F0502020204030204"/>
              </a:rPr>
              <a:t>/</a:t>
            </a:r>
            <a:r>
              <a:rPr lang="en" sz="2000" dirty="0" err="1">
                <a:solidFill>
                  <a:prstClr val="black"/>
                </a:solidFill>
                <a:latin typeface="Calibri" panose="020F0502020204030204"/>
              </a:rPr>
              <a:t>dy</a:t>
            </a:r>
            <a:r>
              <a:rPr lang="en" sz="2000" dirty="0">
                <a:solidFill>
                  <a:prstClr val="black"/>
                </a:solidFill>
                <a:latin typeface="Calibri" panose="020F0502020204030204"/>
              </a:rPr>
              <a:t>: [N×M]</a:t>
            </a:r>
            <a:endParaRPr sz="2000" dirty="0">
              <a:solidFill>
                <a:prstClr val="black"/>
              </a:solidFill>
              <a:latin typeface="Calibri" panose="020F0502020204030204"/>
            </a:endParaRPr>
          </a:p>
          <a:p>
            <a:pPr algn="ctr" defTabSz="685800"/>
            <a:r>
              <a:rPr lang="en" sz="2000" dirty="0">
                <a:solidFill>
                  <a:srgbClr val="C00000"/>
                </a:solidFill>
                <a:latin typeface="Calibri" panose="020F0502020204030204"/>
              </a:rPr>
              <a:t>[  2  3 -3  9 ]</a:t>
            </a:r>
            <a:endParaRPr sz="2000" dirty="0">
              <a:solidFill>
                <a:srgbClr val="C00000"/>
              </a:solidFill>
              <a:latin typeface="Calibri" panose="020F0502020204030204"/>
            </a:endParaRPr>
          </a:p>
          <a:p>
            <a:pPr algn="ctr" defTabSz="685800"/>
            <a:r>
              <a:rPr lang="en" sz="2000" dirty="0">
                <a:solidFill>
                  <a:srgbClr val="C00000"/>
                </a:solidFill>
                <a:latin typeface="Calibri" panose="020F0502020204030204"/>
              </a:rPr>
              <a:t>[ -8  1  4  6 ]</a:t>
            </a:r>
            <a:endParaRPr sz="2000" dirty="0">
              <a:solidFill>
                <a:srgbClr val="C00000"/>
              </a:solidFill>
              <a:latin typeface="Calibri" panose="020F0502020204030204"/>
            </a:endParaRPr>
          </a:p>
        </p:txBody>
      </p:sp>
      <p:cxnSp>
        <p:nvCxnSpPr>
          <p:cNvPr id="13" name="Google Shape;2674;p165"/>
          <p:cNvCxnSpPr/>
          <p:nvPr/>
        </p:nvCxnSpPr>
        <p:spPr>
          <a:xfrm>
            <a:off x="6221379" y="2982965"/>
            <a:ext cx="917761" cy="0"/>
          </a:xfrm>
          <a:prstGeom prst="straightConnector1">
            <a:avLst/>
          </a:prstGeom>
          <a:noFill/>
          <a:ln w="25400" cap="flat" cmpd="sng">
            <a:solidFill>
              <a:srgbClr val="C00000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15" name="Google Shape;2666;p165"/>
          <p:cNvSpPr txBox="1"/>
          <p:nvPr/>
        </p:nvSpPr>
        <p:spPr>
          <a:xfrm>
            <a:off x="15868" y="3011644"/>
            <a:ext cx="1602715" cy="9904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algn="ctr" defTabSz="685800"/>
            <a:r>
              <a:rPr lang="en-US" sz="2000" dirty="0" err="1">
                <a:solidFill>
                  <a:prstClr val="black"/>
                </a:solidFill>
                <a:latin typeface="Calibri" panose="020F0502020204030204"/>
              </a:rPr>
              <a:t>dL</a:t>
            </a:r>
            <a:r>
              <a:rPr lang="en-US" sz="2000" dirty="0">
                <a:solidFill>
                  <a:prstClr val="black"/>
                </a:solidFill>
                <a:latin typeface="Calibri" panose="020F0502020204030204"/>
              </a:rPr>
              <a:t>/d</a:t>
            </a:r>
            <a:r>
              <a:rPr lang="en" sz="2000" dirty="0">
                <a:solidFill>
                  <a:prstClr val="black"/>
                </a:solidFill>
                <a:latin typeface="Calibri" panose="020F0502020204030204"/>
              </a:rPr>
              <a:t>x: [N×D]</a:t>
            </a:r>
            <a:endParaRPr sz="2000" dirty="0">
              <a:solidFill>
                <a:prstClr val="black"/>
              </a:solidFill>
              <a:latin typeface="Calibri" panose="020F0502020204030204"/>
            </a:endParaRPr>
          </a:p>
          <a:p>
            <a:pPr algn="ctr" defTabSz="685800"/>
            <a:r>
              <a:rPr lang="en" sz="2000" dirty="0">
                <a:solidFill>
                  <a:srgbClr val="C00000"/>
                </a:solidFill>
                <a:latin typeface="Calibri" panose="020F0502020204030204"/>
              </a:rPr>
              <a:t>[ </a:t>
            </a:r>
            <a:r>
              <a:rPr lang="en-US" sz="2000" dirty="0">
                <a:solidFill>
                  <a:srgbClr val="C00000"/>
                </a:solidFill>
                <a:latin typeface="Calibri" panose="020F0502020204030204"/>
              </a:rPr>
              <a:t> 0</a:t>
            </a:r>
            <a:r>
              <a:rPr lang="en" sz="2000" dirty="0">
                <a:solidFill>
                  <a:srgbClr val="C00000"/>
                </a:solidFill>
                <a:latin typeface="Calibri" panose="020F0502020204030204"/>
              </a:rPr>
              <a:t>   1</a:t>
            </a:r>
            <a:r>
              <a:rPr lang="en-US" sz="2000" dirty="0">
                <a:solidFill>
                  <a:srgbClr val="C00000"/>
                </a:solidFill>
                <a:latin typeface="Calibri" panose="020F0502020204030204"/>
              </a:rPr>
              <a:t>6</a:t>
            </a:r>
            <a:r>
              <a:rPr lang="en" sz="2000" dirty="0">
                <a:solidFill>
                  <a:srgbClr val="C00000"/>
                </a:solidFill>
                <a:latin typeface="Calibri" panose="020F0502020204030204"/>
              </a:rPr>
              <a:t> </a:t>
            </a:r>
            <a:r>
              <a:rPr lang="en-US" sz="2000" dirty="0">
                <a:solidFill>
                  <a:srgbClr val="C00000"/>
                </a:solidFill>
                <a:latin typeface="Calibri" panose="020F0502020204030204"/>
              </a:rPr>
              <a:t>  </a:t>
            </a:r>
            <a:r>
              <a:rPr lang="en" sz="2000" dirty="0">
                <a:solidFill>
                  <a:srgbClr val="C00000"/>
                </a:solidFill>
                <a:latin typeface="Calibri" panose="020F0502020204030204"/>
              </a:rPr>
              <a:t>-</a:t>
            </a:r>
            <a:r>
              <a:rPr lang="en-US" sz="2000" dirty="0">
                <a:solidFill>
                  <a:srgbClr val="C00000"/>
                </a:solidFill>
                <a:latin typeface="Calibri" panose="020F0502020204030204"/>
              </a:rPr>
              <a:t>9</a:t>
            </a:r>
            <a:r>
              <a:rPr lang="en" sz="2000" dirty="0">
                <a:solidFill>
                  <a:srgbClr val="C00000"/>
                </a:solidFill>
                <a:latin typeface="Calibri" panose="020F0502020204030204"/>
              </a:rPr>
              <a:t> </a:t>
            </a:r>
            <a:r>
              <a:rPr lang="en-US" sz="2000" dirty="0">
                <a:solidFill>
                  <a:srgbClr val="C00000"/>
                </a:solidFill>
                <a:latin typeface="Calibri" panose="020F0502020204030204"/>
              </a:rPr>
              <a:t> </a:t>
            </a:r>
            <a:r>
              <a:rPr lang="en" sz="2000" dirty="0">
                <a:solidFill>
                  <a:srgbClr val="C00000"/>
                </a:solidFill>
                <a:latin typeface="Calibri" panose="020F0502020204030204"/>
              </a:rPr>
              <a:t>]</a:t>
            </a:r>
            <a:endParaRPr sz="2000" dirty="0">
              <a:solidFill>
                <a:srgbClr val="C00000"/>
              </a:solidFill>
              <a:latin typeface="Calibri" panose="020F0502020204030204"/>
            </a:endParaRPr>
          </a:p>
          <a:p>
            <a:pPr algn="ctr" defTabSz="685800"/>
            <a:r>
              <a:rPr lang="en" sz="2000" dirty="0">
                <a:solidFill>
                  <a:srgbClr val="C00000"/>
                </a:solidFill>
                <a:latin typeface="Calibri" panose="020F0502020204030204"/>
              </a:rPr>
              <a:t>[-</a:t>
            </a:r>
            <a:r>
              <a:rPr lang="en-US" sz="2000" dirty="0">
                <a:solidFill>
                  <a:srgbClr val="C00000"/>
                </a:solidFill>
                <a:latin typeface="Calibri" panose="020F0502020204030204"/>
              </a:rPr>
              <a:t>24</a:t>
            </a:r>
            <a:r>
              <a:rPr lang="en" sz="2000" dirty="0">
                <a:solidFill>
                  <a:srgbClr val="C00000"/>
                </a:solidFill>
                <a:latin typeface="Calibri" panose="020F0502020204030204"/>
              </a:rPr>
              <a:t>   </a:t>
            </a:r>
            <a:r>
              <a:rPr lang="en-US" sz="2000" dirty="0">
                <a:solidFill>
                  <a:srgbClr val="C00000"/>
                </a:solidFill>
                <a:latin typeface="Calibri" panose="020F0502020204030204"/>
              </a:rPr>
              <a:t>9</a:t>
            </a:r>
            <a:r>
              <a:rPr lang="en" sz="2000" dirty="0">
                <a:solidFill>
                  <a:srgbClr val="C00000"/>
                </a:solidFill>
                <a:latin typeface="Calibri" panose="020F0502020204030204"/>
              </a:rPr>
              <a:t> </a:t>
            </a:r>
            <a:r>
              <a:rPr lang="en-US" sz="2000" dirty="0">
                <a:solidFill>
                  <a:srgbClr val="C00000"/>
                </a:solidFill>
                <a:latin typeface="Calibri" panose="020F0502020204030204"/>
              </a:rPr>
              <a:t> -30</a:t>
            </a:r>
            <a:r>
              <a:rPr lang="en" sz="2000" dirty="0">
                <a:solidFill>
                  <a:srgbClr val="C00000"/>
                </a:solidFill>
                <a:latin typeface="Calibri" panose="020F0502020204030204"/>
              </a:rPr>
              <a:t> ]</a:t>
            </a:r>
            <a:endParaRPr sz="2000" dirty="0">
              <a:solidFill>
                <a:srgbClr val="C00000"/>
              </a:solidFill>
              <a:latin typeface="Calibri" panose="020F0502020204030204"/>
            </a:endParaRPr>
          </a:p>
        </p:txBody>
      </p:sp>
      <p:cxnSp>
        <p:nvCxnSpPr>
          <p:cNvPr id="17" name="Elbow Connector 16"/>
          <p:cNvCxnSpPr/>
          <p:nvPr/>
        </p:nvCxnSpPr>
        <p:spPr>
          <a:xfrm rot="10800000" flipV="1">
            <a:off x="1501572" y="3007044"/>
            <a:ext cx="1767100" cy="662410"/>
          </a:xfrm>
          <a:prstGeom prst="bentConnector3">
            <a:avLst>
              <a:gd name="adj1" fmla="val 64343"/>
            </a:avLst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Google Shape;2666;p165"/>
          <p:cNvSpPr txBox="1"/>
          <p:nvPr/>
        </p:nvSpPr>
        <p:spPr>
          <a:xfrm>
            <a:off x="231295" y="3357029"/>
            <a:ext cx="1140305" cy="6235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algn="ctr" defTabSz="685800"/>
            <a:r>
              <a:rPr lang="en-US" sz="2000" dirty="0">
                <a:solidFill>
                  <a:srgbClr val="C00000"/>
                </a:solidFill>
                <a:latin typeface="Calibri" panose="020F0502020204030204"/>
              </a:rPr>
              <a:t>?</a:t>
            </a:r>
            <a:r>
              <a:rPr lang="en" sz="2000" dirty="0">
                <a:solidFill>
                  <a:srgbClr val="C00000"/>
                </a:solidFill>
                <a:latin typeface="Calibri" panose="020F0502020204030204"/>
              </a:rPr>
              <a:t>   </a:t>
            </a:r>
            <a:r>
              <a:rPr lang="en-US" sz="2000" dirty="0">
                <a:solidFill>
                  <a:srgbClr val="C00000"/>
                </a:solidFill>
                <a:latin typeface="Calibri" panose="020F0502020204030204"/>
              </a:rPr>
              <a:t> ?</a:t>
            </a:r>
            <a:r>
              <a:rPr lang="en" sz="2000" dirty="0">
                <a:solidFill>
                  <a:srgbClr val="C00000"/>
                </a:solidFill>
                <a:latin typeface="Calibri" panose="020F0502020204030204"/>
              </a:rPr>
              <a:t> </a:t>
            </a:r>
            <a:r>
              <a:rPr lang="en-US" sz="2000" dirty="0">
                <a:solidFill>
                  <a:srgbClr val="C00000"/>
                </a:solidFill>
                <a:latin typeface="Calibri" panose="020F0502020204030204"/>
              </a:rPr>
              <a:t>   ?</a:t>
            </a:r>
            <a:r>
              <a:rPr lang="en" sz="2000" dirty="0">
                <a:solidFill>
                  <a:srgbClr val="C00000"/>
                </a:solidFill>
                <a:latin typeface="Calibri" panose="020F0502020204030204"/>
              </a:rPr>
              <a:t> </a:t>
            </a:r>
            <a:r>
              <a:rPr lang="en-US" sz="2000" dirty="0">
                <a:solidFill>
                  <a:srgbClr val="C00000"/>
                </a:solidFill>
                <a:latin typeface="Calibri" panose="020F0502020204030204"/>
              </a:rPr>
              <a:t> ?</a:t>
            </a:r>
            <a:r>
              <a:rPr lang="en" sz="2000" dirty="0">
                <a:solidFill>
                  <a:srgbClr val="C00000"/>
                </a:solidFill>
                <a:latin typeface="Calibri" panose="020F0502020204030204"/>
              </a:rPr>
              <a:t>   </a:t>
            </a:r>
            <a:r>
              <a:rPr lang="en-US" sz="2000" dirty="0">
                <a:solidFill>
                  <a:srgbClr val="C00000"/>
                </a:solidFill>
                <a:latin typeface="Calibri" panose="020F0502020204030204"/>
              </a:rPr>
              <a:t> ?</a:t>
            </a:r>
            <a:r>
              <a:rPr lang="en" sz="2000" dirty="0">
                <a:solidFill>
                  <a:srgbClr val="C00000"/>
                </a:solidFill>
                <a:latin typeface="Calibri" panose="020F0502020204030204"/>
              </a:rPr>
              <a:t> </a:t>
            </a:r>
            <a:r>
              <a:rPr lang="en-US" sz="2000" dirty="0">
                <a:solidFill>
                  <a:srgbClr val="C00000"/>
                </a:solidFill>
                <a:latin typeface="Calibri" panose="020F0502020204030204"/>
              </a:rPr>
              <a:t>   ?</a:t>
            </a:r>
            <a:r>
              <a:rPr lang="en" sz="2000" dirty="0">
                <a:solidFill>
                  <a:srgbClr val="C00000"/>
                </a:solidFill>
                <a:latin typeface="Calibri" panose="020F0502020204030204"/>
              </a:rPr>
              <a:t> </a:t>
            </a:r>
            <a:r>
              <a:rPr lang="en-US" sz="2000" dirty="0">
                <a:solidFill>
                  <a:srgbClr val="C00000"/>
                </a:solidFill>
                <a:latin typeface="Calibri" panose="020F0502020204030204"/>
              </a:rPr>
              <a:t> </a:t>
            </a:r>
            <a:endParaRPr sz="2000" dirty="0">
              <a:solidFill>
                <a:srgbClr val="C00000"/>
              </a:solidFill>
              <a:latin typeface="Calibri" panose="020F0502020204030204"/>
            </a:endParaRPr>
          </a:p>
        </p:txBody>
      </p:sp>
      <p:sp>
        <p:nvSpPr>
          <p:cNvPr id="19" name="Google Shape;2678;p165"/>
          <p:cNvSpPr/>
          <p:nvPr/>
        </p:nvSpPr>
        <p:spPr>
          <a:xfrm rot="3108">
            <a:off x="333727" y="2097955"/>
            <a:ext cx="265022" cy="280427"/>
          </a:xfrm>
          <a:prstGeom prst="rect">
            <a:avLst/>
          </a:prstGeom>
          <a:noFill/>
          <a:ln w="2540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0" name="Google Shape;2678;p165"/>
          <p:cNvSpPr/>
          <p:nvPr/>
        </p:nvSpPr>
        <p:spPr>
          <a:xfrm rot="3108">
            <a:off x="333726" y="3357150"/>
            <a:ext cx="265022" cy="280427"/>
          </a:xfrm>
          <a:prstGeom prst="rect">
            <a:avLst/>
          </a:prstGeom>
          <a:noFill/>
          <a:ln w="2540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532855" y="3413248"/>
            <a:ext cx="2388154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800"/>
            <a:r>
              <a:rPr lang="en-US" sz="2100" dirty="0">
                <a:solidFill>
                  <a:prstClr val="black"/>
                </a:solidFill>
                <a:latin typeface="Calibri" panose="020F0502020204030204"/>
              </a:rPr>
              <a:t>Local Gradient Slice:</a:t>
            </a:r>
          </a:p>
          <a:p>
            <a:pPr algn="ctr" defTabSz="685800"/>
            <a:r>
              <a:rPr lang="en-US" sz="2100" dirty="0" err="1">
                <a:solidFill>
                  <a:srgbClr val="ED7D31"/>
                </a:solidFill>
                <a:latin typeface="Calibri" panose="020F0502020204030204"/>
              </a:rPr>
              <a:t>dy</a:t>
            </a:r>
            <a:r>
              <a:rPr lang="en-US" sz="2100" dirty="0">
                <a:solidFill>
                  <a:srgbClr val="ED7D31"/>
                </a:solidFill>
                <a:latin typeface="Calibri" panose="020F0502020204030204"/>
              </a:rPr>
              <a:t>/dx</a:t>
            </a:r>
            <a:r>
              <a:rPr lang="en-US" sz="2100" baseline="-25000" dirty="0">
                <a:solidFill>
                  <a:srgbClr val="ED7D31"/>
                </a:solidFill>
                <a:latin typeface="Calibri" panose="020F0502020204030204"/>
              </a:rPr>
              <a:t>1,1</a:t>
            </a:r>
          </a:p>
          <a:p>
            <a:pPr algn="ctr" defTabSz="685800"/>
            <a:r>
              <a:rPr lang="en-US" sz="2100" dirty="0">
                <a:solidFill>
                  <a:srgbClr val="ED7D31"/>
                </a:solidFill>
                <a:latin typeface="Calibri" panose="020F0502020204030204"/>
              </a:rPr>
              <a:t>[ 3  2  ?  ? ]</a:t>
            </a:r>
          </a:p>
          <a:p>
            <a:pPr algn="ctr" defTabSz="685800"/>
            <a:r>
              <a:rPr lang="en-US" sz="2100" dirty="0">
                <a:solidFill>
                  <a:srgbClr val="ED7D31"/>
                </a:solidFill>
                <a:latin typeface="Calibri" panose="020F0502020204030204"/>
              </a:rPr>
              <a:t>[ ?  ?  ?  ? ]</a:t>
            </a:r>
          </a:p>
        </p:txBody>
      </p:sp>
      <p:sp>
        <p:nvSpPr>
          <p:cNvPr id="21" name="Google Shape;2678;p165"/>
          <p:cNvSpPr/>
          <p:nvPr/>
        </p:nvSpPr>
        <p:spPr>
          <a:xfrm rot="3108">
            <a:off x="4480827" y="4120567"/>
            <a:ext cx="265022" cy="280427"/>
          </a:xfrm>
          <a:prstGeom prst="rect">
            <a:avLst/>
          </a:prstGeom>
          <a:noFill/>
          <a:ln w="25400" cap="flat" cmpd="sng">
            <a:solidFill>
              <a:srgbClr val="703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2" name="Google Shape;2678;p165"/>
          <p:cNvSpPr/>
          <p:nvPr/>
        </p:nvSpPr>
        <p:spPr>
          <a:xfrm rot="3108">
            <a:off x="7755773" y="1633301"/>
            <a:ext cx="265022" cy="280427"/>
          </a:xfrm>
          <a:prstGeom prst="rect">
            <a:avLst/>
          </a:prstGeom>
          <a:noFill/>
          <a:ln w="25400" cap="flat" cmpd="sng">
            <a:solidFill>
              <a:srgbClr val="703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968577" y="4054865"/>
            <a:ext cx="1112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n-US" dirty="0">
                <a:solidFill>
                  <a:srgbClr val="7030A0"/>
                </a:solidFill>
                <a:latin typeface="Calibri" panose="020F0502020204030204"/>
              </a:rPr>
              <a:t>dy</a:t>
            </a:r>
            <a:r>
              <a:rPr lang="en-US" baseline="-25000" dirty="0">
                <a:solidFill>
                  <a:srgbClr val="7030A0"/>
                </a:solidFill>
                <a:latin typeface="Calibri" panose="020F0502020204030204"/>
              </a:rPr>
              <a:t>1,2</a:t>
            </a:r>
            <a:r>
              <a:rPr lang="en-US" dirty="0">
                <a:solidFill>
                  <a:srgbClr val="7030A0"/>
                </a:solidFill>
                <a:latin typeface="Calibri" panose="020F0502020204030204"/>
              </a:rPr>
              <a:t>/dx</a:t>
            </a:r>
            <a:r>
              <a:rPr lang="en-US" baseline="-25000" dirty="0">
                <a:solidFill>
                  <a:srgbClr val="7030A0"/>
                </a:solidFill>
                <a:latin typeface="Calibri" panose="020F0502020204030204"/>
              </a:rPr>
              <a:t>1,1</a:t>
            </a:r>
            <a:endParaRPr lang="en-US" dirty="0">
              <a:solidFill>
                <a:srgbClr val="7030A0"/>
              </a:solidFill>
              <a:latin typeface="Calibri" panose="020F0502020204030204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933363" y="4788965"/>
            <a:ext cx="365837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n-US" sz="2100" dirty="0">
                <a:solidFill>
                  <a:prstClr val="black"/>
                </a:solidFill>
                <a:latin typeface="Calibri" panose="020F0502020204030204"/>
              </a:rPr>
              <a:t>y</a:t>
            </a:r>
            <a:r>
              <a:rPr lang="en-US" sz="2100" baseline="-25000" dirty="0">
                <a:solidFill>
                  <a:prstClr val="black"/>
                </a:solidFill>
                <a:latin typeface="Calibri" panose="020F0502020204030204"/>
              </a:rPr>
              <a:t>1,2</a:t>
            </a:r>
            <a:r>
              <a:rPr lang="en-US" sz="2100" dirty="0">
                <a:solidFill>
                  <a:prstClr val="black"/>
                </a:solidFill>
                <a:latin typeface="Calibri" panose="020F0502020204030204"/>
              </a:rPr>
              <a:t> = x</a:t>
            </a:r>
            <a:r>
              <a:rPr lang="en-US" sz="2100" baseline="-25000" dirty="0">
                <a:solidFill>
                  <a:prstClr val="black"/>
                </a:solidFill>
                <a:latin typeface="Calibri" panose="020F0502020204030204"/>
              </a:rPr>
              <a:t>1,1</a:t>
            </a:r>
            <a:r>
              <a:rPr lang="en-US" sz="2100" dirty="0">
                <a:solidFill>
                  <a:prstClr val="black"/>
                </a:solidFill>
                <a:latin typeface="Calibri" panose="020F0502020204030204"/>
              </a:rPr>
              <a:t>w</a:t>
            </a:r>
            <a:r>
              <a:rPr lang="en-US" sz="2100" baseline="-25000" dirty="0">
                <a:solidFill>
                  <a:prstClr val="black"/>
                </a:solidFill>
                <a:latin typeface="Calibri" panose="020F0502020204030204"/>
              </a:rPr>
              <a:t>1,2</a:t>
            </a:r>
            <a:r>
              <a:rPr lang="en-US" sz="2100" dirty="0">
                <a:solidFill>
                  <a:prstClr val="black"/>
                </a:solidFill>
                <a:latin typeface="Calibri" panose="020F0502020204030204"/>
              </a:rPr>
              <a:t> + x</a:t>
            </a:r>
            <a:r>
              <a:rPr lang="en-US" sz="2100" baseline="-25000" dirty="0">
                <a:solidFill>
                  <a:prstClr val="black"/>
                </a:solidFill>
                <a:latin typeface="Calibri" panose="020F0502020204030204"/>
              </a:rPr>
              <a:t>1,2</a:t>
            </a:r>
            <a:r>
              <a:rPr lang="en-US" sz="2100" dirty="0">
                <a:solidFill>
                  <a:prstClr val="black"/>
                </a:solidFill>
                <a:latin typeface="Calibri" panose="020F0502020204030204"/>
              </a:rPr>
              <a:t>w</a:t>
            </a:r>
            <a:r>
              <a:rPr lang="en-US" sz="2100" baseline="-25000" dirty="0">
                <a:solidFill>
                  <a:prstClr val="black"/>
                </a:solidFill>
                <a:latin typeface="Calibri" panose="020F0502020204030204"/>
              </a:rPr>
              <a:t>2,2</a:t>
            </a:r>
            <a:r>
              <a:rPr lang="en-US" sz="2100" dirty="0">
                <a:solidFill>
                  <a:prstClr val="black"/>
                </a:solidFill>
                <a:latin typeface="Calibri" panose="020F0502020204030204"/>
              </a:rPr>
              <a:t> +  x</a:t>
            </a:r>
            <a:r>
              <a:rPr lang="en-US" sz="2100" baseline="-25000" dirty="0">
                <a:solidFill>
                  <a:prstClr val="black"/>
                </a:solidFill>
                <a:latin typeface="Calibri" panose="020F0502020204030204"/>
              </a:rPr>
              <a:t>1,3</a:t>
            </a:r>
            <a:r>
              <a:rPr lang="en-US" sz="2100" dirty="0">
                <a:solidFill>
                  <a:prstClr val="black"/>
                </a:solidFill>
                <a:latin typeface="Calibri" panose="020F0502020204030204"/>
              </a:rPr>
              <a:t>w</a:t>
            </a:r>
            <a:r>
              <a:rPr lang="en-US" sz="2100" baseline="-25000" dirty="0">
                <a:solidFill>
                  <a:prstClr val="black"/>
                </a:solidFill>
                <a:latin typeface="Calibri" panose="020F0502020204030204"/>
              </a:rPr>
              <a:t>3,2</a:t>
            </a:r>
          </a:p>
          <a:p>
            <a:pPr defTabSz="685800"/>
            <a:r>
              <a:rPr lang="en-US" sz="2100" dirty="0">
                <a:solidFill>
                  <a:prstClr val="black"/>
                </a:solidFill>
                <a:latin typeface="Calibri" panose="020F0502020204030204"/>
              </a:rPr>
              <a:t>=&gt; dy</a:t>
            </a:r>
            <a:r>
              <a:rPr lang="en-US" sz="2100" baseline="-25000" dirty="0">
                <a:solidFill>
                  <a:prstClr val="black"/>
                </a:solidFill>
                <a:latin typeface="Calibri" panose="020F0502020204030204"/>
              </a:rPr>
              <a:t>1,2</a:t>
            </a:r>
            <a:r>
              <a:rPr lang="en-US" sz="2100" dirty="0">
                <a:solidFill>
                  <a:prstClr val="black"/>
                </a:solidFill>
                <a:latin typeface="Calibri" panose="020F0502020204030204"/>
              </a:rPr>
              <a:t>/dx</a:t>
            </a:r>
            <a:r>
              <a:rPr lang="en-US" sz="2100" baseline="-25000" dirty="0">
                <a:solidFill>
                  <a:prstClr val="black"/>
                </a:solidFill>
                <a:latin typeface="Calibri" panose="020F0502020204030204"/>
              </a:rPr>
              <a:t>1,1</a:t>
            </a:r>
            <a:r>
              <a:rPr lang="en-US" sz="2100" dirty="0">
                <a:solidFill>
                  <a:prstClr val="black"/>
                </a:solidFill>
                <a:latin typeface="Calibri" panose="020F0502020204030204"/>
              </a:rPr>
              <a:t> = w</a:t>
            </a:r>
            <a:r>
              <a:rPr lang="en-US" sz="2100" baseline="-25000" dirty="0">
                <a:solidFill>
                  <a:prstClr val="black"/>
                </a:solidFill>
                <a:latin typeface="Calibri" panose="020F0502020204030204"/>
              </a:rPr>
              <a:t>1,2</a:t>
            </a:r>
            <a:endParaRPr lang="en-US" sz="21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9" name="Google Shape;2678;p165"/>
          <p:cNvSpPr/>
          <p:nvPr/>
        </p:nvSpPr>
        <p:spPr>
          <a:xfrm rot="3108">
            <a:off x="1961871" y="2022328"/>
            <a:ext cx="225268" cy="952454"/>
          </a:xfrm>
          <a:prstGeom prst="rect">
            <a:avLst/>
          </a:prstGeom>
          <a:noFill/>
          <a:ln w="25400" cap="flat" cmpd="sng">
            <a:solidFill>
              <a:srgbClr val="703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1" name="Google Shape;2678;p165"/>
          <p:cNvSpPr/>
          <p:nvPr/>
        </p:nvSpPr>
        <p:spPr>
          <a:xfrm rot="3108">
            <a:off x="295142" y="2079788"/>
            <a:ext cx="912488" cy="335439"/>
          </a:xfrm>
          <a:prstGeom prst="rect">
            <a:avLst/>
          </a:prstGeom>
          <a:noFill/>
          <a:ln w="25400" cap="flat" cmpd="sng">
            <a:solidFill>
              <a:srgbClr val="703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7" name="Google Shape;2678;p165"/>
          <p:cNvSpPr/>
          <p:nvPr/>
        </p:nvSpPr>
        <p:spPr>
          <a:xfrm rot="3108">
            <a:off x="3931498" y="4854064"/>
            <a:ext cx="458064" cy="332305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8" name="Google Shape;2678;p165"/>
          <p:cNvSpPr/>
          <p:nvPr/>
        </p:nvSpPr>
        <p:spPr>
          <a:xfrm rot="3108">
            <a:off x="1914554" y="2012493"/>
            <a:ext cx="319900" cy="332305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55016" y="4216422"/>
            <a:ext cx="237116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n-US" sz="2100" dirty="0" err="1">
                <a:solidFill>
                  <a:srgbClr val="0000FF"/>
                </a:solidFill>
                <a:latin typeface="Calibri" panose="020F0502020204030204"/>
              </a:rPr>
              <a:t>dL</a:t>
            </a:r>
            <a:r>
              <a:rPr lang="en-US" sz="2100" dirty="0">
                <a:solidFill>
                  <a:srgbClr val="0000FF"/>
                </a:solidFill>
                <a:latin typeface="Calibri" panose="020F0502020204030204"/>
              </a:rPr>
              <a:t>/dx</a:t>
            </a:r>
            <a:r>
              <a:rPr lang="en-US" sz="2100" baseline="-25000" dirty="0">
                <a:solidFill>
                  <a:srgbClr val="0000FF"/>
                </a:solidFill>
                <a:latin typeface="Calibri" panose="020F0502020204030204"/>
              </a:rPr>
              <a:t>1,1</a:t>
            </a:r>
            <a:r>
              <a:rPr lang="en-US" sz="2100" dirty="0">
                <a:solidFill>
                  <a:prstClr val="black"/>
                </a:solidFill>
                <a:latin typeface="Calibri" panose="020F0502020204030204"/>
              </a:rPr>
              <a:t> </a:t>
            </a:r>
          </a:p>
          <a:p>
            <a:pPr defTabSz="685800"/>
            <a:r>
              <a:rPr lang="en-US" sz="2100" dirty="0">
                <a:solidFill>
                  <a:prstClr val="black"/>
                </a:solidFill>
                <a:latin typeface="Calibri" panose="020F0502020204030204"/>
              </a:rPr>
              <a:t>= </a:t>
            </a:r>
            <a:r>
              <a:rPr lang="en-US" sz="2100" dirty="0">
                <a:solidFill>
                  <a:srgbClr val="ED7D31"/>
                </a:solidFill>
                <a:latin typeface="Calibri" panose="020F0502020204030204"/>
              </a:rPr>
              <a:t>(</a:t>
            </a:r>
            <a:r>
              <a:rPr lang="en-US" sz="2100" dirty="0" err="1">
                <a:solidFill>
                  <a:srgbClr val="ED7D31"/>
                </a:solidFill>
                <a:latin typeface="Calibri" panose="020F0502020204030204"/>
              </a:rPr>
              <a:t>dy</a:t>
            </a:r>
            <a:r>
              <a:rPr lang="en-US" sz="2100" dirty="0">
                <a:solidFill>
                  <a:srgbClr val="ED7D31"/>
                </a:solidFill>
                <a:latin typeface="Calibri" panose="020F0502020204030204"/>
              </a:rPr>
              <a:t>/dx</a:t>
            </a:r>
            <a:r>
              <a:rPr lang="en-US" sz="2100" baseline="-25000" dirty="0">
                <a:solidFill>
                  <a:srgbClr val="ED7D31"/>
                </a:solidFill>
                <a:latin typeface="Calibri" panose="020F0502020204030204"/>
              </a:rPr>
              <a:t>1,1</a:t>
            </a:r>
            <a:r>
              <a:rPr lang="en-US" sz="2100" dirty="0">
                <a:solidFill>
                  <a:srgbClr val="ED7D31"/>
                </a:solidFill>
                <a:latin typeface="Calibri" panose="020F0502020204030204"/>
              </a:rPr>
              <a:t>) </a:t>
            </a:r>
            <a:r>
              <a:rPr lang="en-US" sz="2100" dirty="0">
                <a:solidFill>
                  <a:prstClr val="black"/>
                </a:solidFill>
                <a:latin typeface="Calibri" panose="020F0502020204030204"/>
              </a:rPr>
              <a:t>· </a:t>
            </a:r>
            <a:r>
              <a:rPr lang="en-US" sz="2100" dirty="0">
                <a:solidFill>
                  <a:srgbClr val="C00000"/>
                </a:solidFill>
                <a:latin typeface="Calibri" panose="020F0502020204030204"/>
              </a:rPr>
              <a:t>(</a:t>
            </a:r>
            <a:r>
              <a:rPr lang="en-US" sz="2100" dirty="0" err="1">
                <a:solidFill>
                  <a:srgbClr val="C00000"/>
                </a:solidFill>
                <a:latin typeface="Calibri" panose="020F0502020204030204"/>
              </a:rPr>
              <a:t>dL</a:t>
            </a:r>
            <a:r>
              <a:rPr lang="en-US" sz="2100" dirty="0">
                <a:solidFill>
                  <a:srgbClr val="C00000"/>
                </a:solidFill>
                <a:latin typeface="Calibri" panose="020F0502020204030204"/>
              </a:rPr>
              <a:t>/</a:t>
            </a:r>
            <a:r>
              <a:rPr lang="en-US" sz="2100" dirty="0" err="1">
                <a:solidFill>
                  <a:srgbClr val="C00000"/>
                </a:solidFill>
                <a:latin typeface="Calibri" panose="020F0502020204030204"/>
              </a:rPr>
              <a:t>dy</a:t>
            </a:r>
            <a:r>
              <a:rPr lang="en-US" sz="2100" dirty="0">
                <a:solidFill>
                  <a:srgbClr val="C00000"/>
                </a:solidFill>
                <a:latin typeface="Calibri" panose="020F0502020204030204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3883763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图像特征</a:t>
            </a:r>
            <a:r>
              <a:rPr lang="en-US" dirty="0"/>
              <a:t>: </a:t>
            </a:r>
            <a:r>
              <a:rPr lang="zh-CN" altLang="en-US" dirty="0"/>
              <a:t>词袋</a:t>
            </a:r>
            <a:r>
              <a:rPr lang="en-US" dirty="0"/>
              <a:t>(</a:t>
            </a:r>
            <a:r>
              <a:rPr lang="zh-CN" altLang="en-US" dirty="0"/>
              <a:t>数据驱动</a:t>
            </a:r>
            <a:r>
              <a:rPr lang="en-US" dirty="0"/>
              <a:t>!)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ctr" defTabSz="685800" rtl="0" eaLnBrk="1" latinLnBrk="0" hangingPunct="1">
              <a:defRPr sz="1500" kern="1200">
                <a:solidFill>
                  <a:srgbClr val="FFCB05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Lecture 5 - </a:t>
            </a:r>
            <a:fld id="{AC1089D3-84F4-7045-A571-C61BEF9B13BC}" type="slidenum"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FFCB0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Google Shape;1872;p104"/>
          <p:cNvSpPr/>
          <p:nvPr/>
        </p:nvSpPr>
        <p:spPr>
          <a:xfrm>
            <a:off x="116519" y="1659441"/>
            <a:ext cx="8908580" cy="2093367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Google Shape;1875;p10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843765" y="1942389"/>
            <a:ext cx="1637825" cy="1656919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1877;p104"/>
          <p:cNvPicPr preferRelativeResize="0"/>
          <p:nvPr/>
        </p:nvPicPr>
        <p:blipFill rotWithShape="1">
          <a:blip r:embed="rId3">
            <a:alphaModFix/>
          </a:blip>
          <a:srcRect t="14420" r="27262"/>
          <a:stretch/>
        </p:blipFill>
        <p:spPr>
          <a:xfrm>
            <a:off x="311619" y="2906991"/>
            <a:ext cx="878297" cy="7750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882;p104"/>
          <p:cNvPicPr preferRelativeResize="0"/>
          <p:nvPr/>
        </p:nvPicPr>
        <p:blipFill rotWithShape="1">
          <a:blip r:embed="rId3">
            <a:alphaModFix/>
          </a:blip>
          <a:srcRect t="80855" r="81139"/>
          <a:stretch/>
        </p:blipFill>
        <p:spPr>
          <a:xfrm>
            <a:off x="3518946" y="3079796"/>
            <a:ext cx="227741" cy="1733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883;p104"/>
          <p:cNvPicPr preferRelativeResize="0"/>
          <p:nvPr/>
        </p:nvPicPr>
        <p:blipFill rotWithShape="1">
          <a:blip r:embed="rId3">
            <a:alphaModFix/>
          </a:blip>
          <a:srcRect l="42205" t="80855" r="40129"/>
          <a:stretch/>
        </p:blipFill>
        <p:spPr>
          <a:xfrm>
            <a:off x="3954607" y="2772801"/>
            <a:ext cx="213320" cy="1733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884;p104"/>
          <p:cNvPicPr preferRelativeResize="0"/>
          <p:nvPr/>
        </p:nvPicPr>
        <p:blipFill rotWithShape="1">
          <a:blip r:embed="rId3">
            <a:alphaModFix/>
          </a:blip>
          <a:srcRect t="80855" r="81139"/>
          <a:stretch/>
        </p:blipFill>
        <p:spPr>
          <a:xfrm>
            <a:off x="3841999" y="3355149"/>
            <a:ext cx="227741" cy="1733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885;p104"/>
          <p:cNvPicPr preferRelativeResize="0"/>
          <p:nvPr/>
        </p:nvPicPr>
        <p:blipFill rotWithShape="1">
          <a:blip r:embed="rId3">
            <a:alphaModFix/>
          </a:blip>
          <a:srcRect l="56473" t="15389" r="21844" b="61201"/>
          <a:stretch/>
        </p:blipFill>
        <p:spPr>
          <a:xfrm>
            <a:off x="3501901" y="2482463"/>
            <a:ext cx="261807" cy="21199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" name="Google Shape;1886;p104"/>
          <p:cNvCxnSpPr/>
          <p:nvPr/>
        </p:nvCxnSpPr>
        <p:spPr>
          <a:xfrm>
            <a:off x="1410882" y="2877773"/>
            <a:ext cx="1549097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7" name="Google Shape;1887;p104"/>
          <p:cNvCxnSpPr/>
          <p:nvPr/>
        </p:nvCxnSpPr>
        <p:spPr>
          <a:xfrm>
            <a:off x="4953085" y="2877773"/>
            <a:ext cx="1549097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8" name="Google Shape;1888;p104"/>
          <p:cNvSpPr txBox="1"/>
          <p:nvPr/>
        </p:nvSpPr>
        <p:spPr>
          <a:xfrm>
            <a:off x="1257830" y="2111962"/>
            <a:ext cx="1812304" cy="737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" sz="186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提取</a:t>
            </a:r>
            <a:r>
              <a:rPr kumimoji="0" lang="zh-CN" altLang="en-US" sz="186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随机块</a:t>
            </a:r>
            <a:endParaRPr kumimoji="0" sz="1865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Google Shape;1889;p104"/>
          <p:cNvSpPr txBox="1"/>
          <p:nvPr/>
        </p:nvSpPr>
        <p:spPr>
          <a:xfrm>
            <a:off x="4829574" y="2111962"/>
            <a:ext cx="1938796" cy="501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" sz="186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图像</a:t>
            </a:r>
            <a:r>
              <a:rPr kumimoji="0" lang="zh-CN" altLang="en-US" sz="186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块聚类形成可视化块的码书</a:t>
            </a:r>
            <a:endParaRPr kumimoji="0" sz="1865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Google Shape;1890;p104"/>
          <p:cNvSpPr txBox="1"/>
          <p:nvPr/>
        </p:nvSpPr>
        <p:spPr>
          <a:xfrm>
            <a:off x="210520" y="1587076"/>
            <a:ext cx="2550042" cy="402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865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Step 1: </a:t>
            </a:r>
            <a:r>
              <a:rPr kumimoji="0" lang="zh-CN" altLang="en" sz="1865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建立</a:t>
            </a:r>
            <a:r>
              <a:rPr kumimoji="0" lang="zh-CN" altLang="en-US" sz="1865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码书</a:t>
            </a:r>
            <a:endParaRPr kumimoji="0" sz="1865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Google Shape;1937;p104"/>
          <p:cNvSpPr txBox="1"/>
          <p:nvPr/>
        </p:nvSpPr>
        <p:spPr>
          <a:xfrm>
            <a:off x="90002" y="5360681"/>
            <a:ext cx="3811707" cy="173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Fei-Fei</a:t>
            </a:r>
            <a:r>
              <a:rPr kumimoji="0" lang="en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and </a:t>
            </a:r>
            <a:r>
              <a:rPr kumimoji="0" lang="en" sz="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Perona</a:t>
            </a:r>
            <a:r>
              <a:rPr kumimoji="0" lang="en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“A </a:t>
            </a:r>
            <a:r>
              <a:rPr kumimoji="0" lang="en" sz="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bayesian</a:t>
            </a:r>
            <a:r>
              <a:rPr kumimoji="0" lang="en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hierarchical model for learning natural scene categories”, CVPR 2005</a:t>
            </a:r>
            <a:endParaRPr kumimoji="0" sz="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9" name="Google Shape;144;p20"/>
          <p:cNvSpPr txBox="1"/>
          <p:nvPr/>
        </p:nvSpPr>
        <p:spPr>
          <a:xfrm>
            <a:off x="7838954" y="5387023"/>
            <a:ext cx="1294919" cy="190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600" b="0" i="0" u="sng" strike="noStrike" kern="1200" cap="none" spc="0" normalizeH="0" baseline="0" noProof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Car </a:t>
            </a:r>
            <a:r>
              <a:rPr kumimoji="0" lang="en" sz="600" b="0" i="0" u="sng" strike="noStrike" kern="1200" cap="none" spc="0" normalizeH="0" baseline="0" noProof="0" dirty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image</a:t>
            </a:r>
            <a:r>
              <a:rPr kumimoji="0" lang="en" sz="600" b="0" i="0" u="none" strike="noStrike" kern="1200" cap="none" spc="0" normalizeH="0" baseline="0" noProof="0" dirty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is </a:t>
            </a:r>
            <a:r>
              <a:rPr kumimoji="0" lang="en" sz="600" b="0" i="0" u="sng" strike="noStrike" kern="1200" cap="none" spc="0" normalizeH="0" baseline="0" noProof="0" dirty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5"/>
              </a:rPr>
              <a:t>CC0 1.0</a:t>
            </a:r>
            <a:r>
              <a:rPr kumimoji="0" lang="en" sz="600" b="0" i="0" u="none" strike="noStrike" kern="1200" cap="none" spc="0" normalizeH="0" baseline="0" noProof="0" dirty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" sz="600" b="0" i="0" u="none" strike="noStrike" kern="1200" cap="none" spc="0" normalizeH="0" baseline="0" noProof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public domain</a:t>
            </a:r>
            <a:endParaRPr kumimoji="0" sz="600" b="0" i="0" u="none" strike="noStrike" kern="1200" cap="none" spc="0" normalizeH="0" baseline="0" noProof="0" dirty="0">
              <a:ln>
                <a:noFill/>
              </a:ln>
              <a:solidFill>
                <a:srgbClr val="99999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0" name="Google Shape;163;p21"/>
          <p:cNvPicPr preferRelativeResize="0"/>
          <p:nvPr/>
        </p:nvPicPr>
        <p:blipFill rotWithShape="1">
          <a:blip r:embed="rId6">
            <a:alphaModFix/>
          </a:blip>
          <a:srcRect l="11760" r="15953"/>
          <a:stretch/>
        </p:blipFill>
        <p:spPr>
          <a:xfrm>
            <a:off x="311619" y="1996070"/>
            <a:ext cx="879344" cy="80675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163;p21"/>
          <p:cNvPicPr preferRelativeResize="0"/>
          <p:nvPr/>
        </p:nvPicPr>
        <p:blipFill rotWithShape="1">
          <a:blip r:embed="rId6">
            <a:alphaModFix/>
          </a:blip>
          <a:srcRect l="24516" t="58375" r="56216" b="13648"/>
          <a:stretch/>
        </p:blipFill>
        <p:spPr>
          <a:xfrm>
            <a:off x="3319535" y="2064087"/>
            <a:ext cx="234388" cy="225707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163;p21"/>
          <p:cNvPicPr preferRelativeResize="0"/>
          <p:nvPr/>
        </p:nvPicPr>
        <p:blipFill rotWithShape="1">
          <a:blip r:embed="rId6">
            <a:alphaModFix/>
          </a:blip>
          <a:srcRect l="51678" t="61998" r="24771" b="14295"/>
          <a:stretch/>
        </p:blipFill>
        <p:spPr>
          <a:xfrm>
            <a:off x="3954607" y="2194109"/>
            <a:ext cx="286474" cy="19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163;p21"/>
          <p:cNvPicPr preferRelativeResize="0"/>
          <p:nvPr/>
        </p:nvPicPr>
        <p:blipFill rotWithShape="1">
          <a:blip r:embed="rId6">
            <a:alphaModFix/>
          </a:blip>
          <a:srcRect l="45364" t="44434" r="38222" b="35121"/>
          <a:stretch/>
        </p:blipFill>
        <p:spPr>
          <a:xfrm>
            <a:off x="4310666" y="2480705"/>
            <a:ext cx="199664" cy="16494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163;p21"/>
          <p:cNvPicPr preferRelativeResize="0"/>
          <p:nvPr/>
        </p:nvPicPr>
        <p:blipFill rotWithShape="1">
          <a:blip r:embed="rId6">
            <a:alphaModFix/>
          </a:blip>
          <a:srcRect l="46225" t="20488" r="37362" b="54729"/>
          <a:stretch/>
        </p:blipFill>
        <p:spPr>
          <a:xfrm>
            <a:off x="4371145" y="2979830"/>
            <a:ext cx="199664" cy="19993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92195673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Example: Matrix Multiplication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685800"/>
            <a:r>
              <a:rPr lang="en-US">
                <a:latin typeface="Calibri" panose="020F0502020204030204"/>
              </a:rPr>
              <a:t>Lecture 6 - </a:t>
            </a:r>
            <a:fld id="{AC1089D3-84F4-7045-A571-C61BEF9B13BC}" type="slidenum">
              <a:rPr lang="en-US">
                <a:latin typeface="Calibri" panose="020F0502020204030204"/>
              </a:rPr>
              <a:pPr defTabSz="685800"/>
              <a:t>120</a:t>
            </a:fld>
            <a:endParaRPr lang="en-US" dirty="0">
              <a:latin typeface="Calibri" panose="020F0502020204030204"/>
            </a:endParaRPr>
          </a:p>
        </p:txBody>
      </p:sp>
      <p:sp>
        <p:nvSpPr>
          <p:cNvPr id="5" name="Google Shape;2666;p165"/>
          <p:cNvSpPr txBox="1"/>
          <p:nvPr/>
        </p:nvSpPr>
        <p:spPr>
          <a:xfrm>
            <a:off x="105835" y="1721692"/>
            <a:ext cx="1324392" cy="9904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algn="ctr" defTabSz="685800"/>
            <a:r>
              <a:rPr lang="en" sz="2000" dirty="0">
                <a:solidFill>
                  <a:prstClr val="black"/>
                </a:solidFill>
                <a:latin typeface="Calibri" panose="020F0502020204030204"/>
              </a:rPr>
              <a:t>x: [N×D]</a:t>
            </a:r>
            <a:endParaRPr sz="2000" dirty="0">
              <a:solidFill>
                <a:prstClr val="black"/>
              </a:solidFill>
              <a:latin typeface="Calibri" panose="020F0502020204030204"/>
            </a:endParaRPr>
          </a:p>
          <a:p>
            <a:pPr algn="ctr" defTabSz="685800"/>
            <a:r>
              <a:rPr lang="en" sz="2000" dirty="0">
                <a:solidFill>
                  <a:srgbClr val="6AA84F"/>
                </a:solidFill>
                <a:latin typeface="Calibri" panose="020F0502020204030204"/>
              </a:rPr>
              <a:t>[  2   1  -3 ]</a:t>
            </a:r>
            <a:endParaRPr sz="2000" dirty="0">
              <a:solidFill>
                <a:srgbClr val="6AA84F"/>
              </a:solidFill>
              <a:latin typeface="Calibri" panose="020F0502020204030204"/>
            </a:endParaRPr>
          </a:p>
          <a:p>
            <a:pPr algn="ctr" defTabSz="685800"/>
            <a:r>
              <a:rPr lang="en" sz="2000" dirty="0">
                <a:solidFill>
                  <a:srgbClr val="6AA84F"/>
                </a:solidFill>
                <a:latin typeface="Calibri" panose="020F0502020204030204"/>
              </a:rPr>
              <a:t>[ -3   4   2 ]</a:t>
            </a:r>
            <a:endParaRPr sz="2000" dirty="0">
              <a:solidFill>
                <a:srgbClr val="6AA84F"/>
              </a:solidFill>
              <a:latin typeface="Calibri" panose="020F0502020204030204"/>
            </a:endParaRPr>
          </a:p>
        </p:txBody>
      </p:sp>
      <p:sp>
        <p:nvSpPr>
          <p:cNvPr id="6" name="Google Shape;2667;p165"/>
          <p:cNvSpPr txBox="1"/>
          <p:nvPr/>
        </p:nvSpPr>
        <p:spPr>
          <a:xfrm>
            <a:off x="1456729" y="1681190"/>
            <a:ext cx="1385063" cy="12936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algn="ctr" defTabSz="685800"/>
            <a:r>
              <a:rPr lang="en" sz="2000" dirty="0">
                <a:solidFill>
                  <a:prstClr val="black"/>
                </a:solidFill>
                <a:latin typeface="Calibri" panose="020F0502020204030204"/>
              </a:rPr>
              <a:t>w: [D×M]</a:t>
            </a:r>
            <a:endParaRPr sz="2000" dirty="0">
              <a:solidFill>
                <a:prstClr val="black"/>
              </a:solidFill>
              <a:latin typeface="Calibri" panose="020F0502020204030204"/>
            </a:endParaRPr>
          </a:p>
          <a:p>
            <a:pPr algn="ctr" defTabSz="685800"/>
            <a:r>
              <a:rPr lang="en" sz="2000" dirty="0">
                <a:solidFill>
                  <a:srgbClr val="6AA84F"/>
                </a:solidFill>
                <a:latin typeface="Calibri" panose="020F0502020204030204"/>
              </a:rPr>
              <a:t>[  3  2  1 -1]</a:t>
            </a:r>
            <a:endParaRPr sz="2000" dirty="0">
              <a:solidFill>
                <a:srgbClr val="6AA84F"/>
              </a:solidFill>
              <a:latin typeface="Calibri" panose="020F0502020204030204"/>
            </a:endParaRPr>
          </a:p>
          <a:p>
            <a:pPr algn="ctr" defTabSz="685800"/>
            <a:r>
              <a:rPr lang="en" sz="2000" dirty="0">
                <a:solidFill>
                  <a:srgbClr val="6AA84F"/>
                </a:solidFill>
                <a:latin typeface="Calibri" panose="020F0502020204030204"/>
              </a:rPr>
              <a:t>[  2  1  3  2]</a:t>
            </a:r>
            <a:endParaRPr sz="2000" dirty="0">
              <a:solidFill>
                <a:srgbClr val="6AA84F"/>
              </a:solidFill>
              <a:latin typeface="Calibri" panose="020F0502020204030204"/>
            </a:endParaRPr>
          </a:p>
          <a:p>
            <a:pPr algn="ctr" defTabSz="685800"/>
            <a:r>
              <a:rPr lang="en" sz="2000" dirty="0">
                <a:solidFill>
                  <a:srgbClr val="6AA84F"/>
                </a:solidFill>
                <a:latin typeface="Calibri" panose="020F0502020204030204"/>
              </a:rPr>
              <a:t>[  3  2  1 -2]</a:t>
            </a:r>
            <a:endParaRPr sz="2000" dirty="0">
              <a:solidFill>
                <a:srgbClr val="6AA84F"/>
              </a:solidFill>
              <a:latin typeface="Calibri" panose="020F0502020204030204"/>
            </a:endParaRPr>
          </a:p>
        </p:txBody>
      </p:sp>
      <p:grpSp>
        <p:nvGrpSpPr>
          <p:cNvPr id="7" name="Google Shape;2668;p165"/>
          <p:cNvGrpSpPr/>
          <p:nvPr/>
        </p:nvGrpSpPr>
        <p:grpSpPr>
          <a:xfrm>
            <a:off x="3350708" y="1783889"/>
            <a:ext cx="2752446" cy="1311858"/>
            <a:chOff x="3528693" y="1554987"/>
            <a:chExt cx="2753163" cy="1312200"/>
          </a:xfrm>
        </p:grpSpPr>
        <p:sp>
          <p:nvSpPr>
            <p:cNvPr id="8" name="Google Shape;2669;p165"/>
            <p:cNvSpPr/>
            <p:nvPr/>
          </p:nvSpPr>
          <p:spPr>
            <a:xfrm>
              <a:off x="3528693" y="1554987"/>
              <a:ext cx="2753163" cy="1312200"/>
            </a:xfrm>
            <a:prstGeom prst="rect">
              <a:avLst/>
            </a:prstGeom>
            <a:solidFill>
              <a:srgbClr val="F3F3F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01" tIns="91401" rIns="91401" bIns="91401" anchor="t" anchorCtr="0">
              <a:noAutofit/>
            </a:bodyPr>
            <a:lstStyle/>
            <a:p>
              <a:pPr algn="ctr" defTabSz="685800"/>
              <a:r>
                <a:rPr lang="en" sz="2200" dirty="0">
                  <a:solidFill>
                    <a:prstClr val="black"/>
                  </a:solidFill>
                  <a:latin typeface="Calibri" panose="020F0502020204030204"/>
                </a:rPr>
                <a:t>Matrix Multiply</a:t>
              </a:r>
              <a:r>
                <a:rPr lang="en-US" sz="2200" dirty="0">
                  <a:solidFill>
                    <a:prstClr val="black"/>
                  </a:solidFill>
                  <a:latin typeface="Calibri" panose="020F0502020204030204"/>
                </a:rPr>
                <a:t> </a:t>
              </a:r>
              <a:r>
                <a:rPr lang="en-US" sz="2200" i="1" dirty="0">
                  <a:solidFill>
                    <a:prstClr val="black"/>
                  </a:solidFill>
                  <a:latin typeface="Calibri" panose="020F0502020204030204"/>
                </a:rPr>
                <a:t>y = </a:t>
              </a:r>
              <a:r>
                <a:rPr lang="en-US" sz="2200" i="1" dirty="0" err="1">
                  <a:solidFill>
                    <a:prstClr val="black"/>
                  </a:solidFill>
                  <a:latin typeface="Calibri" panose="020F0502020204030204"/>
                </a:rPr>
                <a:t>xw</a:t>
              </a:r>
              <a:endParaRPr sz="2200" i="1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pic>
          <p:nvPicPr>
            <p:cNvPr id="9" name="Google Shape;2670;p165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3722274" y="2046850"/>
              <a:ext cx="2389475" cy="7075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" name="Google Shape;2671;p165"/>
          <p:cNvSpPr txBox="1"/>
          <p:nvPr/>
        </p:nvSpPr>
        <p:spPr>
          <a:xfrm>
            <a:off x="7139239" y="1209653"/>
            <a:ext cx="1861016" cy="11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algn="ctr" defTabSz="685800"/>
            <a:r>
              <a:rPr lang="en" sz="2000" dirty="0">
                <a:solidFill>
                  <a:prstClr val="black"/>
                </a:solidFill>
                <a:latin typeface="Calibri" panose="020F0502020204030204"/>
              </a:rPr>
              <a:t>y: [N×M]</a:t>
            </a:r>
            <a:endParaRPr sz="2000" dirty="0">
              <a:solidFill>
                <a:prstClr val="black"/>
              </a:solidFill>
              <a:latin typeface="Calibri" panose="020F0502020204030204"/>
            </a:endParaRPr>
          </a:p>
          <a:p>
            <a:pPr algn="ctr" defTabSz="685800"/>
            <a:r>
              <a:rPr lang="en" sz="2000" dirty="0">
                <a:solidFill>
                  <a:srgbClr val="6AA84F"/>
                </a:solidFill>
                <a:latin typeface="Calibri" panose="020F0502020204030204"/>
              </a:rPr>
              <a:t>[</a:t>
            </a:r>
            <a:r>
              <a:rPr lang="en-US" sz="2000" dirty="0">
                <a:solidFill>
                  <a:srgbClr val="6AA84F"/>
                </a:solidFill>
                <a:latin typeface="Calibri" panose="020F0502020204030204"/>
              </a:rPr>
              <a:t>-1</a:t>
            </a:r>
            <a:r>
              <a:rPr lang="en" sz="2000" dirty="0">
                <a:solidFill>
                  <a:srgbClr val="6AA84F"/>
                </a:solidFill>
                <a:latin typeface="Calibri" panose="020F0502020204030204"/>
              </a:rPr>
              <a:t> </a:t>
            </a:r>
            <a:r>
              <a:rPr lang="en-US" sz="2000" dirty="0">
                <a:solidFill>
                  <a:srgbClr val="6AA84F"/>
                </a:solidFill>
                <a:latin typeface="Calibri" panose="020F0502020204030204"/>
              </a:rPr>
              <a:t>-1</a:t>
            </a:r>
            <a:r>
              <a:rPr lang="en" sz="2000" dirty="0">
                <a:solidFill>
                  <a:srgbClr val="6AA84F"/>
                </a:solidFill>
                <a:latin typeface="Calibri" panose="020F0502020204030204"/>
              </a:rPr>
              <a:t>  </a:t>
            </a:r>
            <a:r>
              <a:rPr lang="en-US" sz="2000" dirty="0">
                <a:solidFill>
                  <a:srgbClr val="6AA84F"/>
                </a:solidFill>
                <a:latin typeface="Calibri" panose="020F0502020204030204"/>
              </a:rPr>
              <a:t> </a:t>
            </a:r>
            <a:r>
              <a:rPr lang="en" sz="2000" dirty="0">
                <a:solidFill>
                  <a:srgbClr val="6AA84F"/>
                </a:solidFill>
                <a:latin typeface="Calibri" panose="020F0502020204030204"/>
              </a:rPr>
              <a:t>2  </a:t>
            </a:r>
            <a:r>
              <a:rPr lang="en-US" sz="2000" dirty="0">
                <a:solidFill>
                  <a:srgbClr val="6AA84F"/>
                </a:solidFill>
                <a:latin typeface="Calibri" panose="020F0502020204030204"/>
              </a:rPr>
              <a:t> </a:t>
            </a:r>
            <a:r>
              <a:rPr lang="en" sz="2000" dirty="0">
                <a:solidFill>
                  <a:srgbClr val="6AA84F"/>
                </a:solidFill>
                <a:latin typeface="Calibri" panose="020F0502020204030204"/>
              </a:rPr>
              <a:t>6 ]</a:t>
            </a:r>
            <a:endParaRPr sz="2000" dirty="0">
              <a:solidFill>
                <a:srgbClr val="6AA84F"/>
              </a:solidFill>
              <a:latin typeface="Calibri" panose="020F0502020204030204"/>
            </a:endParaRPr>
          </a:p>
          <a:p>
            <a:pPr algn="ctr" defTabSz="685800"/>
            <a:r>
              <a:rPr lang="en" sz="2000" dirty="0">
                <a:solidFill>
                  <a:srgbClr val="6AA84F"/>
                </a:solidFill>
                <a:latin typeface="Calibri" panose="020F0502020204030204"/>
              </a:rPr>
              <a:t>[</a:t>
            </a:r>
            <a:r>
              <a:rPr lang="en-US" sz="2000" dirty="0">
                <a:solidFill>
                  <a:srgbClr val="6AA84F"/>
                </a:solidFill>
                <a:latin typeface="Calibri" panose="020F0502020204030204"/>
              </a:rPr>
              <a:t> </a:t>
            </a:r>
            <a:r>
              <a:rPr lang="en" sz="2000" dirty="0">
                <a:solidFill>
                  <a:srgbClr val="6AA84F"/>
                </a:solidFill>
                <a:latin typeface="Calibri" panose="020F0502020204030204"/>
              </a:rPr>
              <a:t>5 </a:t>
            </a:r>
            <a:r>
              <a:rPr lang="en-US" sz="2000" dirty="0">
                <a:solidFill>
                  <a:srgbClr val="6AA84F"/>
                </a:solidFill>
                <a:latin typeface="Calibri" panose="020F0502020204030204"/>
              </a:rPr>
              <a:t>  </a:t>
            </a:r>
            <a:r>
              <a:rPr lang="en" sz="2000" dirty="0">
                <a:solidFill>
                  <a:srgbClr val="6AA84F"/>
                </a:solidFill>
                <a:latin typeface="Calibri" panose="020F0502020204030204"/>
              </a:rPr>
              <a:t>2  1</a:t>
            </a:r>
            <a:r>
              <a:rPr lang="en-US" sz="2000" dirty="0">
                <a:solidFill>
                  <a:srgbClr val="6AA84F"/>
                </a:solidFill>
                <a:latin typeface="Calibri" panose="020F0502020204030204"/>
              </a:rPr>
              <a:t>1</a:t>
            </a:r>
            <a:r>
              <a:rPr lang="en" sz="2000" dirty="0">
                <a:solidFill>
                  <a:srgbClr val="6AA84F"/>
                </a:solidFill>
                <a:latin typeface="Calibri" panose="020F0502020204030204"/>
              </a:rPr>
              <a:t>  </a:t>
            </a:r>
            <a:r>
              <a:rPr lang="en-US" sz="2000" dirty="0">
                <a:solidFill>
                  <a:srgbClr val="6AA84F"/>
                </a:solidFill>
                <a:latin typeface="Calibri" panose="020F0502020204030204"/>
              </a:rPr>
              <a:t>7</a:t>
            </a:r>
            <a:r>
              <a:rPr lang="en" sz="2000" dirty="0">
                <a:solidFill>
                  <a:srgbClr val="6AA84F"/>
                </a:solidFill>
                <a:latin typeface="Calibri" panose="020F0502020204030204"/>
              </a:rPr>
              <a:t> ]</a:t>
            </a:r>
            <a:endParaRPr sz="2000" dirty="0">
              <a:solidFill>
                <a:srgbClr val="6AA84F"/>
              </a:solidFill>
              <a:latin typeface="Calibri" panose="020F0502020204030204"/>
            </a:endParaRPr>
          </a:p>
        </p:txBody>
      </p:sp>
      <p:cxnSp>
        <p:nvCxnSpPr>
          <p:cNvPr id="14" name="Google Shape;2675;p165"/>
          <p:cNvCxnSpPr/>
          <p:nvPr/>
        </p:nvCxnSpPr>
        <p:spPr>
          <a:xfrm>
            <a:off x="6228627" y="1985325"/>
            <a:ext cx="887169" cy="0"/>
          </a:xfrm>
          <a:prstGeom prst="straightConnector1">
            <a:avLst/>
          </a:prstGeom>
          <a:noFill/>
          <a:ln w="25400" cap="flat" cmpd="sng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" name="Google Shape;2677;p165"/>
          <p:cNvCxnSpPr/>
          <p:nvPr/>
        </p:nvCxnSpPr>
        <p:spPr>
          <a:xfrm>
            <a:off x="2841791" y="1960183"/>
            <a:ext cx="479648" cy="0"/>
          </a:xfrm>
          <a:prstGeom prst="straightConnector1">
            <a:avLst/>
          </a:prstGeom>
          <a:noFill/>
          <a:ln w="25400" cap="flat" cmpd="sng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" name="Google Shape;2672;p165"/>
          <p:cNvSpPr txBox="1"/>
          <p:nvPr/>
        </p:nvSpPr>
        <p:spPr>
          <a:xfrm>
            <a:off x="7139240" y="2445077"/>
            <a:ext cx="1657668" cy="11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algn="ctr" defTabSz="685800"/>
            <a:r>
              <a:rPr lang="en" sz="2000" dirty="0" err="1">
                <a:solidFill>
                  <a:prstClr val="black"/>
                </a:solidFill>
                <a:latin typeface="Calibri" panose="020F0502020204030204"/>
              </a:rPr>
              <a:t>dL</a:t>
            </a:r>
            <a:r>
              <a:rPr lang="en" sz="2000" dirty="0">
                <a:solidFill>
                  <a:prstClr val="black"/>
                </a:solidFill>
                <a:latin typeface="Calibri" panose="020F0502020204030204"/>
              </a:rPr>
              <a:t>/</a:t>
            </a:r>
            <a:r>
              <a:rPr lang="en" sz="2000" dirty="0" err="1">
                <a:solidFill>
                  <a:prstClr val="black"/>
                </a:solidFill>
                <a:latin typeface="Calibri" panose="020F0502020204030204"/>
              </a:rPr>
              <a:t>dy</a:t>
            </a:r>
            <a:r>
              <a:rPr lang="en" sz="2000" dirty="0">
                <a:solidFill>
                  <a:prstClr val="black"/>
                </a:solidFill>
                <a:latin typeface="Calibri" panose="020F0502020204030204"/>
              </a:rPr>
              <a:t>: [N×M]</a:t>
            </a:r>
            <a:endParaRPr sz="2000" dirty="0">
              <a:solidFill>
                <a:prstClr val="black"/>
              </a:solidFill>
              <a:latin typeface="Calibri" panose="020F0502020204030204"/>
            </a:endParaRPr>
          </a:p>
          <a:p>
            <a:pPr algn="ctr" defTabSz="685800"/>
            <a:r>
              <a:rPr lang="en" sz="2000" dirty="0">
                <a:solidFill>
                  <a:srgbClr val="C00000"/>
                </a:solidFill>
                <a:latin typeface="Calibri" panose="020F0502020204030204"/>
              </a:rPr>
              <a:t>[  2  3 -3  9 ]</a:t>
            </a:r>
            <a:endParaRPr sz="2000" dirty="0">
              <a:solidFill>
                <a:srgbClr val="C00000"/>
              </a:solidFill>
              <a:latin typeface="Calibri" panose="020F0502020204030204"/>
            </a:endParaRPr>
          </a:p>
          <a:p>
            <a:pPr algn="ctr" defTabSz="685800"/>
            <a:r>
              <a:rPr lang="en" sz="2000" dirty="0">
                <a:solidFill>
                  <a:srgbClr val="C00000"/>
                </a:solidFill>
                <a:latin typeface="Calibri" panose="020F0502020204030204"/>
              </a:rPr>
              <a:t>[ -8  1  4  6 ]</a:t>
            </a:r>
            <a:endParaRPr sz="2000" dirty="0">
              <a:solidFill>
                <a:srgbClr val="C00000"/>
              </a:solidFill>
              <a:latin typeface="Calibri" panose="020F0502020204030204"/>
            </a:endParaRPr>
          </a:p>
        </p:txBody>
      </p:sp>
      <p:cxnSp>
        <p:nvCxnSpPr>
          <p:cNvPr id="13" name="Google Shape;2674;p165"/>
          <p:cNvCxnSpPr/>
          <p:nvPr/>
        </p:nvCxnSpPr>
        <p:spPr>
          <a:xfrm>
            <a:off x="6221379" y="2982965"/>
            <a:ext cx="917761" cy="0"/>
          </a:xfrm>
          <a:prstGeom prst="straightConnector1">
            <a:avLst/>
          </a:prstGeom>
          <a:noFill/>
          <a:ln w="25400" cap="flat" cmpd="sng">
            <a:solidFill>
              <a:srgbClr val="C00000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15" name="Google Shape;2666;p165"/>
          <p:cNvSpPr txBox="1"/>
          <p:nvPr/>
        </p:nvSpPr>
        <p:spPr>
          <a:xfrm>
            <a:off x="15868" y="3011644"/>
            <a:ext cx="1602715" cy="9904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algn="ctr" defTabSz="685800"/>
            <a:r>
              <a:rPr lang="en-US" sz="2000" dirty="0" err="1">
                <a:solidFill>
                  <a:prstClr val="black"/>
                </a:solidFill>
                <a:latin typeface="Calibri" panose="020F0502020204030204"/>
              </a:rPr>
              <a:t>dL</a:t>
            </a:r>
            <a:r>
              <a:rPr lang="en-US" sz="2000" dirty="0">
                <a:solidFill>
                  <a:prstClr val="black"/>
                </a:solidFill>
                <a:latin typeface="Calibri" panose="020F0502020204030204"/>
              </a:rPr>
              <a:t>/d</a:t>
            </a:r>
            <a:r>
              <a:rPr lang="en" sz="2000" dirty="0">
                <a:solidFill>
                  <a:prstClr val="black"/>
                </a:solidFill>
                <a:latin typeface="Calibri" panose="020F0502020204030204"/>
              </a:rPr>
              <a:t>x: [N×D]</a:t>
            </a:r>
            <a:endParaRPr sz="2000" dirty="0">
              <a:solidFill>
                <a:prstClr val="black"/>
              </a:solidFill>
              <a:latin typeface="Calibri" panose="020F0502020204030204"/>
            </a:endParaRPr>
          </a:p>
          <a:p>
            <a:pPr algn="ctr" defTabSz="685800"/>
            <a:r>
              <a:rPr lang="en" sz="2000" dirty="0">
                <a:solidFill>
                  <a:srgbClr val="C00000"/>
                </a:solidFill>
                <a:latin typeface="Calibri" panose="020F0502020204030204"/>
              </a:rPr>
              <a:t>[ </a:t>
            </a:r>
            <a:r>
              <a:rPr lang="en-US" sz="2000" dirty="0">
                <a:solidFill>
                  <a:srgbClr val="C00000"/>
                </a:solidFill>
                <a:latin typeface="Calibri" panose="020F0502020204030204"/>
              </a:rPr>
              <a:t> 0</a:t>
            </a:r>
            <a:r>
              <a:rPr lang="en" sz="2000" dirty="0">
                <a:solidFill>
                  <a:srgbClr val="C00000"/>
                </a:solidFill>
                <a:latin typeface="Calibri" panose="020F0502020204030204"/>
              </a:rPr>
              <a:t>   1</a:t>
            </a:r>
            <a:r>
              <a:rPr lang="en-US" sz="2000" dirty="0">
                <a:solidFill>
                  <a:srgbClr val="C00000"/>
                </a:solidFill>
                <a:latin typeface="Calibri" panose="020F0502020204030204"/>
              </a:rPr>
              <a:t>6</a:t>
            </a:r>
            <a:r>
              <a:rPr lang="en" sz="2000" dirty="0">
                <a:solidFill>
                  <a:srgbClr val="C00000"/>
                </a:solidFill>
                <a:latin typeface="Calibri" panose="020F0502020204030204"/>
              </a:rPr>
              <a:t> </a:t>
            </a:r>
            <a:r>
              <a:rPr lang="en-US" sz="2000" dirty="0">
                <a:solidFill>
                  <a:srgbClr val="C00000"/>
                </a:solidFill>
                <a:latin typeface="Calibri" panose="020F0502020204030204"/>
              </a:rPr>
              <a:t>  </a:t>
            </a:r>
            <a:r>
              <a:rPr lang="en" sz="2000" dirty="0">
                <a:solidFill>
                  <a:srgbClr val="C00000"/>
                </a:solidFill>
                <a:latin typeface="Calibri" panose="020F0502020204030204"/>
              </a:rPr>
              <a:t>-</a:t>
            </a:r>
            <a:r>
              <a:rPr lang="en-US" sz="2000" dirty="0">
                <a:solidFill>
                  <a:srgbClr val="C00000"/>
                </a:solidFill>
                <a:latin typeface="Calibri" panose="020F0502020204030204"/>
              </a:rPr>
              <a:t>9</a:t>
            </a:r>
            <a:r>
              <a:rPr lang="en" sz="2000" dirty="0">
                <a:solidFill>
                  <a:srgbClr val="C00000"/>
                </a:solidFill>
                <a:latin typeface="Calibri" panose="020F0502020204030204"/>
              </a:rPr>
              <a:t> </a:t>
            </a:r>
            <a:r>
              <a:rPr lang="en-US" sz="2000" dirty="0">
                <a:solidFill>
                  <a:srgbClr val="C00000"/>
                </a:solidFill>
                <a:latin typeface="Calibri" panose="020F0502020204030204"/>
              </a:rPr>
              <a:t> </a:t>
            </a:r>
            <a:r>
              <a:rPr lang="en" sz="2000" dirty="0">
                <a:solidFill>
                  <a:srgbClr val="C00000"/>
                </a:solidFill>
                <a:latin typeface="Calibri" panose="020F0502020204030204"/>
              </a:rPr>
              <a:t>]</a:t>
            </a:r>
            <a:endParaRPr sz="2000" dirty="0">
              <a:solidFill>
                <a:srgbClr val="C00000"/>
              </a:solidFill>
              <a:latin typeface="Calibri" panose="020F0502020204030204"/>
            </a:endParaRPr>
          </a:p>
          <a:p>
            <a:pPr algn="ctr" defTabSz="685800"/>
            <a:r>
              <a:rPr lang="en" sz="2000" dirty="0">
                <a:solidFill>
                  <a:srgbClr val="C00000"/>
                </a:solidFill>
                <a:latin typeface="Calibri" panose="020F0502020204030204"/>
              </a:rPr>
              <a:t>[-</a:t>
            </a:r>
            <a:r>
              <a:rPr lang="en-US" sz="2000" dirty="0">
                <a:solidFill>
                  <a:srgbClr val="C00000"/>
                </a:solidFill>
                <a:latin typeface="Calibri" panose="020F0502020204030204"/>
              </a:rPr>
              <a:t>24</a:t>
            </a:r>
            <a:r>
              <a:rPr lang="en" sz="2000" dirty="0">
                <a:solidFill>
                  <a:srgbClr val="C00000"/>
                </a:solidFill>
                <a:latin typeface="Calibri" panose="020F0502020204030204"/>
              </a:rPr>
              <a:t>   </a:t>
            </a:r>
            <a:r>
              <a:rPr lang="en-US" sz="2000" dirty="0">
                <a:solidFill>
                  <a:srgbClr val="C00000"/>
                </a:solidFill>
                <a:latin typeface="Calibri" panose="020F0502020204030204"/>
              </a:rPr>
              <a:t>9</a:t>
            </a:r>
            <a:r>
              <a:rPr lang="en" sz="2000" dirty="0">
                <a:solidFill>
                  <a:srgbClr val="C00000"/>
                </a:solidFill>
                <a:latin typeface="Calibri" panose="020F0502020204030204"/>
              </a:rPr>
              <a:t> </a:t>
            </a:r>
            <a:r>
              <a:rPr lang="en-US" sz="2000" dirty="0">
                <a:solidFill>
                  <a:srgbClr val="C00000"/>
                </a:solidFill>
                <a:latin typeface="Calibri" panose="020F0502020204030204"/>
              </a:rPr>
              <a:t> -30</a:t>
            </a:r>
            <a:r>
              <a:rPr lang="en" sz="2000" dirty="0">
                <a:solidFill>
                  <a:srgbClr val="C00000"/>
                </a:solidFill>
                <a:latin typeface="Calibri" panose="020F0502020204030204"/>
              </a:rPr>
              <a:t> ]</a:t>
            </a:r>
            <a:endParaRPr sz="2000" dirty="0">
              <a:solidFill>
                <a:srgbClr val="C00000"/>
              </a:solidFill>
              <a:latin typeface="Calibri" panose="020F0502020204030204"/>
            </a:endParaRPr>
          </a:p>
        </p:txBody>
      </p:sp>
      <p:cxnSp>
        <p:nvCxnSpPr>
          <p:cNvPr id="17" name="Elbow Connector 16"/>
          <p:cNvCxnSpPr/>
          <p:nvPr/>
        </p:nvCxnSpPr>
        <p:spPr>
          <a:xfrm rot="10800000" flipV="1">
            <a:off x="1501572" y="3007044"/>
            <a:ext cx="1767100" cy="662410"/>
          </a:xfrm>
          <a:prstGeom prst="bentConnector3">
            <a:avLst>
              <a:gd name="adj1" fmla="val 64343"/>
            </a:avLst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Google Shape;2666;p165"/>
          <p:cNvSpPr txBox="1"/>
          <p:nvPr/>
        </p:nvSpPr>
        <p:spPr>
          <a:xfrm>
            <a:off x="231295" y="3357029"/>
            <a:ext cx="1140305" cy="6235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algn="ctr" defTabSz="685800"/>
            <a:r>
              <a:rPr lang="en-US" sz="2000" dirty="0">
                <a:solidFill>
                  <a:srgbClr val="C00000"/>
                </a:solidFill>
                <a:latin typeface="Calibri" panose="020F0502020204030204"/>
              </a:rPr>
              <a:t>?</a:t>
            </a:r>
            <a:r>
              <a:rPr lang="en" sz="2000" dirty="0">
                <a:solidFill>
                  <a:srgbClr val="C00000"/>
                </a:solidFill>
                <a:latin typeface="Calibri" panose="020F0502020204030204"/>
              </a:rPr>
              <a:t>   </a:t>
            </a:r>
            <a:r>
              <a:rPr lang="en-US" sz="2000" dirty="0">
                <a:solidFill>
                  <a:srgbClr val="C00000"/>
                </a:solidFill>
                <a:latin typeface="Calibri" panose="020F0502020204030204"/>
              </a:rPr>
              <a:t> ?</a:t>
            </a:r>
            <a:r>
              <a:rPr lang="en" sz="2000" dirty="0">
                <a:solidFill>
                  <a:srgbClr val="C00000"/>
                </a:solidFill>
                <a:latin typeface="Calibri" panose="020F0502020204030204"/>
              </a:rPr>
              <a:t> </a:t>
            </a:r>
            <a:r>
              <a:rPr lang="en-US" sz="2000" dirty="0">
                <a:solidFill>
                  <a:srgbClr val="C00000"/>
                </a:solidFill>
                <a:latin typeface="Calibri" panose="020F0502020204030204"/>
              </a:rPr>
              <a:t>   ?</a:t>
            </a:r>
            <a:r>
              <a:rPr lang="en" sz="2000" dirty="0">
                <a:solidFill>
                  <a:srgbClr val="C00000"/>
                </a:solidFill>
                <a:latin typeface="Calibri" panose="020F0502020204030204"/>
              </a:rPr>
              <a:t> </a:t>
            </a:r>
            <a:r>
              <a:rPr lang="en-US" sz="2000" dirty="0">
                <a:solidFill>
                  <a:srgbClr val="C00000"/>
                </a:solidFill>
                <a:latin typeface="Calibri" panose="020F0502020204030204"/>
              </a:rPr>
              <a:t> ?</a:t>
            </a:r>
            <a:r>
              <a:rPr lang="en" sz="2000" dirty="0">
                <a:solidFill>
                  <a:srgbClr val="C00000"/>
                </a:solidFill>
                <a:latin typeface="Calibri" panose="020F0502020204030204"/>
              </a:rPr>
              <a:t>   </a:t>
            </a:r>
            <a:r>
              <a:rPr lang="en-US" sz="2000" dirty="0">
                <a:solidFill>
                  <a:srgbClr val="C00000"/>
                </a:solidFill>
                <a:latin typeface="Calibri" panose="020F0502020204030204"/>
              </a:rPr>
              <a:t> ?</a:t>
            </a:r>
            <a:r>
              <a:rPr lang="en" sz="2000" dirty="0">
                <a:solidFill>
                  <a:srgbClr val="C00000"/>
                </a:solidFill>
                <a:latin typeface="Calibri" panose="020F0502020204030204"/>
              </a:rPr>
              <a:t> </a:t>
            </a:r>
            <a:r>
              <a:rPr lang="en-US" sz="2000" dirty="0">
                <a:solidFill>
                  <a:srgbClr val="C00000"/>
                </a:solidFill>
                <a:latin typeface="Calibri" panose="020F0502020204030204"/>
              </a:rPr>
              <a:t>   ?</a:t>
            </a:r>
            <a:r>
              <a:rPr lang="en" sz="2000" dirty="0">
                <a:solidFill>
                  <a:srgbClr val="C00000"/>
                </a:solidFill>
                <a:latin typeface="Calibri" panose="020F0502020204030204"/>
              </a:rPr>
              <a:t> </a:t>
            </a:r>
            <a:r>
              <a:rPr lang="en-US" sz="2000" dirty="0">
                <a:solidFill>
                  <a:srgbClr val="C00000"/>
                </a:solidFill>
                <a:latin typeface="Calibri" panose="020F0502020204030204"/>
              </a:rPr>
              <a:t> </a:t>
            </a:r>
            <a:endParaRPr sz="2000" dirty="0">
              <a:solidFill>
                <a:srgbClr val="C00000"/>
              </a:solidFill>
              <a:latin typeface="Calibri" panose="020F0502020204030204"/>
            </a:endParaRPr>
          </a:p>
        </p:txBody>
      </p:sp>
      <p:sp>
        <p:nvSpPr>
          <p:cNvPr id="19" name="Google Shape;2678;p165"/>
          <p:cNvSpPr/>
          <p:nvPr/>
        </p:nvSpPr>
        <p:spPr>
          <a:xfrm rot="3108">
            <a:off x="333727" y="2097955"/>
            <a:ext cx="265022" cy="280427"/>
          </a:xfrm>
          <a:prstGeom prst="rect">
            <a:avLst/>
          </a:prstGeom>
          <a:noFill/>
          <a:ln w="2540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0" name="Google Shape;2678;p165"/>
          <p:cNvSpPr/>
          <p:nvPr/>
        </p:nvSpPr>
        <p:spPr>
          <a:xfrm rot="3108">
            <a:off x="333726" y="3357150"/>
            <a:ext cx="265022" cy="280427"/>
          </a:xfrm>
          <a:prstGeom prst="rect">
            <a:avLst/>
          </a:prstGeom>
          <a:noFill/>
          <a:ln w="2540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532855" y="3413248"/>
            <a:ext cx="2388154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800"/>
            <a:r>
              <a:rPr lang="en-US" sz="2100" dirty="0">
                <a:solidFill>
                  <a:prstClr val="black"/>
                </a:solidFill>
                <a:latin typeface="Calibri" panose="020F0502020204030204"/>
              </a:rPr>
              <a:t>Local Gradient Slice:</a:t>
            </a:r>
          </a:p>
          <a:p>
            <a:pPr algn="ctr" defTabSz="685800"/>
            <a:r>
              <a:rPr lang="en-US" sz="2100" dirty="0" err="1">
                <a:solidFill>
                  <a:srgbClr val="ED7D31"/>
                </a:solidFill>
                <a:latin typeface="Calibri" panose="020F0502020204030204"/>
              </a:rPr>
              <a:t>dy</a:t>
            </a:r>
            <a:r>
              <a:rPr lang="en-US" sz="2100" dirty="0">
                <a:solidFill>
                  <a:srgbClr val="ED7D31"/>
                </a:solidFill>
                <a:latin typeface="Calibri" panose="020F0502020204030204"/>
              </a:rPr>
              <a:t>/dx</a:t>
            </a:r>
            <a:r>
              <a:rPr lang="en-US" sz="2100" baseline="-25000" dirty="0">
                <a:solidFill>
                  <a:srgbClr val="ED7D31"/>
                </a:solidFill>
                <a:latin typeface="Calibri" panose="020F0502020204030204"/>
              </a:rPr>
              <a:t>1,1</a:t>
            </a:r>
          </a:p>
          <a:p>
            <a:pPr algn="ctr" defTabSz="685800"/>
            <a:r>
              <a:rPr lang="en-US" sz="2100" dirty="0">
                <a:solidFill>
                  <a:srgbClr val="ED7D31"/>
                </a:solidFill>
                <a:latin typeface="Calibri" panose="020F0502020204030204"/>
              </a:rPr>
              <a:t>[ 3  2  1 -1 ]</a:t>
            </a:r>
          </a:p>
          <a:p>
            <a:pPr algn="ctr" defTabSz="685800"/>
            <a:r>
              <a:rPr lang="en-US" sz="2100" dirty="0">
                <a:solidFill>
                  <a:srgbClr val="ED7D31"/>
                </a:solidFill>
                <a:latin typeface="Calibri" panose="020F0502020204030204"/>
              </a:rPr>
              <a:t>[ ?  ?  ?  ? ]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968577" y="4054865"/>
            <a:ext cx="1112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n-US" dirty="0">
                <a:solidFill>
                  <a:srgbClr val="7030A0"/>
                </a:solidFill>
                <a:latin typeface="Calibri" panose="020F0502020204030204"/>
              </a:rPr>
              <a:t>dy</a:t>
            </a:r>
            <a:r>
              <a:rPr lang="en-US" baseline="-25000" dirty="0">
                <a:solidFill>
                  <a:srgbClr val="7030A0"/>
                </a:solidFill>
                <a:latin typeface="Calibri" panose="020F0502020204030204"/>
              </a:rPr>
              <a:t>1,2</a:t>
            </a:r>
            <a:r>
              <a:rPr lang="en-US" dirty="0">
                <a:solidFill>
                  <a:srgbClr val="7030A0"/>
                </a:solidFill>
                <a:latin typeface="Calibri" panose="020F0502020204030204"/>
              </a:rPr>
              <a:t>/dx</a:t>
            </a:r>
            <a:r>
              <a:rPr lang="en-US" baseline="-25000" dirty="0">
                <a:solidFill>
                  <a:srgbClr val="7030A0"/>
                </a:solidFill>
                <a:latin typeface="Calibri" panose="020F0502020204030204"/>
              </a:rPr>
              <a:t>1,1</a:t>
            </a:r>
            <a:endParaRPr lang="en-US" dirty="0">
              <a:solidFill>
                <a:srgbClr val="7030A0"/>
              </a:solidFill>
              <a:latin typeface="Calibri" panose="020F0502020204030204"/>
            </a:endParaRPr>
          </a:p>
        </p:txBody>
      </p:sp>
      <p:sp>
        <p:nvSpPr>
          <p:cNvPr id="28" name="Google Shape;2678;p165"/>
          <p:cNvSpPr/>
          <p:nvPr/>
        </p:nvSpPr>
        <p:spPr>
          <a:xfrm rot="3108">
            <a:off x="2228064" y="2012543"/>
            <a:ext cx="430226" cy="332305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0" name="Google Shape;2678;p165"/>
          <p:cNvSpPr/>
          <p:nvPr/>
        </p:nvSpPr>
        <p:spPr>
          <a:xfrm rot="3108">
            <a:off x="4741816" y="4116434"/>
            <a:ext cx="486578" cy="302117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55016" y="4216422"/>
            <a:ext cx="237116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n-US" sz="2100" dirty="0" err="1">
                <a:solidFill>
                  <a:srgbClr val="0000FF"/>
                </a:solidFill>
                <a:latin typeface="Calibri" panose="020F0502020204030204"/>
              </a:rPr>
              <a:t>dL</a:t>
            </a:r>
            <a:r>
              <a:rPr lang="en-US" sz="2100" dirty="0">
                <a:solidFill>
                  <a:srgbClr val="0000FF"/>
                </a:solidFill>
                <a:latin typeface="Calibri" panose="020F0502020204030204"/>
              </a:rPr>
              <a:t>/dx</a:t>
            </a:r>
            <a:r>
              <a:rPr lang="en-US" sz="2100" baseline="-25000" dirty="0">
                <a:solidFill>
                  <a:srgbClr val="0000FF"/>
                </a:solidFill>
                <a:latin typeface="Calibri" panose="020F0502020204030204"/>
              </a:rPr>
              <a:t>1,1</a:t>
            </a:r>
            <a:r>
              <a:rPr lang="en-US" sz="2100" dirty="0">
                <a:solidFill>
                  <a:prstClr val="black"/>
                </a:solidFill>
                <a:latin typeface="Calibri" panose="020F0502020204030204"/>
              </a:rPr>
              <a:t> </a:t>
            </a:r>
          </a:p>
          <a:p>
            <a:pPr defTabSz="685800"/>
            <a:r>
              <a:rPr lang="en-US" sz="2100" dirty="0">
                <a:solidFill>
                  <a:prstClr val="black"/>
                </a:solidFill>
                <a:latin typeface="Calibri" panose="020F0502020204030204"/>
              </a:rPr>
              <a:t>= </a:t>
            </a:r>
            <a:r>
              <a:rPr lang="en-US" sz="2100" dirty="0">
                <a:solidFill>
                  <a:srgbClr val="ED7D31"/>
                </a:solidFill>
                <a:latin typeface="Calibri" panose="020F0502020204030204"/>
              </a:rPr>
              <a:t>(</a:t>
            </a:r>
            <a:r>
              <a:rPr lang="en-US" sz="2100" dirty="0" err="1">
                <a:solidFill>
                  <a:srgbClr val="ED7D31"/>
                </a:solidFill>
                <a:latin typeface="Calibri" panose="020F0502020204030204"/>
              </a:rPr>
              <a:t>dy</a:t>
            </a:r>
            <a:r>
              <a:rPr lang="en-US" sz="2100" dirty="0">
                <a:solidFill>
                  <a:srgbClr val="ED7D31"/>
                </a:solidFill>
                <a:latin typeface="Calibri" panose="020F0502020204030204"/>
              </a:rPr>
              <a:t>/dx</a:t>
            </a:r>
            <a:r>
              <a:rPr lang="en-US" sz="2100" baseline="-25000" dirty="0">
                <a:solidFill>
                  <a:srgbClr val="ED7D31"/>
                </a:solidFill>
                <a:latin typeface="Calibri" panose="020F0502020204030204"/>
              </a:rPr>
              <a:t>1,1</a:t>
            </a:r>
            <a:r>
              <a:rPr lang="en-US" sz="2100" dirty="0">
                <a:solidFill>
                  <a:srgbClr val="ED7D31"/>
                </a:solidFill>
                <a:latin typeface="Calibri" panose="020F0502020204030204"/>
              </a:rPr>
              <a:t>) </a:t>
            </a:r>
            <a:r>
              <a:rPr lang="en-US" sz="2100" dirty="0">
                <a:solidFill>
                  <a:prstClr val="black"/>
                </a:solidFill>
                <a:latin typeface="Calibri" panose="020F0502020204030204"/>
              </a:rPr>
              <a:t>· </a:t>
            </a:r>
            <a:r>
              <a:rPr lang="en-US" sz="2100" dirty="0">
                <a:solidFill>
                  <a:srgbClr val="C00000"/>
                </a:solidFill>
                <a:latin typeface="Calibri" panose="020F0502020204030204"/>
              </a:rPr>
              <a:t>(</a:t>
            </a:r>
            <a:r>
              <a:rPr lang="en-US" sz="2100" dirty="0" err="1">
                <a:solidFill>
                  <a:srgbClr val="C00000"/>
                </a:solidFill>
                <a:latin typeface="Calibri" panose="020F0502020204030204"/>
              </a:rPr>
              <a:t>dL</a:t>
            </a:r>
            <a:r>
              <a:rPr lang="en-US" sz="2100" dirty="0">
                <a:solidFill>
                  <a:srgbClr val="C00000"/>
                </a:solidFill>
                <a:latin typeface="Calibri" panose="020F0502020204030204"/>
              </a:rPr>
              <a:t>/</a:t>
            </a:r>
            <a:r>
              <a:rPr lang="en-US" sz="2100" dirty="0" err="1">
                <a:solidFill>
                  <a:srgbClr val="C00000"/>
                </a:solidFill>
                <a:latin typeface="Calibri" panose="020F0502020204030204"/>
              </a:rPr>
              <a:t>dy</a:t>
            </a:r>
            <a:r>
              <a:rPr lang="en-US" sz="2100" dirty="0">
                <a:solidFill>
                  <a:srgbClr val="C00000"/>
                </a:solidFill>
                <a:latin typeface="Calibri" panose="020F0502020204030204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93828054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Example: Matrix Multiplication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685800"/>
            <a:r>
              <a:rPr lang="en-US">
                <a:latin typeface="Calibri" panose="020F0502020204030204"/>
              </a:rPr>
              <a:t>Lecture 6 - </a:t>
            </a:r>
            <a:fld id="{AC1089D3-84F4-7045-A571-C61BEF9B13BC}" type="slidenum">
              <a:rPr lang="en-US">
                <a:latin typeface="Calibri" panose="020F0502020204030204"/>
              </a:rPr>
              <a:pPr defTabSz="685800"/>
              <a:t>121</a:t>
            </a:fld>
            <a:endParaRPr lang="en-US" dirty="0">
              <a:latin typeface="Calibri" panose="020F0502020204030204"/>
            </a:endParaRPr>
          </a:p>
        </p:txBody>
      </p:sp>
      <p:sp>
        <p:nvSpPr>
          <p:cNvPr id="5" name="Google Shape;2666;p165"/>
          <p:cNvSpPr txBox="1"/>
          <p:nvPr/>
        </p:nvSpPr>
        <p:spPr>
          <a:xfrm>
            <a:off x="105835" y="1721692"/>
            <a:ext cx="1324392" cy="9904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algn="ctr" defTabSz="685800"/>
            <a:r>
              <a:rPr lang="en" sz="2000" dirty="0">
                <a:solidFill>
                  <a:prstClr val="black"/>
                </a:solidFill>
                <a:latin typeface="Calibri" panose="020F0502020204030204"/>
              </a:rPr>
              <a:t>x: [N×D]</a:t>
            </a:r>
            <a:endParaRPr sz="2000" dirty="0">
              <a:solidFill>
                <a:prstClr val="black"/>
              </a:solidFill>
              <a:latin typeface="Calibri" panose="020F0502020204030204"/>
            </a:endParaRPr>
          </a:p>
          <a:p>
            <a:pPr algn="ctr" defTabSz="685800"/>
            <a:r>
              <a:rPr lang="en" sz="2000" dirty="0">
                <a:solidFill>
                  <a:srgbClr val="6AA84F"/>
                </a:solidFill>
                <a:latin typeface="Calibri" panose="020F0502020204030204"/>
              </a:rPr>
              <a:t>[  2   1  -3 ]</a:t>
            </a:r>
            <a:endParaRPr sz="2000" dirty="0">
              <a:solidFill>
                <a:srgbClr val="6AA84F"/>
              </a:solidFill>
              <a:latin typeface="Calibri" panose="020F0502020204030204"/>
            </a:endParaRPr>
          </a:p>
          <a:p>
            <a:pPr algn="ctr" defTabSz="685800"/>
            <a:r>
              <a:rPr lang="en" sz="2000" dirty="0">
                <a:solidFill>
                  <a:srgbClr val="6AA84F"/>
                </a:solidFill>
                <a:latin typeface="Calibri" panose="020F0502020204030204"/>
              </a:rPr>
              <a:t>[ -3   4   2 ]</a:t>
            </a:r>
            <a:endParaRPr sz="2000" dirty="0">
              <a:solidFill>
                <a:srgbClr val="6AA84F"/>
              </a:solidFill>
              <a:latin typeface="Calibri" panose="020F0502020204030204"/>
            </a:endParaRPr>
          </a:p>
        </p:txBody>
      </p:sp>
      <p:sp>
        <p:nvSpPr>
          <p:cNvPr id="6" name="Google Shape;2667;p165"/>
          <p:cNvSpPr txBox="1"/>
          <p:nvPr/>
        </p:nvSpPr>
        <p:spPr>
          <a:xfrm>
            <a:off x="1456729" y="1681190"/>
            <a:ext cx="1385063" cy="12936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algn="ctr" defTabSz="685800"/>
            <a:r>
              <a:rPr lang="en" sz="2000" dirty="0">
                <a:solidFill>
                  <a:prstClr val="black"/>
                </a:solidFill>
                <a:latin typeface="Calibri" panose="020F0502020204030204"/>
              </a:rPr>
              <a:t>w: [D×M]</a:t>
            </a:r>
            <a:endParaRPr sz="2000" dirty="0">
              <a:solidFill>
                <a:prstClr val="black"/>
              </a:solidFill>
              <a:latin typeface="Calibri" panose="020F0502020204030204"/>
            </a:endParaRPr>
          </a:p>
          <a:p>
            <a:pPr algn="ctr" defTabSz="685800"/>
            <a:r>
              <a:rPr lang="en" sz="2000" dirty="0">
                <a:solidFill>
                  <a:srgbClr val="6AA84F"/>
                </a:solidFill>
                <a:latin typeface="Calibri" panose="020F0502020204030204"/>
              </a:rPr>
              <a:t>[  3  2  1 -1]</a:t>
            </a:r>
            <a:endParaRPr sz="2000" dirty="0">
              <a:solidFill>
                <a:srgbClr val="6AA84F"/>
              </a:solidFill>
              <a:latin typeface="Calibri" panose="020F0502020204030204"/>
            </a:endParaRPr>
          </a:p>
          <a:p>
            <a:pPr algn="ctr" defTabSz="685800"/>
            <a:r>
              <a:rPr lang="en" sz="2000" dirty="0">
                <a:solidFill>
                  <a:srgbClr val="6AA84F"/>
                </a:solidFill>
                <a:latin typeface="Calibri" panose="020F0502020204030204"/>
              </a:rPr>
              <a:t>[  2  1  3  2]</a:t>
            </a:r>
            <a:endParaRPr sz="2000" dirty="0">
              <a:solidFill>
                <a:srgbClr val="6AA84F"/>
              </a:solidFill>
              <a:latin typeface="Calibri" panose="020F0502020204030204"/>
            </a:endParaRPr>
          </a:p>
          <a:p>
            <a:pPr algn="ctr" defTabSz="685800"/>
            <a:r>
              <a:rPr lang="en" sz="2000" dirty="0">
                <a:solidFill>
                  <a:srgbClr val="6AA84F"/>
                </a:solidFill>
                <a:latin typeface="Calibri" panose="020F0502020204030204"/>
              </a:rPr>
              <a:t>[  3  2  1 -2]</a:t>
            </a:r>
            <a:endParaRPr sz="2000" dirty="0">
              <a:solidFill>
                <a:srgbClr val="6AA84F"/>
              </a:solidFill>
              <a:latin typeface="Calibri" panose="020F0502020204030204"/>
            </a:endParaRPr>
          </a:p>
        </p:txBody>
      </p:sp>
      <p:grpSp>
        <p:nvGrpSpPr>
          <p:cNvPr id="7" name="Google Shape;2668;p165"/>
          <p:cNvGrpSpPr/>
          <p:nvPr/>
        </p:nvGrpSpPr>
        <p:grpSpPr>
          <a:xfrm>
            <a:off x="3350708" y="1783889"/>
            <a:ext cx="2752446" cy="1311858"/>
            <a:chOff x="3528693" y="1554987"/>
            <a:chExt cx="2753163" cy="1312200"/>
          </a:xfrm>
        </p:grpSpPr>
        <p:sp>
          <p:nvSpPr>
            <p:cNvPr id="8" name="Google Shape;2669;p165"/>
            <p:cNvSpPr/>
            <p:nvPr/>
          </p:nvSpPr>
          <p:spPr>
            <a:xfrm>
              <a:off x="3528693" y="1554987"/>
              <a:ext cx="2753163" cy="1312200"/>
            </a:xfrm>
            <a:prstGeom prst="rect">
              <a:avLst/>
            </a:prstGeom>
            <a:solidFill>
              <a:srgbClr val="F3F3F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01" tIns="91401" rIns="91401" bIns="91401" anchor="t" anchorCtr="0">
              <a:noAutofit/>
            </a:bodyPr>
            <a:lstStyle/>
            <a:p>
              <a:pPr algn="ctr" defTabSz="685800"/>
              <a:r>
                <a:rPr lang="en" sz="2200" dirty="0">
                  <a:solidFill>
                    <a:prstClr val="black"/>
                  </a:solidFill>
                  <a:latin typeface="Calibri" panose="020F0502020204030204"/>
                </a:rPr>
                <a:t>Matrix Multiply</a:t>
              </a:r>
              <a:r>
                <a:rPr lang="en-US" sz="2200" dirty="0">
                  <a:solidFill>
                    <a:prstClr val="black"/>
                  </a:solidFill>
                  <a:latin typeface="Calibri" panose="020F0502020204030204"/>
                </a:rPr>
                <a:t> </a:t>
              </a:r>
              <a:r>
                <a:rPr lang="en-US" sz="2200" i="1" dirty="0">
                  <a:solidFill>
                    <a:prstClr val="black"/>
                  </a:solidFill>
                  <a:latin typeface="Calibri" panose="020F0502020204030204"/>
                </a:rPr>
                <a:t>y = </a:t>
              </a:r>
              <a:r>
                <a:rPr lang="en-US" sz="2200" i="1" dirty="0" err="1">
                  <a:solidFill>
                    <a:prstClr val="black"/>
                  </a:solidFill>
                  <a:latin typeface="Calibri" panose="020F0502020204030204"/>
                </a:rPr>
                <a:t>xw</a:t>
              </a:r>
              <a:endParaRPr sz="2200" i="1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pic>
          <p:nvPicPr>
            <p:cNvPr id="9" name="Google Shape;2670;p165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3722274" y="2046850"/>
              <a:ext cx="2389475" cy="7075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" name="Google Shape;2671;p165"/>
          <p:cNvSpPr txBox="1"/>
          <p:nvPr/>
        </p:nvSpPr>
        <p:spPr>
          <a:xfrm>
            <a:off x="7139239" y="1209653"/>
            <a:ext cx="1861016" cy="11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algn="ctr" defTabSz="685800"/>
            <a:r>
              <a:rPr lang="en" sz="2000" dirty="0">
                <a:solidFill>
                  <a:prstClr val="black"/>
                </a:solidFill>
                <a:latin typeface="Calibri" panose="020F0502020204030204"/>
              </a:rPr>
              <a:t>y: [N×M]</a:t>
            </a:r>
            <a:endParaRPr sz="2000" dirty="0">
              <a:solidFill>
                <a:prstClr val="black"/>
              </a:solidFill>
              <a:latin typeface="Calibri" panose="020F0502020204030204"/>
            </a:endParaRPr>
          </a:p>
          <a:p>
            <a:pPr algn="ctr" defTabSz="685800"/>
            <a:r>
              <a:rPr lang="en" sz="2000" dirty="0">
                <a:solidFill>
                  <a:srgbClr val="6AA84F"/>
                </a:solidFill>
                <a:latin typeface="Calibri" panose="020F0502020204030204"/>
              </a:rPr>
              <a:t>[</a:t>
            </a:r>
            <a:r>
              <a:rPr lang="en-US" sz="2000" dirty="0">
                <a:solidFill>
                  <a:srgbClr val="6AA84F"/>
                </a:solidFill>
                <a:latin typeface="Calibri" panose="020F0502020204030204"/>
              </a:rPr>
              <a:t>-1</a:t>
            </a:r>
            <a:r>
              <a:rPr lang="en" sz="2000" dirty="0">
                <a:solidFill>
                  <a:srgbClr val="6AA84F"/>
                </a:solidFill>
                <a:latin typeface="Calibri" panose="020F0502020204030204"/>
              </a:rPr>
              <a:t> </a:t>
            </a:r>
            <a:r>
              <a:rPr lang="en-US" sz="2000" dirty="0">
                <a:solidFill>
                  <a:srgbClr val="6AA84F"/>
                </a:solidFill>
                <a:latin typeface="Calibri" panose="020F0502020204030204"/>
              </a:rPr>
              <a:t>-1</a:t>
            </a:r>
            <a:r>
              <a:rPr lang="en" sz="2000" dirty="0">
                <a:solidFill>
                  <a:srgbClr val="6AA84F"/>
                </a:solidFill>
                <a:latin typeface="Calibri" panose="020F0502020204030204"/>
              </a:rPr>
              <a:t>  </a:t>
            </a:r>
            <a:r>
              <a:rPr lang="en-US" sz="2000" dirty="0">
                <a:solidFill>
                  <a:srgbClr val="6AA84F"/>
                </a:solidFill>
                <a:latin typeface="Calibri" panose="020F0502020204030204"/>
              </a:rPr>
              <a:t> </a:t>
            </a:r>
            <a:r>
              <a:rPr lang="en" sz="2000" dirty="0">
                <a:solidFill>
                  <a:srgbClr val="6AA84F"/>
                </a:solidFill>
                <a:latin typeface="Calibri" panose="020F0502020204030204"/>
              </a:rPr>
              <a:t>2  </a:t>
            </a:r>
            <a:r>
              <a:rPr lang="en-US" sz="2000" dirty="0">
                <a:solidFill>
                  <a:srgbClr val="6AA84F"/>
                </a:solidFill>
                <a:latin typeface="Calibri" panose="020F0502020204030204"/>
              </a:rPr>
              <a:t> </a:t>
            </a:r>
            <a:r>
              <a:rPr lang="en" sz="2000" dirty="0">
                <a:solidFill>
                  <a:srgbClr val="6AA84F"/>
                </a:solidFill>
                <a:latin typeface="Calibri" panose="020F0502020204030204"/>
              </a:rPr>
              <a:t>6 ]</a:t>
            </a:r>
            <a:endParaRPr sz="2000" dirty="0">
              <a:solidFill>
                <a:srgbClr val="6AA84F"/>
              </a:solidFill>
              <a:latin typeface="Calibri" panose="020F0502020204030204"/>
            </a:endParaRPr>
          </a:p>
          <a:p>
            <a:pPr algn="ctr" defTabSz="685800"/>
            <a:r>
              <a:rPr lang="en" sz="2000" dirty="0">
                <a:solidFill>
                  <a:srgbClr val="6AA84F"/>
                </a:solidFill>
                <a:latin typeface="Calibri" panose="020F0502020204030204"/>
              </a:rPr>
              <a:t>[</a:t>
            </a:r>
            <a:r>
              <a:rPr lang="en-US" sz="2000" dirty="0">
                <a:solidFill>
                  <a:srgbClr val="6AA84F"/>
                </a:solidFill>
                <a:latin typeface="Calibri" panose="020F0502020204030204"/>
              </a:rPr>
              <a:t> </a:t>
            </a:r>
            <a:r>
              <a:rPr lang="en" sz="2000" dirty="0">
                <a:solidFill>
                  <a:srgbClr val="6AA84F"/>
                </a:solidFill>
                <a:latin typeface="Calibri" panose="020F0502020204030204"/>
              </a:rPr>
              <a:t>5 </a:t>
            </a:r>
            <a:r>
              <a:rPr lang="en-US" sz="2000" dirty="0">
                <a:solidFill>
                  <a:srgbClr val="6AA84F"/>
                </a:solidFill>
                <a:latin typeface="Calibri" panose="020F0502020204030204"/>
              </a:rPr>
              <a:t>  </a:t>
            </a:r>
            <a:r>
              <a:rPr lang="en" sz="2000" dirty="0">
                <a:solidFill>
                  <a:srgbClr val="6AA84F"/>
                </a:solidFill>
                <a:latin typeface="Calibri" panose="020F0502020204030204"/>
              </a:rPr>
              <a:t>2  1</a:t>
            </a:r>
            <a:r>
              <a:rPr lang="en-US" sz="2000" dirty="0">
                <a:solidFill>
                  <a:srgbClr val="6AA84F"/>
                </a:solidFill>
                <a:latin typeface="Calibri" panose="020F0502020204030204"/>
              </a:rPr>
              <a:t>1</a:t>
            </a:r>
            <a:r>
              <a:rPr lang="en" sz="2000" dirty="0">
                <a:solidFill>
                  <a:srgbClr val="6AA84F"/>
                </a:solidFill>
                <a:latin typeface="Calibri" panose="020F0502020204030204"/>
              </a:rPr>
              <a:t>  </a:t>
            </a:r>
            <a:r>
              <a:rPr lang="en-US" sz="2000" dirty="0">
                <a:solidFill>
                  <a:srgbClr val="6AA84F"/>
                </a:solidFill>
                <a:latin typeface="Calibri" panose="020F0502020204030204"/>
              </a:rPr>
              <a:t>7</a:t>
            </a:r>
            <a:r>
              <a:rPr lang="en" sz="2000" dirty="0">
                <a:solidFill>
                  <a:srgbClr val="6AA84F"/>
                </a:solidFill>
                <a:latin typeface="Calibri" panose="020F0502020204030204"/>
              </a:rPr>
              <a:t> ]</a:t>
            </a:r>
            <a:endParaRPr sz="2000" dirty="0">
              <a:solidFill>
                <a:srgbClr val="6AA84F"/>
              </a:solidFill>
              <a:latin typeface="Calibri" panose="020F0502020204030204"/>
            </a:endParaRPr>
          </a:p>
        </p:txBody>
      </p:sp>
      <p:cxnSp>
        <p:nvCxnSpPr>
          <p:cNvPr id="14" name="Google Shape;2675;p165"/>
          <p:cNvCxnSpPr/>
          <p:nvPr/>
        </p:nvCxnSpPr>
        <p:spPr>
          <a:xfrm>
            <a:off x="6228627" y="1985325"/>
            <a:ext cx="887169" cy="0"/>
          </a:xfrm>
          <a:prstGeom prst="straightConnector1">
            <a:avLst/>
          </a:prstGeom>
          <a:noFill/>
          <a:ln w="25400" cap="flat" cmpd="sng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" name="Google Shape;2677;p165"/>
          <p:cNvCxnSpPr/>
          <p:nvPr/>
        </p:nvCxnSpPr>
        <p:spPr>
          <a:xfrm>
            <a:off x="2841791" y="1960183"/>
            <a:ext cx="479648" cy="0"/>
          </a:xfrm>
          <a:prstGeom prst="straightConnector1">
            <a:avLst/>
          </a:prstGeom>
          <a:noFill/>
          <a:ln w="25400" cap="flat" cmpd="sng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" name="Google Shape;2672;p165"/>
          <p:cNvSpPr txBox="1"/>
          <p:nvPr/>
        </p:nvSpPr>
        <p:spPr>
          <a:xfrm>
            <a:off x="7139240" y="2445077"/>
            <a:ext cx="1657668" cy="11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algn="ctr" defTabSz="685800"/>
            <a:r>
              <a:rPr lang="en" sz="2000" dirty="0" err="1">
                <a:solidFill>
                  <a:prstClr val="black"/>
                </a:solidFill>
                <a:latin typeface="Calibri" panose="020F0502020204030204"/>
              </a:rPr>
              <a:t>dL</a:t>
            </a:r>
            <a:r>
              <a:rPr lang="en" sz="2000" dirty="0">
                <a:solidFill>
                  <a:prstClr val="black"/>
                </a:solidFill>
                <a:latin typeface="Calibri" panose="020F0502020204030204"/>
              </a:rPr>
              <a:t>/</a:t>
            </a:r>
            <a:r>
              <a:rPr lang="en" sz="2000" dirty="0" err="1">
                <a:solidFill>
                  <a:prstClr val="black"/>
                </a:solidFill>
                <a:latin typeface="Calibri" panose="020F0502020204030204"/>
              </a:rPr>
              <a:t>dy</a:t>
            </a:r>
            <a:r>
              <a:rPr lang="en" sz="2000" dirty="0">
                <a:solidFill>
                  <a:prstClr val="black"/>
                </a:solidFill>
                <a:latin typeface="Calibri" panose="020F0502020204030204"/>
              </a:rPr>
              <a:t>: [N×M]</a:t>
            </a:r>
            <a:endParaRPr sz="2000" dirty="0">
              <a:solidFill>
                <a:prstClr val="black"/>
              </a:solidFill>
              <a:latin typeface="Calibri" panose="020F0502020204030204"/>
            </a:endParaRPr>
          </a:p>
          <a:p>
            <a:pPr algn="ctr" defTabSz="685800"/>
            <a:r>
              <a:rPr lang="en" sz="2000" dirty="0">
                <a:solidFill>
                  <a:srgbClr val="C00000"/>
                </a:solidFill>
                <a:latin typeface="Calibri" panose="020F0502020204030204"/>
              </a:rPr>
              <a:t>[  2  3 -3  9 ]</a:t>
            </a:r>
            <a:endParaRPr sz="2000" dirty="0">
              <a:solidFill>
                <a:srgbClr val="C00000"/>
              </a:solidFill>
              <a:latin typeface="Calibri" panose="020F0502020204030204"/>
            </a:endParaRPr>
          </a:p>
          <a:p>
            <a:pPr algn="ctr" defTabSz="685800"/>
            <a:r>
              <a:rPr lang="en" sz="2000" dirty="0">
                <a:solidFill>
                  <a:srgbClr val="C00000"/>
                </a:solidFill>
                <a:latin typeface="Calibri" panose="020F0502020204030204"/>
              </a:rPr>
              <a:t>[ -8  1  4  6 ]</a:t>
            </a:r>
            <a:endParaRPr sz="2000" dirty="0">
              <a:solidFill>
                <a:srgbClr val="C00000"/>
              </a:solidFill>
              <a:latin typeface="Calibri" panose="020F0502020204030204"/>
            </a:endParaRPr>
          </a:p>
        </p:txBody>
      </p:sp>
      <p:cxnSp>
        <p:nvCxnSpPr>
          <p:cNvPr id="13" name="Google Shape;2674;p165"/>
          <p:cNvCxnSpPr/>
          <p:nvPr/>
        </p:nvCxnSpPr>
        <p:spPr>
          <a:xfrm>
            <a:off x="6221379" y="2982965"/>
            <a:ext cx="917761" cy="0"/>
          </a:xfrm>
          <a:prstGeom prst="straightConnector1">
            <a:avLst/>
          </a:prstGeom>
          <a:noFill/>
          <a:ln w="25400" cap="flat" cmpd="sng">
            <a:solidFill>
              <a:srgbClr val="C00000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15" name="Google Shape;2666;p165"/>
          <p:cNvSpPr txBox="1"/>
          <p:nvPr/>
        </p:nvSpPr>
        <p:spPr>
          <a:xfrm>
            <a:off x="15868" y="3011644"/>
            <a:ext cx="1602715" cy="9904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algn="ctr" defTabSz="685800"/>
            <a:r>
              <a:rPr lang="en-US" sz="2000" dirty="0" err="1">
                <a:solidFill>
                  <a:prstClr val="black"/>
                </a:solidFill>
                <a:latin typeface="Calibri" panose="020F0502020204030204"/>
              </a:rPr>
              <a:t>dL</a:t>
            </a:r>
            <a:r>
              <a:rPr lang="en-US" sz="2000" dirty="0">
                <a:solidFill>
                  <a:prstClr val="black"/>
                </a:solidFill>
                <a:latin typeface="Calibri" panose="020F0502020204030204"/>
              </a:rPr>
              <a:t>/d</a:t>
            </a:r>
            <a:r>
              <a:rPr lang="en" sz="2000" dirty="0">
                <a:solidFill>
                  <a:prstClr val="black"/>
                </a:solidFill>
                <a:latin typeface="Calibri" panose="020F0502020204030204"/>
              </a:rPr>
              <a:t>x: [N×D]</a:t>
            </a:r>
            <a:endParaRPr sz="2000" dirty="0">
              <a:solidFill>
                <a:prstClr val="black"/>
              </a:solidFill>
              <a:latin typeface="Calibri" panose="020F0502020204030204"/>
            </a:endParaRPr>
          </a:p>
          <a:p>
            <a:pPr algn="ctr" defTabSz="685800"/>
            <a:r>
              <a:rPr lang="en" sz="2000" dirty="0">
                <a:solidFill>
                  <a:srgbClr val="C00000"/>
                </a:solidFill>
                <a:latin typeface="Calibri" panose="020F0502020204030204"/>
              </a:rPr>
              <a:t>[ </a:t>
            </a:r>
            <a:r>
              <a:rPr lang="en-US" sz="2000" dirty="0">
                <a:solidFill>
                  <a:srgbClr val="C00000"/>
                </a:solidFill>
                <a:latin typeface="Calibri" panose="020F0502020204030204"/>
              </a:rPr>
              <a:t> 0</a:t>
            </a:r>
            <a:r>
              <a:rPr lang="en" sz="2000" dirty="0">
                <a:solidFill>
                  <a:srgbClr val="C00000"/>
                </a:solidFill>
                <a:latin typeface="Calibri" panose="020F0502020204030204"/>
              </a:rPr>
              <a:t>   1</a:t>
            </a:r>
            <a:r>
              <a:rPr lang="en-US" sz="2000" dirty="0">
                <a:solidFill>
                  <a:srgbClr val="C00000"/>
                </a:solidFill>
                <a:latin typeface="Calibri" panose="020F0502020204030204"/>
              </a:rPr>
              <a:t>6</a:t>
            </a:r>
            <a:r>
              <a:rPr lang="en" sz="2000" dirty="0">
                <a:solidFill>
                  <a:srgbClr val="C00000"/>
                </a:solidFill>
                <a:latin typeface="Calibri" panose="020F0502020204030204"/>
              </a:rPr>
              <a:t> </a:t>
            </a:r>
            <a:r>
              <a:rPr lang="en-US" sz="2000" dirty="0">
                <a:solidFill>
                  <a:srgbClr val="C00000"/>
                </a:solidFill>
                <a:latin typeface="Calibri" panose="020F0502020204030204"/>
              </a:rPr>
              <a:t>  </a:t>
            </a:r>
            <a:r>
              <a:rPr lang="en" sz="2000" dirty="0">
                <a:solidFill>
                  <a:srgbClr val="C00000"/>
                </a:solidFill>
                <a:latin typeface="Calibri" panose="020F0502020204030204"/>
              </a:rPr>
              <a:t>-</a:t>
            </a:r>
            <a:r>
              <a:rPr lang="en-US" sz="2000" dirty="0">
                <a:solidFill>
                  <a:srgbClr val="C00000"/>
                </a:solidFill>
                <a:latin typeface="Calibri" panose="020F0502020204030204"/>
              </a:rPr>
              <a:t>9</a:t>
            </a:r>
            <a:r>
              <a:rPr lang="en" sz="2000" dirty="0">
                <a:solidFill>
                  <a:srgbClr val="C00000"/>
                </a:solidFill>
                <a:latin typeface="Calibri" panose="020F0502020204030204"/>
              </a:rPr>
              <a:t> </a:t>
            </a:r>
            <a:r>
              <a:rPr lang="en-US" sz="2000" dirty="0">
                <a:solidFill>
                  <a:srgbClr val="C00000"/>
                </a:solidFill>
                <a:latin typeface="Calibri" panose="020F0502020204030204"/>
              </a:rPr>
              <a:t> </a:t>
            </a:r>
            <a:r>
              <a:rPr lang="en" sz="2000" dirty="0">
                <a:solidFill>
                  <a:srgbClr val="C00000"/>
                </a:solidFill>
                <a:latin typeface="Calibri" panose="020F0502020204030204"/>
              </a:rPr>
              <a:t>]</a:t>
            </a:r>
            <a:endParaRPr sz="2000" dirty="0">
              <a:solidFill>
                <a:srgbClr val="C00000"/>
              </a:solidFill>
              <a:latin typeface="Calibri" panose="020F0502020204030204"/>
            </a:endParaRPr>
          </a:p>
          <a:p>
            <a:pPr algn="ctr" defTabSz="685800"/>
            <a:r>
              <a:rPr lang="en" sz="2000" dirty="0">
                <a:solidFill>
                  <a:srgbClr val="C00000"/>
                </a:solidFill>
                <a:latin typeface="Calibri" panose="020F0502020204030204"/>
              </a:rPr>
              <a:t>[-</a:t>
            </a:r>
            <a:r>
              <a:rPr lang="en-US" sz="2000" dirty="0">
                <a:solidFill>
                  <a:srgbClr val="C00000"/>
                </a:solidFill>
                <a:latin typeface="Calibri" panose="020F0502020204030204"/>
              </a:rPr>
              <a:t>24</a:t>
            </a:r>
            <a:r>
              <a:rPr lang="en" sz="2000" dirty="0">
                <a:solidFill>
                  <a:srgbClr val="C00000"/>
                </a:solidFill>
                <a:latin typeface="Calibri" panose="020F0502020204030204"/>
              </a:rPr>
              <a:t>   </a:t>
            </a:r>
            <a:r>
              <a:rPr lang="en-US" sz="2000" dirty="0">
                <a:solidFill>
                  <a:srgbClr val="C00000"/>
                </a:solidFill>
                <a:latin typeface="Calibri" panose="020F0502020204030204"/>
              </a:rPr>
              <a:t>9</a:t>
            </a:r>
            <a:r>
              <a:rPr lang="en" sz="2000" dirty="0">
                <a:solidFill>
                  <a:srgbClr val="C00000"/>
                </a:solidFill>
                <a:latin typeface="Calibri" panose="020F0502020204030204"/>
              </a:rPr>
              <a:t> </a:t>
            </a:r>
            <a:r>
              <a:rPr lang="en-US" sz="2000" dirty="0">
                <a:solidFill>
                  <a:srgbClr val="C00000"/>
                </a:solidFill>
                <a:latin typeface="Calibri" panose="020F0502020204030204"/>
              </a:rPr>
              <a:t> -30</a:t>
            </a:r>
            <a:r>
              <a:rPr lang="en" sz="2000" dirty="0">
                <a:solidFill>
                  <a:srgbClr val="C00000"/>
                </a:solidFill>
                <a:latin typeface="Calibri" panose="020F0502020204030204"/>
              </a:rPr>
              <a:t> ]</a:t>
            </a:r>
            <a:endParaRPr sz="2000" dirty="0">
              <a:solidFill>
                <a:srgbClr val="C00000"/>
              </a:solidFill>
              <a:latin typeface="Calibri" panose="020F0502020204030204"/>
            </a:endParaRPr>
          </a:p>
        </p:txBody>
      </p:sp>
      <p:cxnSp>
        <p:nvCxnSpPr>
          <p:cNvPr id="17" name="Elbow Connector 16"/>
          <p:cNvCxnSpPr/>
          <p:nvPr/>
        </p:nvCxnSpPr>
        <p:spPr>
          <a:xfrm rot="10800000" flipV="1">
            <a:off x="1501572" y="3007044"/>
            <a:ext cx="1767100" cy="662410"/>
          </a:xfrm>
          <a:prstGeom prst="bentConnector3">
            <a:avLst>
              <a:gd name="adj1" fmla="val 64343"/>
            </a:avLst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Google Shape;2666;p165"/>
          <p:cNvSpPr txBox="1"/>
          <p:nvPr/>
        </p:nvSpPr>
        <p:spPr>
          <a:xfrm>
            <a:off x="231295" y="3357029"/>
            <a:ext cx="1140305" cy="6235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algn="ctr" defTabSz="685800"/>
            <a:r>
              <a:rPr lang="en-US" sz="2000" dirty="0">
                <a:solidFill>
                  <a:srgbClr val="C00000"/>
                </a:solidFill>
                <a:latin typeface="Calibri" panose="020F0502020204030204"/>
              </a:rPr>
              <a:t>?</a:t>
            </a:r>
            <a:r>
              <a:rPr lang="en" sz="2000" dirty="0">
                <a:solidFill>
                  <a:srgbClr val="C00000"/>
                </a:solidFill>
                <a:latin typeface="Calibri" panose="020F0502020204030204"/>
              </a:rPr>
              <a:t>   </a:t>
            </a:r>
            <a:r>
              <a:rPr lang="en-US" sz="2000" dirty="0">
                <a:solidFill>
                  <a:srgbClr val="C00000"/>
                </a:solidFill>
                <a:latin typeface="Calibri" panose="020F0502020204030204"/>
              </a:rPr>
              <a:t> ?</a:t>
            </a:r>
            <a:r>
              <a:rPr lang="en" sz="2000" dirty="0">
                <a:solidFill>
                  <a:srgbClr val="C00000"/>
                </a:solidFill>
                <a:latin typeface="Calibri" panose="020F0502020204030204"/>
              </a:rPr>
              <a:t> </a:t>
            </a:r>
            <a:r>
              <a:rPr lang="en-US" sz="2000" dirty="0">
                <a:solidFill>
                  <a:srgbClr val="C00000"/>
                </a:solidFill>
                <a:latin typeface="Calibri" panose="020F0502020204030204"/>
              </a:rPr>
              <a:t>   ?</a:t>
            </a:r>
            <a:r>
              <a:rPr lang="en" sz="2000" dirty="0">
                <a:solidFill>
                  <a:srgbClr val="C00000"/>
                </a:solidFill>
                <a:latin typeface="Calibri" panose="020F0502020204030204"/>
              </a:rPr>
              <a:t> </a:t>
            </a:r>
            <a:r>
              <a:rPr lang="en-US" sz="2000" dirty="0">
                <a:solidFill>
                  <a:srgbClr val="C00000"/>
                </a:solidFill>
                <a:latin typeface="Calibri" panose="020F0502020204030204"/>
              </a:rPr>
              <a:t> ?</a:t>
            </a:r>
            <a:r>
              <a:rPr lang="en" sz="2000" dirty="0">
                <a:solidFill>
                  <a:srgbClr val="C00000"/>
                </a:solidFill>
                <a:latin typeface="Calibri" panose="020F0502020204030204"/>
              </a:rPr>
              <a:t>   </a:t>
            </a:r>
            <a:r>
              <a:rPr lang="en-US" sz="2000" dirty="0">
                <a:solidFill>
                  <a:srgbClr val="C00000"/>
                </a:solidFill>
                <a:latin typeface="Calibri" panose="020F0502020204030204"/>
              </a:rPr>
              <a:t> ?</a:t>
            </a:r>
            <a:r>
              <a:rPr lang="en" sz="2000" dirty="0">
                <a:solidFill>
                  <a:srgbClr val="C00000"/>
                </a:solidFill>
                <a:latin typeface="Calibri" panose="020F0502020204030204"/>
              </a:rPr>
              <a:t> </a:t>
            </a:r>
            <a:r>
              <a:rPr lang="en-US" sz="2000" dirty="0">
                <a:solidFill>
                  <a:srgbClr val="C00000"/>
                </a:solidFill>
                <a:latin typeface="Calibri" panose="020F0502020204030204"/>
              </a:rPr>
              <a:t>   ?</a:t>
            </a:r>
            <a:r>
              <a:rPr lang="en" sz="2000" dirty="0">
                <a:solidFill>
                  <a:srgbClr val="C00000"/>
                </a:solidFill>
                <a:latin typeface="Calibri" panose="020F0502020204030204"/>
              </a:rPr>
              <a:t> </a:t>
            </a:r>
            <a:r>
              <a:rPr lang="en-US" sz="2000" dirty="0">
                <a:solidFill>
                  <a:srgbClr val="C00000"/>
                </a:solidFill>
                <a:latin typeface="Calibri" panose="020F0502020204030204"/>
              </a:rPr>
              <a:t> </a:t>
            </a:r>
            <a:endParaRPr sz="2000" dirty="0">
              <a:solidFill>
                <a:srgbClr val="C00000"/>
              </a:solidFill>
              <a:latin typeface="Calibri" panose="020F0502020204030204"/>
            </a:endParaRPr>
          </a:p>
        </p:txBody>
      </p:sp>
      <p:sp>
        <p:nvSpPr>
          <p:cNvPr id="19" name="Google Shape;2678;p165"/>
          <p:cNvSpPr/>
          <p:nvPr/>
        </p:nvSpPr>
        <p:spPr>
          <a:xfrm rot="3108">
            <a:off x="333727" y="2097955"/>
            <a:ext cx="265022" cy="280427"/>
          </a:xfrm>
          <a:prstGeom prst="rect">
            <a:avLst/>
          </a:prstGeom>
          <a:noFill/>
          <a:ln w="2540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0" name="Google Shape;2678;p165"/>
          <p:cNvSpPr/>
          <p:nvPr/>
        </p:nvSpPr>
        <p:spPr>
          <a:xfrm rot="3108">
            <a:off x="333726" y="3357150"/>
            <a:ext cx="265022" cy="280427"/>
          </a:xfrm>
          <a:prstGeom prst="rect">
            <a:avLst/>
          </a:prstGeom>
          <a:noFill/>
          <a:ln w="2540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532855" y="3413248"/>
            <a:ext cx="2388154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800"/>
            <a:r>
              <a:rPr lang="en-US" sz="2100" dirty="0">
                <a:solidFill>
                  <a:prstClr val="black"/>
                </a:solidFill>
                <a:latin typeface="Calibri" panose="020F0502020204030204"/>
              </a:rPr>
              <a:t>Local Gradient Slice:</a:t>
            </a:r>
          </a:p>
          <a:p>
            <a:pPr algn="ctr" defTabSz="685800"/>
            <a:r>
              <a:rPr lang="en-US" sz="2100" dirty="0" err="1">
                <a:solidFill>
                  <a:srgbClr val="ED7D31"/>
                </a:solidFill>
                <a:latin typeface="Calibri" panose="020F0502020204030204"/>
              </a:rPr>
              <a:t>dy</a:t>
            </a:r>
            <a:r>
              <a:rPr lang="en-US" sz="2100" dirty="0">
                <a:solidFill>
                  <a:srgbClr val="ED7D31"/>
                </a:solidFill>
                <a:latin typeface="Calibri" panose="020F0502020204030204"/>
              </a:rPr>
              <a:t>/dx</a:t>
            </a:r>
            <a:r>
              <a:rPr lang="en-US" sz="2100" baseline="-25000" dirty="0">
                <a:solidFill>
                  <a:srgbClr val="ED7D31"/>
                </a:solidFill>
                <a:latin typeface="Calibri" panose="020F0502020204030204"/>
              </a:rPr>
              <a:t>1,1</a:t>
            </a:r>
          </a:p>
          <a:p>
            <a:pPr algn="ctr" defTabSz="685800"/>
            <a:r>
              <a:rPr lang="en-US" sz="2100" dirty="0">
                <a:solidFill>
                  <a:srgbClr val="ED7D31"/>
                </a:solidFill>
                <a:latin typeface="Calibri" panose="020F0502020204030204"/>
              </a:rPr>
              <a:t>[ 3  2  1 -1 ]</a:t>
            </a:r>
          </a:p>
          <a:p>
            <a:pPr algn="ctr" defTabSz="685800"/>
            <a:r>
              <a:rPr lang="en-US" sz="2100" dirty="0">
                <a:solidFill>
                  <a:srgbClr val="ED7D31"/>
                </a:solidFill>
                <a:latin typeface="Calibri" panose="020F0502020204030204"/>
              </a:rPr>
              <a:t>[ ?  ?  ?  ? ]</a:t>
            </a:r>
          </a:p>
        </p:txBody>
      </p:sp>
      <p:sp>
        <p:nvSpPr>
          <p:cNvPr id="22" name="Google Shape;2678;p165"/>
          <p:cNvSpPr/>
          <p:nvPr/>
        </p:nvSpPr>
        <p:spPr>
          <a:xfrm rot="3108">
            <a:off x="7486376" y="1942649"/>
            <a:ext cx="265022" cy="280427"/>
          </a:xfrm>
          <a:prstGeom prst="rect">
            <a:avLst/>
          </a:prstGeom>
          <a:noFill/>
          <a:ln w="25400" cap="flat" cmpd="sng">
            <a:solidFill>
              <a:srgbClr val="703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968577" y="4054865"/>
            <a:ext cx="1112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n-US" dirty="0">
                <a:solidFill>
                  <a:srgbClr val="7030A0"/>
                </a:solidFill>
                <a:latin typeface="Calibri" panose="020F0502020204030204"/>
              </a:rPr>
              <a:t>dy</a:t>
            </a:r>
            <a:r>
              <a:rPr lang="en-US" baseline="-25000" dirty="0">
                <a:solidFill>
                  <a:srgbClr val="7030A0"/>
                </a:solidFill>
                <a:latin typeface="Calibri" panose="020F0502020204030204"/>
              </a:rPr>
              <a:t>1,2</a:t>
            </a:r>
            <a:r>
              <a:rPr lang="en-US" dirty="0">
                <a:solidFill>
                  <a:srgbClr val="7030A0"/>
                </a:solidFill>
                <a:latin typeface="Calibri" panose="020F0502020204030204"/>
              </a:rPr>
              <a:t>/dx</a:t>
            </a:r>
            <a:r>
              <a:rPr lang="en-US" baseline="-25000" dirty="0">
                <a:solidFill>
                  <a:srgbClr val="7030A0"/>
                </a:solidFill>
                <a:latin typeface="Calibri" panose="020F0502020204030204"/>
              </a:rPr>
              <a:t>1,1</a:t>
            </a:r>
            <a:endParaRPr lang="en-US" dirty="0">
              <a:solidFill>
                <a:srgbClr val="7030A0"/>
              </a:solidFill>
              <a:latin typeface="Calibri" panose="020F0502020204030204"/>
            </a:endParaRPr>
          </a:p>
        </p:txBody>
      </p:sp>
      <p:sp>
        <p:nvSpPr>
          <p:cNvPr id="24" name="Google Shape;2678;p165"/>
          <p:cNvSpPr/>
          <p:nvPr/>
        </p:nvSpPr>
        <p:spPr>
          <a:xfrm rot="3108">
            <a:off x="4232633" y="4427545"/>
            <a:ext cx="265022" cy="280427"/>
          </a:xfrm>
          <a:prstGeom prst="rect">
            <a:avLst/>
          </a:prstGeom>
          <a:noFill/>
          <a:ln w="25400" cap="flat" cmpd="sng">
            <a:solidFill>
              <a:srgbClr val="703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6" name="Google Shape;2678;p165"/>
          <p:cNvSpPr/>
          <p:nvPr/>
        </p:nvSpPr>
        <p:spPr>
          <a:xfrm rot="3108">
            <a:off x="326839" y="2409612"/>
            <a:ext cx="881457" cy="280427"/>
          </a:xfrm>
          <a:prstGeom prst="rect">
            <a:avLst/>
          </a:prstGeom>
          <a:noFill/>
          <a:ln w="25400" cap="flat" cmpd="sng">
            <a:solidFill>
              <a:srgbClr val="703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7" name="Google Shape;2678;p165"/>
          <p:cNvSpPr/>
          <p:nvPr/>
        </p:nvSpPr>
        <p:spPr>
          <a:xfrm rot="3108">
            <a:off x="1681842" y="2053367"/>
            <a:ext cx="257108" cy="874293"/>
          </a:xfrm>
          <a:prstGeom prst="rect">
            <a:avLst/>
          </a:prstGeom>
          <a:noFill/>
          <a:ln w="25400" cap="flat" cmpd="sng">
            <a:solidFill>
              <a:srgbClr val="703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933363" y="4788965"/>
            <a:ext cx="365837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n-US" sz="2100" dirty="0">
                <a:solidFill>
                  <a:prstClr val="black"/>
                </a:solidFill>
                <a:latin typeface="Calibri" panose="020F0502020204030204"/>
              </a:rPr>
              <a:t>y</a:t>
            </a:r>
            <a:r>
              <a:rPr lang="en-US" sz="2100" baseline="-25000" dirty="0">
                <a:solidFill>
                  <a:prstClr val="black"/>
                </a:solidFill>
                <a:latin typeface="Calibri" panose="020F0502020204030204"/>
              </a:rPr>
              <a:t>2,1</a:t>
            </a:r>
            <a:r>
              <a:rPr lang="en-US" sz="2100" dirty="0">
                <a:solidFill>
                  <a:prstClr val="black"/>
                </a:solidFill>
                <a:latin typeface="Calibri" panose="020F0502020204030204"/>
              </a:rPr>
              <a:t> = x</a:t>
            </a:r>
            <a:r>
              <a:rPr lang="en-US" sz="2100" baseline="-25000" dirty="0">
                <a:solidFill>
                  <a:prstClr val="black"/>
                </a:solidFill>
                <a:latin typeface="Calibri" panose="020F0502020204030204"/>
              </a:rPr>
              <a:t>2,1</a:t>
            </a:r>
            <a:r>
              <a:rPr lang="en-US" sz="2100" dirty="0">
                <a:solidFill>
                  <a:prstClr val="black"/>
                </a:solidFill>
                <a:latin typeface="Calibri" panose="020F0502020204030204"/>
              </a:rPr>
              <a:t>w</a:t>
            </a:r>
            <a:r>
              <a:rPr lang="en-US" sz="2100" baseline="-25000" dirty="0">
                <a:solidFill>
                  <a:prstClr val="black"/>
                </a:solidFill>
                <a:latin typeface="Calibri" panose="020F0502020204030204"/>
              </a:rPr>
              <a:t>1,1</a:t>
            </a:r>
            <a:r>
              <a:rPr lang="en-US" sz="2100" dirty="0">
                <a:solidFill>
                  <a:prstClr val="black"/>
                </a:solidFill>
                <a:latin typeface="Calibri" panose="020F0502020204030204"/>
              </a:rPr>
              <a:t> + x</a:t>
            </a:r>
            <a:r>
              <a:rPr lang="en-US" sz="2100" baseline="-25000" dirty="0">
                <a:solidFill>
                  <a:prstClr val="black"/>
                </a:solidFill>
                <a:latin typeface="Calibri" panose="020F0502020204030204"/>
              </a:rPr>
              <a:t>2,2</a:t>
            </a:r>
            <a:r>
              <a:rPr lang="en-US" sz="2100" dirty="0">
                <a:solidFill>
                  <a:prstClr val="black"/>
                </a:solidFill>
                <a:latin typeface="Calibri" panose="020F0502020204030204"/>
              </a:rPr>
              <a:t>w</a:t>
            </a:r>
            <a:r>
              <a:rPr lang="en-US" sz="2100" baseline="-25000" dirty="0">
                <a:solidFill>
                  <a:prstClr val="black"/>
                </a:solidFill>
                <a:latin typeface="Calibri" panose="020F0502020204030204"/>
              </a:rPr>
              <a:t>2,1</a:t>
            </a:r>
            <a:r>
              <a:rPr lang="en-US" sz="2100" dirty="0">
                <a:solidFill>
                  <a:prstClr val="black"/>
                </a:solidFill>
                <a:latin typeface="Calibri" panose="020F0502020204030204"/>
              </a:rPr>
              <a:t> +  x</a:t>
            </a:r>
            <a:r>
              <a:rPr lang="en-US" sz="2100" baseline="-25000" dirty="0">
                <a:solidFill>
                  <a:prstClr val="black"/>
                </a:solidFill>
                <a:latin typeface="Calibri" panose="020F0502020204030204"/>
              </a:rPr>
              <a:t>2,3</a:t>
            </a:r>
            <a:r>
              <a:rPr lang="en-US" sz="2100" dirty="0">
                <a:solidFill>
                  <a:prstClr val="black"/>
                </a:solidFill>
                <a:latin typeface="Calibri" panose="020F0502020204030204"/>
              </a:rPr>
              <a:t>w</a:t>
            </a:r>
            <a:r>
              <a:rPr lang="en-US" sz="2100" baseline="-25000" dirty="0">
                <a:solidFill>
                  <a:prstClr val="black"/>
                </a:solidFill>
                <a:latin typeface="Calibri" panose="020F0502020204030204"/>
              </a:rPr>
              <a:t>3,1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55016" y="4216422"/>
            <a:ext cx="237116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n-US" sz="2100" dirty="0" err="1">
                <a:solidFill>
                  <a:srgbClr val="0000FF"/>
                </a:solidFill>
                <a:latin typeface="Calibri" panose="020F0502020204030204"/>
              </a:rPr>
              <a:t>dL</a:t>
            </a:r>
            <a:r>
              <a:rPr lang="en-US" sz="2100" dirty="0">
                <a:solidFill>
                  <a:srgbClr val="0000FF"/>
                </a:solidFill>
                <a:latin typeface="Calibri" panose="020F0502020204030204"/>
              </a:rPr>
              <a:t>/dx</a:t>
            </a:r>
            <a:r>
              <a:rPr lang="en-US" sz="2100" baseline="-25000" dirty="0">
                <a:solidFill>
                  <a:srgbClr val="0000FF"/>
                </a:solidFill>
                <a:latin typeface="Calibri" panose="020F0502020204030204"/>
              </a:rPr>
              <a:t>1,1</a:t>
            </a:r>
            <a:r>
              <a:rPr lang="en-US" sz="2100" dirty="0">
                <a:solidFill>
                  <a:prstClr val="black"/>
                </a:solidFill>
                <a:latin typeface="Calibri" panose="020F0502020204030204"/>
              </a:rPr>
              <a:t> </a:t>
            </a:r>
          </a:p>
          <a:p>
            <a:pPr defTabSz="685800"/>
            <a:r>
              <a:rPr lang="en-US" sz="2100" dirty="0">
                <a:solidFill>
                  <a:prstClr val="black"/>
                </a:solidFill>
                <a:latin typeface="Calibri" panose="020F0502020204030204"/>
              </a:rPr>
              <a:t>= </a:t>
            </a:r>
            <a:r>
              <a:rPr lang="en-US" sz="2100" dirty="0">
                <a:solidFill>
                  <a:srgbClr val="ED7D31"/>
                </a:solidFill>
                <a:latin typeface="Calibri" panose="020F0502020204030204"/>
              </a:rPr>
              <a:t>(</a:t>
            </a:r>
            <a:r>
              <a:rPr lang="en-US" sz="2100" dirty="0" err="1">
                <a:solidFill>
                  <a:srgbClr val="ED7D31"/>
                </a:solidFill>
                <a:latin typeface="Calibri" panose="020F0502020204030204"/>
              </a:rPr>
              <a:t>dy</a:t>
            </a:r>
            <a:r>
              <a:rPr lang="en-US" sz="2100" dirty="0">
                <a:solidFill>
                  <a:srgbClr val="ED7D31"/>
                </a:solidFill>
                <a:latin typeface="Calibri" panose="020F0502020204030204"/>
              </a:rPr>
              <a:t>/dx</a:t>
            </a:r>
            <a:r>
              <a:rPr lang="en-US" sz="2100" baseline="-25000" dirty="0">
                <a:solidFill>
                  <a:srgbClr val="ED7D31"/>
                </a:solidFill>
                <a:latin typeface="Calibri" panose="020F0502020204030204"/>
              </a:rPr>
              <a:t>1,1</a:t>
            </a:r>
            <a:r>
              <a:rPr lang="en-US" sz="2100" dirty="0">
                <a:solidFill>
                  <a:srgbClr val="ED7D31"/>
                </a:solidFill>
                <a:latin typeface="Calibri" panose="020F0502020204030204"/>
              </a:rPr>
              <a:t>) </a:t>
            </a:r>
            <a:r>
              <a:rPr lang="en-US" sz="2100" dirty="0">
                <a:solidFill>
                  <a:prstClr val="black"/>
                </a:solidFill>
                <a:latin typeface="Calibri" panose="020F0502020204030204"/>
              </a:rPr>
              <a:t>· </a:t>
            </a:r>
            <a:r>
              <a:rPr lang="en-US" sz="2100" dirty="0">
                <a:solidFill>
                  <a:srgbClr val="C00000"/>
                </a:solidFill>
                <a:latin typeface="Calibri" panose="020F0502020204030204"/>
              </a:rPr>
              <a:t>(</a:t>
            </a:r>
            <a:r>
              <a:rPr lang="en-US" sz="2100" dirty="0" err="1">
                <a:solidFill>
                  <a:srgbClr val="C00000"/>
                </a:solidFill>
                <a:latin typeface="Calibri" panose="020F0502020204030204"/>
              </a:rPr>
              <a:t>dL</a:t>
            </a:r>
            <a:r>
              <a:rPr lang="en-US" sz="2100" dirty="0">
                <a:solidFill>
                  <a:srgbClr val="C00000"/>
                </a:solidFill>
                <a:latin typeface="Calibri" panose="020F0502020204030204"/>
              </a:rPr>
              <a:t>/</a:t>
            </a:r>
            <a:r>
              <a:rPr lang="en-US" sz="2100" dirty="0" err="1">
                <a:solidFill>
                  <a:srgbClr val="C00000"/>
                </a:solidFill>
                <a:latin typeface="Calibri" panose="020F0502020204030204"/>
              </a:rPr>
              <a:t>dy</a:t>
            </a:r>
            <a:r>
              <a:rPr lang="en-US" sz="2100" dirty="0">
                <a:solidFill>
                  <a:srgbClr val="C00000"/>
                </a:solidFill>
                <a:latin typeface="Calibri" panose="020F0502020204030204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159400577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Example: Matrix Multiplication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685800"/>
            <a:r>
              <a:rPr lang="en-US">
                <a:latin typeface="Calibri" panose="020F0502020204030204"/>
              </a:rPr>
              <a:t>Lecture 6 - </a:t>
            </a:r>
            <a:fld id="{AC1089D3-84F4-7045-A571-C61BEF9B13BC}" type="slidenum">
              <a:rPr lang="en-US">
                <a:latin typeface="Calibri" panose="020F0502020204030204"/>
              </a:rPr>
              <a:pPr defTabSz="685800"/>
              <a:t>122</a:t>
            </a:fld>
            <a:endParaRPr lang="en-US" dirty="0">
              <a:latin typeface="Calibri" panose="020F0502020204030204"/>
            </a:endParaRPr>
          </a:p>
        </p:txBody>
      </p:sp>
      <p:sp>
        <p:nvSpPr>
          <p:cNvPr id="5" name="Google Shape;2666;p165"/>
          <p:cNvSpPr txBox="1"/>
          <p:nvPr/>
        </p:nvSpPr>
        <p:spPr>
          <a:xfrm>
            <a:off x="105835" y="1721692"/>
            <a:ext cx="1324392" cy="9904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algn="ctr" defTabSz="685800"/>
            <a:r>
              <a:rPr lang="en" sz="2000" dirty="0">
                <a:solidFill>
                  <a:prstClr val="black"/>
                </a:solidFill>
                <a:latin typeface="Calibri" panose="020F0502020204030204"/>
              </a:rPr>
              <a:t>x: [N×D]</a:t>
            </a:r>
            <a:endParaRPr sz="2000" dirty="0">
              <a:solidFill>
                <a:prstClr val="black"/>
              </a:solidFill>
              <a:latin typeface="Calibri" panose="020F0502020204030204"/>
            </a:endParaRPr>
          </a:p>
          <a:p>
            <a:pPr algn="ctr" defTabSz="685800"/>
            <a:r>
              <a:rPr lang="en" sz="2000" dirty="0">
                <a:solidFill>
                  <a:srgbClr val="6AA84F"/>
                </a:solidFill>
                <a:latin typeface="Calibri" panose="020F0502020204030204"/>
              </a:rPr>
              <a:t>[  2   1  -3 ]</a:t>
            </a:r>
            <a:endParaRPr sz="2000" dirty="0">
              <a:solidFill>
                <a:srgbClr val="6AA84F"/>
              </a:solidFill>
              <a:latin typeface="Calibri" panose="020F0502020204030204"/>
            </a:endParaRPr>
          </a:p>
          <a:p>
            <a:pPr algn="ctr" defTabSz="685800"/>
            <a:r>
              <a:rPr lang="en" sz="2000" dirty="0">
                <a:solidFill>
                  <a:srgbClr val="6AA84F"/>
                </a:solidFill>
                <a:latin typeface="Calibri" panose="020F0502020204030204"/>
              </a:rPr>
              <a:t>[ -3   4   2 ]</a:t>
            </a:r>
            <a:endParaRPr sz="2000" dirty="0">
              <a:solidFill>
                <a:srgbClr val="6AA84F"/>
              </a:solidFill>
              <a:latin typeface="Calibri" panose="020F0502020204030204"/>
            </a:endParaRPr>
          </a:p>
        </p:txBody>
      </p:sp>
      <p:sp>
        <p:nvSpPr>
          <p:cNvPr id="6" name="Google Shape;2667;p165"/>
          <p:cNvSpPr txBox="1"/>
          <p:nvPr/>
        </p:nvSpPr>
        <p:spPr>
          <a:xfrm>
            <a:off x="1456729" y="1681190"/>
            <a:ext cx="1385063" cy="12936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algn="ctr" defTabSz="685800"/>
            <a:r>
              <a:rPr lang="en" sz="2000" dirty="0">
                <a:solidFill>
                  <a:prstClr val="black"/>
                </a:solidFill>
                <a:latin typeface="Calibri" panose="020F0502020204030204"/>
              </a:rPr>
              <a:t>w: [D×M]</a:t>
            </a:r>
            <a:endParaRPr sz="2000" dirty="0">
              <a:solidFill>
                <a:prstClr val="black"/>
              </a:solidFill>
              <a:latin typeface="Calibri" panose="020F0502020204030204"/>
            </a:endParaRPr>
          </a:p>
          <a:p>
            <a:pPr algn="ctr" defTabSz="685800"/>
            <a:r>
              <a:rPr lang="en" sz="2000" dirty="0">
                <a:solidFill>
                  <a:srgbClr val="6AA84F"/>
                </a:solidFill>
                <a:latin typeface="Calibri" panose="020F0502020204030204"/>
              </a:rPr>
              <a:t>[  3  2  1 -1]</a:t>
            </a:r>
            <a:endParaRPr sz="2000" dirty="0">
              <a:solidFill>
                <a:srgbClr val="6AA84F"/>
              </a:solidFill>
              <a:latin typeface="Calibri" panose="020F0502020204030204"/>
            </a:endParaRPr>
          </a:p>
          <a:p>
            <a:pPr algn="ctr" defTabSz="685800"/>
            <a:r>
              <a:rPr lang="en" sz="2000" dirty="0">
                <a:solidFill>
                  <a:srgbClr val="6AA84F"/>
                </a:solidFill>
                <a:latin typeface="Calibri" panose="020F0502020204030204"/>
              </a:rPr>
              <a:t>[  2  1  3  2]</a:t>
            </a:r>
            <a:endParaRPr sz="2000" dirty="0">
              <a:solidFill>
                <a:srgbClr val="6AA84F"/>
              </a:solidFill>
              <a:latin typeface="Calibri" panose="020F0502020204030204"/>
            </a:endParaRPr>
          </a:p>
          <a:p>
            <a:pPr algn="ctr" defTabSz="685800"/>
            <a:r>
              <a:rPr lang="en" sz="2000" dirty="0">
                <a:solidFill>
                  <a:srgbClr val="6AA84F"/>
                </a:solidFill>
                <a:latin typeface="Calibri" panose="020F0502020204030204"/>
              </a:rPr>
              <a:t>[  3  2  1 -2]</a:t>
            </a:r>
            <a:endParaRPr sz="2000" dirty="0">
              <a:solidFill>
                <a:srgbClr val="6AA84F"/>
              </a:solidFill>
              <a:latin typeface="Calibri" panose="020F0502020204030204"/>
            </a:endParaRPr>
          </a:p>
        </p:txBody>
      </p:sp>
      <p:grpSp>
        <p:nvGrpSpPr>
          <p:cNvPr id="7" name="Google Shape;2668;p165"/>
          <p:cNvGrpSpPr/>
          <p:nvPr/>
        </p:nvGrpSpPr>
        <p:grpSpPr>
          <a:xfrm>
            <a:off x="3350708" y="1783889"/>
            <a:ext cx="2752446" cy="1311858"/>
            <a:chOff x="3528693" y="1554987"/>
            <a:chExt cx="2753163" cy="1312200"/>
          </a:xfrm>
        </p:grpSpPr>
        <p:sp>
          <p:nvSpPr>
            <p:cNvPr id="8" name="Google Shape;2669;p165"/>
            <p:cNvSpPr/>
            <p:nvPr/>
          </p:nvSpPr>
          <p:spPr>
            <a:xfrm>
              <a:off x="3528693" y="1554987"/>
              <a:ext cx="2753163" cy="1312200"/>
            </a:xfrm>
            <a:prstGeom prst="rect">
              <a:avLst/>
            </a:prstGeom>
            <a:solidFill>
              <a:srgbClr val="F3F3F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01" tIns="91401" rIns="91401" bIns="91401" anchor="t" anchorCtr="0">
              <a:noAutofit/>
            </a:bodyPr>
            <a:lstStyle/>
            <a:p>
              <a:pPr algn="ctr" defTabSz="685800"/>
              <a:r>
                <a:rPr lang="en" sz="2200" dirty="0">
                  <a:solidFill>
                    <a:prstClr val="black"/>
                  </a:solidFill>
                  <a:latin typeface="Calibri" panose="020F0502020204030204"/>
                </a:rPr>
                <a:t>Matrix Multiply</a:t>
              </a:r>
              <a:r>
                <a:rPr lang="en-US" sz="2200" dirty="0">
                  <a:solidFill>
                    <a:prstClr val="black"/>
                  </a:solidFill>
                  <a:latin typeface="Calibri" panose="020F0502020204030204"/>
                </a:rPr>
                <a:t> </a:t>
              </a:r>
              <a:r>
                <a:rPr lang="en-US" sz="2200" i="1" dirty="0">
                  <a:solidFill>
                    <a:prstClr val="black"/>
                  </a:solidFill>
                  <a:latin typeface="Calibri" panose="020F0502020204030204"/>
                </a:rPr>
                <a:t>y = </a:t>
              </a:r>
              <a:r>
                <a:rPr lang="en-US" sz="2200" i="1" dirty="0" err="1">
                  <a:solidFill>
                    <a:prstClr val="black"/>
                  </a:solidFill>
                  <a:latin typeface="Calibri" panose="020F0502020204030204"/>
                </a:rPr>
                <a:t>xw</a:t>
              </a:r>
              <a:endParaRPr sz="2200" i="1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pic>
          <p:nvPicPr>
            <p:cNvPr id="9" name="Google Shape;2670;p165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3722274" y="2046850"/>
              <a:ext cx="2389475" cy="7075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" name="Google Shape;2671;p165"/>
          <p:cNvSpPr txBox="1"/>
          <p:nvPr/>
        </p:nvSpPr>
        <p:spPr>
          <a:xfrm>
            <a:off x="7139239" y="1209653"/>
            <a:ext cx="1861016" cy="11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algn="ctr" defTabSz="685800"/>
            <a:r>
              <a:rPr lang="en" sz="2000" dirty="0">
                <a:solidFill>
                  <a:prstClr val="black"/>
                </a:solidFill>
                <a:latin typeface="Calibri" panose="020F0502020204030204"/>
              </a:rPr>
              <a:t>y: [N×M]</a:t>
            </a:r>
            <a:endParaRPr sz="2000" dirty="0">
              <a:solidFill>
                <a:prstClr val="black"/>
              </a:solidFill>
              <a:latin typeface="Calibri" panose="020F0502020204030204"/>
            </a:endParaRPr>
          </a:p>
          <a:p>
            <a:pPr algn="ctr" defTabSz="685800"/>
            <a:r>
              <a:rPr lang="en" sz="2000" dirty="0">
                <a:solidFill>
                  <a:srgbClr val="6AA84F"/>
                </a:solidFill>
                <a:latin typeface="Calibri" panose="020F0502020204030204"/>
              </a:rPr>
              <a:t>[</a:t>
            </a:r>
            <a:r>
              <a:rPr lang="en-US" sz="2000" dirty="0">
                <a:solidFill>
                  <a:srgbClr val="6AA84F"/>
                </a:solidFill>
                <a:latin typeface="Calibri" panose="020F0502020204030204"/>
              </a:rPr>
              <a:t>-1</a:t>
            </a:r>
            <a:r>
              <a:rPr lang="en" sz="2000" dirty="0">
                <a:solidFill>
                  <a:srgbClr val="6AA84F"/>
                </a:solidFill>
                <a:latin typeface="Calibri" panose="020F0502020204030204"/>
              </a:rPr>
              <a:t> </a:t>
            </a:r>
            <a:r>
              <a:rPr lang="en-US" sz="2000" dirty="0">
                <a:solidFill>
                  <a:srgbClr val="6AA84F"/>
                </a:solidFill>
                <a:latin typeface="Calibri" panose="020F0502020204030204"/>
              </a:rPr>
              <a:t>-1</a:t>
            </a:r>
            <a:r>
              <a:rPr lang="en" sz="2000" dirty="0">
                <a:solidFill>
                  <a:srgbClr val="6AA84F"/>
                </a:solidFill>
                <a:latin typeface="Calibri" panose="020F0502020204030204"/>
              </a:rPr>
              <a:t>  </a:t>
            </a:r>
            <a:r>
              <a:rPr lang="en-US" sz="2000" dirty="0">
                <a:solidFill>
                  <a:srgbClr val="6AA84F"/>
                </a:solidFill>
                <a:latin typeface="Calibri" panose="020F0502020204030204"/>
              </a:rPr>
              <a:t> </a:t>
            </a:r>
            <a:r>
              <a:rPr lang="en" sz="2000" dirty="0">
                <a:solidFill>
                  <a:srgbClr val="6AA84F"/>
                </a:solidFill>
                <a:latin typeface="Calibri" panose="020F0502020204030204"/>
              </a:rPr>
              <a:t>2  </a:t>
            </a:r>
            <a:r>
              <a:rPr lang="en-US" sz="2000" dirty="0">
                <a:solidFill>
                  <a:srgbClr val="6AA84F"/>
                </a:solidFill>
                <a:latin typeface="Calibri" panose="020F0502020204030204"/>
              </a:rPr>
              <a:t> </a:t>
            </a:r>
            <a:r>
              <a:rPr lang="en" sz="2000" dirty="0">
                <a:solidFill>
                  <a:srgbClr val="6AA84F"/>
                </a:solidFill>
                <a:latin typeface="Calibri" panose="020F0502020204030204"/>
              </a:rPr>
              <a:t>6 ]</a:t>
            </a:r>
            <a:endParaRPr sz="2000" dirty="0">
              <a:solidFill>
                <a:srgbClr val="6AA84F"/>
              </a:solidFill>
              <a:latin typeface="Calibri" panose="020F0502020204030204"/>
            </a:endParaRPr>
          </a:p>
          <a:p>
            <a:pPr algn="ctr" defTabSz="685800"/>
            <a:r>
              <a:rPr lang="en" sz="2000" dirty="0">
                <a:solidFill>
                  <a:srgbClr val="6AA84F"/>
                </a:solidFill>
                <a:latin typeface="Calibri" panose="020F0502020204030204"/>
              </a:rPr>
              <a:t>[</a:t>
            </a:r>
            <a:r>
              <a:rPr lang="en-US" sz="2000" dirty="0">
                <a:solidFill>
                  <a:srgbClr val="6AA84F"/>
                </a:solidFill>
                <a:latin typeface="Calibri" panose="020F0502020204030204"/>
              </a:rPr>
              <a:t> </a:t>
            </a:r>
            <a:r>
              <a:rPr lang="en" sz="2000" dirty="0">
                <a:solidFill>
                  <a:srgbClr val="6AA84F"/>
                </a:solidFill>
                <a:latin typeface="Calibri" panose="020F0502020204030204"/>
              </a:rPr>
              <a:t>5 </a:t>
            </a:r>
            <a:r>
              <a:rPr lang="en-US" sz="2000" dirty="0">
                <a:solidFill>
                  <a:srgbClr val="6AA84F"/>
                </a:solidFill>
                <a:latin typeface="Calibri" panose="020F0502020204030204"/>
              </a:rPr>
              <a:t>  </a:t>
            </a:r>
            <a:r>
              <a:rPr lang="en" sz="2000" dirty="0">
                <a:solidFill>
                  <a:srgbClr val="6AA84F"/>
                </a:solidFill>
                <a:latin typeface="Calibri" panose="020F0502020204030204"/>
              </a:rPr>
              <a:t>2  1</a:t>
            </a:r>
            <a:r>
              <a:rPr lang="en-US" sz="2000" dirty="0">
                <a:solidFill>
                  <a:srgbClr val="6AA84F"/>
                </a:solidFill>
                <a:latin typeface="Calibri" panose="020F0502020204030204"/>
              </a:rPr>
              <a:t>1</a:t>
            </a:r>
            <a:r>
              <a:rPr lang="en" sz="2000" dirty="0">
                <a:solidFill>
                  <a:srgbClr val="6AA84F"/>
                </a:solidFill>
                <a:latin typeface="Calibri" panose="020F0502020204030204"/>
              </a:rPr>
              <a:t>  </a:t>
            </a:r>
            <a:r>
              <a:rPr lang="en-US" sz="2000" dirty="0">
                <a:solidFill>
                  <a:srgbClr val="6AA84F"/>
                </a:solidFill>
                <a:latin typeface="Calibri" panose="020F0502020204030204"/>
              </a:rPr>
              <a:t>7</a:t>
            </a:r>
            <a:r>
              <a:rPr lang="en" sz="2000" dirty="0">
                <a:solidFill>
                  <a:srgbClr val="6AA84F"/>
                </a:solidFill>
                <a:latin typeface="Calibri" panose="020F0502020204030204"/>
              </a:rPr>
              <a:t> ]</a:t>
            </a:r>
            <a:endParaRPr sz="2000" dirty="0">
              <a:solidFill>
                <a:srgbClr val="6AA84F"/>
              </a:solidFill>
              <a:latin typeface="Calibri" panose="020F0502020204030204"/>
            </a:endParaRPr>
          </a:p>
        </p:txBody>
      </p:sp>
      <p:cxnSp>
        <p:nvCxnSpPr>
          <p:cNvPr id="14" name="Google Shape;2675;p165"/>
          <p:cNvCxnSpPr/>
          <p:nvPr/>
        </p:nvCxnSpPr>
        <p:spPr>
          <a:xfrm>
            <a:off x="6228627" y="1985325"/>
            <a:ext cx="887169" cy="0"/>
          </a:xfrm>
          <a:prstGeom prst="straightConnector1">
            <a:avLst/>
          </a:prstGeom>
          <a:noFill/>
          <a:ln w="25400" cap="flat" cmpd="sng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" name="Google Shape;2677;p165"/>
          <p:cNvCxnSpPr/>
          <p:nvPr/>
        </p:nvCxnSpPr>
        <p:spPr>
          <a:xfrm>
            <a:off x="2841791" y="1960183"/>
            <a:ext cx="479648" cy="0"/>
          </a:xfrm>
          <a:prstGeom prst="straightConnector1">
            <a:avLst/>
          </a:prstGeom>
          <a:noFill/>
          <a:ln w="25400" cap="flat" cmpd="sng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" name="Google Shape;2672;p165"/>
          <p:cNvSpPr txBox="1"/>
          <p:nvPr/>
        </p:nvSpPr>
        <p:spPr>
          <a:xfrm>
            <a:off x="7139240" y="2445077"/>
            <a:ext cx="1657668" cy="11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algn="ctr" defTabSz="685800"/>
            <a:r>
              <a:rPr lang="en" sz="2000" dirty="0" err="1">
                <a:solidFill>
                  <a:prstClr val="black"/>
                </a:solidFill>
                <a:latin typeface="Calibri" panose="020F0502020204030204"/>
              </a:rPr>
              <a:t>dL</a:t>
            </a:r>
            <a:r>
              <a:rPr lang="en" sz="2000" dirty="0">
                <a:solidFill>
                  <a:prstClr val="black"/>
                </a:solidFill>
                <a:latin typeface="Calibri" panose="020F0502020204030204"/>
              </a:rPr>
              <a:t>/</a:t>
            </a:r>
            <a:r>
              <a:rPr lang="en" sz="2000" dirty="0" err="1">
                <a:solidFill>
                  <a:prstClr val="black"/>
                </a:solidFill>
                <a:latin typeface="Calibri" panose="020F0502020204030204"/>
              </a:rPr>
              <a:t>dy</a:t>
            </a:r>
            <a:r>
              <a:rPr lang="en" sz="2000" dirty="0">
                <a:solidFill>
                  <a:prstClr val="black"/>
                </a:solidFill>
                <a:latin typeface="Calibri" panose="020F0502020204030204"/>
              </a:rPr>
              <a:t>: [N×M]</a:t>
            </a:r>
            <a:endParaRPr sz="2000" dirty="0">
              <a:solidFill>
                <a:prstClr val="black"/>
              </a:solidFill>
              <a:latin typeface="Calibri" panose="020F0502020204030204"/>
            </a:endParaRPr>
          </a:p>
          <a:p>
            <a:pPr algn="ctr" defTabSz="685800"/>
            <a:r>
              <a:rPr lang="en" sz="2000" dirty="0">
                <a:solidFill>
                  <a:srgbClr val="C00000"/>
                </a:solidFill>
                <a:latin typeface="Calibri" panose="020F0502020204030204"/>
              </a:rPr>
              <a:t>[  2  3 -3  9 ]</a:t>
            </a:r>
            <a:endParaRPr sz="2000" dirty="0">
              <a:solidFill>
                <a:srgbClr val="C00000"/>
              </a:solidFill>
              <a:latin typeface="Calibri" panose="020F0502020204030204"/>
            </a:endParaRPr>
          </a:p>
          <a:p>
            <a:pPr algn="ctr" defTabSz="685800"/>
            <a:r>
              <a:rPr lang="en" sz="2000" dirty="0">
                <a:solidFill>
                  <a:srgbClr val="C00000"/>
                </a:solidFill>
                <a:latin typeface="Calibri" panose="020F0502020204030204"/>
              </a:rPr>
              <a:t>[ -8  1  4  6 ]</a:t>
            </a:r>
            <a:endParaRPr sz="2000" dirty="0">
              <a:solidFill>
                <a:srgbClr val="C00000"/>
              </a:solidFill>
              <a:latin typeface="Calibri" panose="020F0502020204030204"/>
            </a:endParaRPr>
          </a:p>
        </p:txBody>
      </p:sp>
      <p:cxnSp>
        <p:nvCxnSpPr>
          <p:cNvPr id="13" name="Google Shape;2674;p165"/>
          <p:cNvCxnSpPr/>
          <p:nvPr/>
        </p:nvCxnSpPr>
        <p:spPr>
          <a:xfrm>
            <a:off x="6221379" y="2982965"/>
            <a:ext cx="917761" cy="0"/>
          </a:xfrm>
          <a:prstGeom prst="straightConnector1">
            <a:avLst/>
          </a:prstGeom>
          <a:noFill/>
          <a:ln w="25400" cap="flat" cmpd="sng">
            <a:solidFill>
              <a:srgbClr val="C00000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15" name="Google Shape;2666;p165"/>
          <p:cNvSpPr txBox="1"/>
          <p:nvPr/>
        </p:nvSpPr>
        <p:spPr>
          <a:xfrm>
            <a:off x="15868" y="3011644"/>
            <a:ext cx="1602715" cy="9904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algn="ctr" defTabSz="685800"/>
            <a:r>
              <a:rPr lang="en-US" sz="2000" dirty="0" err="1">
                <a:solidFill>
                  <a:prstClr val="black"/>
                </a:solidFill>
                <a:latin typeface="Calibri" panose="020F0502020204030204"/>
              </a:rPr>
              <a:t>dL</a:t>
            </a:r>
            <a:r>
              <a:rPr lang="en-US" sz="2000" dirty="0">
                <a:solidFill>
                  <a:prstClr val="black"/>
                </a:solidFill>
                <a:latin typeface="Calibri" panose="020F0502020204030204"/>
              </a:rPr>
              <a:t>/d</a:t>
            </a:r>
            <a:r>
              <a:rPr lang="en" sz="2000" dirty="0">
                <a:solidFill>
                  <a:prstClr val="black"/>
                </a:solidFill>
                <a:latin typeface="Calibri" panose="020F0502020204030204"/>
              </a:rPr>
              <a:t>x: [N×D]</a:t>
            </a:r>
            <a:endParaRPr sz="2000" dirty="0">
              <a:solidFill>
                <a:prstClr val="black"/>
              </a:solidFill>
              <a:latin typeface="Calibri" panose="020F0502020204030204"/>
            </a:endParaRPr>
          </a:p>
          <a:p>
            <a:pPr algn="ctr" defTabSz="685800"/>
            <a:r>
              <a:rPr lang="en" sz="2000" dirty="0">
                <a:solidFill>
                  <a:srgbClr val="C00000"/>
                </a:solidFill>
                <a:latin typeface="Calibri" panose="020F0502020204030204"/>
              </a:rPr>
              <a:t>[ </a:t>
            </a:r>
            <a:r>
              <a:rPr lang="en-US" sz="2000" dirty="0">
                <a:solidFill>
                  <a:srgbClr val="C00000"/>
                </a:solidFill>
                <a:latin typeface="Calibri" panose="020F0502020204030204"/>
              </a:rPr>
              <a:t> 0</a:t>
            </a:r>
            <a:r>
              <a:rPr lang="en" sz="2000" dirty="0">
                <a:solidFill>
                  <a:srgbClr val="C00000"/>
                </a:solidFill>
                <a:latin typeface="Calibri" panose="020F0502020204030204"/>
              </a:rPr>
              <a:t>   1</a:t>
            </a:r>
            <a:r>
              <a:rPr lang="en-US" sz="2000" dirty="0">
                <a:solidFill>
                  <a:srgbClr val="C00000"/>
                </a:solidFill>
                <a:latin typeface="Calibri" panose="020F0502020204030204"/>
              </a:rPr>
              <a:t>6</a:t>
            </a:r>
            <a:r>
              <a:rPr lang="en" sz="2000" dirty="0">
                <a:solidFill>
                  <a:srgbClr val="C00000"/>
                </a:solidFill>
                <a:latin typeface="Calibri" panose="020F0502020204030204"/>
              </a:rPr>
              <a:t> </a:t>
            </a:r>
            <a:r>
              <a:rPr lang="en-US" sz="2000" dirty="0">
                <a:solidFill>
                  <a:srgbClr val="C00000"/>
                </a:solidFill>
                <a:latin typeface="Calibri" panose="020F0502020204030204"/>
              </a:rPr>
              <a:t>  </a:t>
            </a:r>
            <a:r>
              <a:rPr lang="en" sz="2000" dirty="0">
                <a:solidFill>
                  <a:srgbClr val="C00000"/>
                </a:solidFill>
                <a:latin typeface="Calibri" panose="020F0502020204030204"/>
              </a:rPr>
              <a:t>-</a:t>
            </a:r>
            <a:r>
              <a:rPr lang="en-US" sz="2000" dirty="0">
                <a:solidFill>
                  <a:srgbClr val="C00000"/>
                </a:solidFill>
                <a:latin typeface="Calibri" panose="020F0502020204030204"/>
              </a:rPr>
              <a:t>9</a:t>
            </a:r>
            <a:r>
              <a:rPr lang="en" sz="2000" dirty="0">
                <a:solidFill>
                  <a:srgbClr val="C00000"/>
                </a:solidFill>
                <a:latin typeface="Calibri" panose="020F0502020204030204"/>
              </a:rPr>
              <a:t> </a:t>
            </a:r>
            <a:r>
              <a:rPr lang="en-US" sz="2000" dirty="0">
                <a:solidFill>
                  <a:srgbClr val="C00000"/>
                </a:solidFill>
                <a:latin typeface="Calibri" panose="020F0502020204030204"/>
              </a:rPr>
              <a:t> </a:t>
            </a:r>
            <a:r>
              <a:rPr lang="en" sz="2000" dirty="0">
                <a:solidFill>
                  <a:srgbClr val="C00000"/>
                </a:solidFill>
                <a:latin typeface="Calibri" panose="020F0502020204030204"/>
              </a:rPr>
              <a:t>]</a:t>
            </a:r>
            <a:endParaRPr sz="2000" dirty="0">
              <a:solidFill>
                <a:srgbClr val="C00000"/>
              </a:solidFill>
              <a:latin typeface="Calibri" panose="020F0502020204030204"/>
            </a:endParaRPr>
          </a:p>
          <a:p>
            <a:pPr algn="ctr" defTabSz="685800"/>
            <a:r>
              <a:rPr lang="en" sz="2000" dirty="0">
                <a:solidFill>
                  <a:srgbClr val="C00000"/>
                </a:solidFill>
                <a:latin typeface="Calibri" panose="020F0502020204030204"/>
              </a:rPr>
              <a:t>[-</a:t>
            </a:r>
            <a:r>
              <a:rPr lang="en-US" sz="2000" dirty="0">
                <a:solidFill>
                  <a:srgbClr val="C00000"/>
                </a:solidFill>
                <a:latin typeface="Calibri" panose="020F0502020204030204"/>
              </a:rPr>
              <a:t>24</a:t>
            </a:r>
            <a:r>
              <a:rPr lang="en" sz="2000" dirty="0">
                <a:solidFill>
                  <a:srgbClr val="C00000"/>
                </a:solidFill>
                <a:latin typeface="Calibri" panose="020F0502020204030204"/>
              </a:rPr>
              <a:t>   </a:t>
            </a:r>
            <a:r>
              <a:rPr lang="en-US" sz="2000" dirty="0">
                <a:solidFill>
                  <a:srgbClr val="C00000"/>
                </a:solidFill>
                <a:latin typeface="Calibri" panose="020F0502020204030204"/>
              </a:rPr>
              <a:t>9</a:t>
            </a:r>
            <a:r>
              <a:rPr lang="en" sz="2000" dirty="0">
                <a:solidFill>
                  <a:srgbClr val="C00000"/>
                </a:solidFill>
                <a:latin typeface="Calibri" panose="020F0502020204030204"/>
              </a:rPr>
              <a:t> </a:t>
            </a:r>
            <a:r>
              <a:rPr lang="en-US" sz="2000" dirty="0">
                <a:solidFill>
                  <a:srgbClr val="C00000"/>
                </a:solidFill>
                <a:latin typeface="Calibri" panose="020F0502020204030204"/>
              </a:rPr>
              <a:t> -30</a:t>
            </a:r>
            <a:r>
              <a:rPr lang="en" sz="2000" dirty="0">
                <a:solidFill>
                  <a:srgbClr val="C00000"/>
                </a:solidFill>
                <a:latin typeface="Calibri" panose="020F0502020204030204"/>
              </a:rPr>
              <a:t> ]</a:t>
            </a:r>
            <a:endParaRPr sz="2000" dirty="0">
              <a:solidFill>
                <a:srgbClr val="C00000"/>
              </a:solidFill>
              <a:latin typeface="Calibri" panose="020F0502020204030204"/>
            </a:endParaRPr>
          </a:p>
        </p:txBody>
      </p:sp>
      <p:cxnSp>
        <p:nvCxnSpPr>
          <p:cNvPr id="17" name="Elbow Connector 16"/>
          <p:cNvCxnSpPr/>
          <p:nvPr/>
        </p:nvCxnSpPr>
        <p:spPr>
          <a:xfrm rot="10800000" flipV="1">
            <a:off x="1501572" y="3007044"/>
            <a:ext cx="1767100" cy="662410"/>
          </a:xfrm>
          <a:prstGeom prst="bentConnector3">
            <a:avLst>
              <a:gd name="adj1" fmla="val 64343"/>
            </a:avLst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Google Shape;2666;p165"/>
          <p:cNvSpPr txBox="1"/>
          <p:nvPr/>
        </p:nvSpPr>
        <p:spPr>
          <a:xfrm>
            <a:off x="231295" y="3357029"/>
            <a:ext cx="1140305" cy="6235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algn="ctr" defTabSz="685800"/>
            <a:r>
              <a:rPr lang="en-US" sz="2000" dirty="0">
                <a:solidFill>
                  <a:srgbClr val="C00000"/>
                </a:solidFill>
                <a:latin typeface="Calibri" panose="020F0502020204030204"/>
              </a:rPr>
              <a:t>?</a:t>
            </a:r>
            <a:r>
              <a:rPr lang="en" sz="2000" dirty="0">
                <a:solidFill>
                  <a:srgbClr val="C00000"/>
                </a:solidFill>
                <a:latin typeface="Calibri" panose="020F0502020204030204"/>
              </a:rPr>
              <a:t>   </a:t>
            </a:r>
            <a:r>
              <a:rPr lang="en-US" sz="2000" dirty="0">
                <a:solidFill>
                  <a:srgbClr val="C00000"/>
                </a:solidFill>
                <a:latin typeface="Calibri" panose="020F0502020204030204"/>
              </a:rPr>
              <a:t> ?</a:t>
            </a:r>
            <a:r>
              <a:rPr lang="en" sz="2000" dirty="0">
                <a:solidFill>
                  <a:srgbClr val="C00000"/>
                </a:solidFill>
                <a:latin typeface="Calibri" panose="020F0502020204030204"/>
              </a:rPr>
              <a:t> </a:t>
            </a:r>
            <a:r>
              <a:rPr lang="en-US" sz="2000" dirty="0">
                <a:solidFill>
                  <a:srgbClr val="C00000"/>
                </a:solidFill>
                <a:latin typeface="Calibri" panose="020F0502020204030204"/>
              </a:rPr>
              <a:t>   ?</a:t>
            </a:r>
            <a:r>
              <a:rPr lang="en" sz="2000" dirty="0">
                <a:solidFill>
                  <a:srgbClr val="C00000"/>
                </a:solidFill>
                <a:latin typeface="Calibri" panose="020F0502020204030204"/>
              </a:rPr>
              <a:t> </a:t>
            </a:r>
            <a:r>
              <a:rPr lang="en-US" sz="2000" dirty="0">
                <a:solidFill>
                  <a:srgbClr val="C00000"/>
                </a:solidFill>
                <a:latin typeface="Calibri" panose="020F0502020204030204"/>
              </a:rPr>
              <a:t> ?</a:t>
            </a:r>
            <a:r>
              <a:rPr lang="en" sz="2000" dirty="0">
                <a:solidFill>
                  <a:srgbClr val="C00000"/>
                </a:solidFill>
                <a:latin typeface="Calibri" panose="020F0502020204030204"/>
              </a:rPr>
              <a:t>   </a:t>
            </a:r>
            <a:r>
              <a:rPr lang="en-US" sz="2000" dirty="0">
                <a:solidFill>
                  <a:srgbClr val="C00000"/>
                </a:solidFill>
                <a:latin typeface="Calibri" panose="020F0502020204030204"/>
              </a:rPr>
              <a:t> ?</a:t>
            </a:r>
            <a:r>
              <a:rPr lang="en" sz="2000" dirty="0">
                <a:solidFill>
                  <a:srgbClr val="C00000"/>
                </a:solidFill>
                <a:latin typeface="Calibri" panose="020F0502020204030204"/>
              </a:rPr>
              <a:t> </a:t>
            </a:r>
            <a:r>
              <a:rPr lang="en-US" sz="2000" dirty="0">
                <a:solidFill>
                  <a:srgbClr val="C00000"/>
                </a:solidFill>
                <a:latin typeface="Calibri" panose="020F0502020204030204"/>
              </a:rPr>
              <a:t>   ?</a:t>
            </a:r>
            <a:r>
              <a:rPr lang="en" sz="2000" dirty="0">
                <a:solidFill>
                  <a:srgbClr val="C00000"/>
                </a:solidFill>
                <a:latin typeface="Calibri" panose="020F0502020204030204"/>
              </a:rPr>
              <a:t> </a:t>
            </a:r>
            <a:r>
              <a:rPr lang="en-US" sz="2000" dirty="0">
                <a:solidFill>
                  <a:srgbClr val="C00000"/>
                </a:solidFill>
                <a:latin typeface="Calibri" panose="020F0502020204030204"/>
              </a:rPr>
              <a:t> </a:t>
            </a:r>
            <a:endParaRPr sz="2000" dirty="0">
              <a:solidFill>
                <a:srgbClr val="C00000"/>
              </a:solidFill>
              <a:latin typeface="Calibri" panose="020F0502020204030204"/>
            </a:endParaRPr>
          </a:p>
        </p:txBody>
      </p:sp>
      <p:sp>
        <p:nvSpPr>
          <p:cNvPr id="19" name="Google Shape;2678;p165"/>
          <p:cNvSpPr/>
          <p:nvPr/>
        </p:nvSpPr>
        <p:spPr>
          <a:xfrm rot="3108">
            <a:off x="333727" y="2097955"/>
            <a:ext cx="265022" cy="280427"/>
          </a:xfrm>
          <a:prstGeom prst="rect">
            <a:avLst/>
          </a:prstGeom>
          <a:noFill/>
          <a:ln w="2540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0" name="Google Shape;2678;p165"/>
          <p:cNvSpPr/>
          <p:nvPr/>
        </p:nvSpPr>
        <p:spPr>
          <a:xfrm rot="3108">
            <a:off x="333726" y="3357150"/>
            <a:ext cx="265022" cy="280427"/>
          </a:xfrm>
          <a:prstGeom prst="rect">
            <a:avLst/>
          </a:prstGeom>
          <a:noFill/>
          <a:ln w="2540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532855" y="3413248"/>
            <a:ext cx="2388154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800"/>
            <a:r>
              <a:rPr lang="en-US" sz="2100" dirty="0">
                <a:solidFill>
                  <a:prstClr val="black"/>
                </a:solidFill>
                <a:latin typeface="Calibri" panose="020F0502020204030204"/>
              </a:rPr>
              <a:t>Local Gradient Slice:</a:t>
            </a:r>
          </a:p>
          <a:p>
            <a:pPr algn="ctr" defTabSz="685800"/>
            <a:r>
              <a:rPr lang="en-US" sz="2100" dirty="0" err="1">
                <a:solidFill>
                  <a:srgbClr val="ED7D31"/>
                </a:solidFill>
                <a:latin typeface="Calibri" panose="020F0502020204030204"/>
              </a:rPr>
              <a:t>dy</a:t>
            </a:r>
            <a:r>
              <a:rPr lang="en-US" sz="2100" dirty="0">
                <a:solidFill>
                  <a:srgbClr val="ED7D31"/>
                </a:solidFill>
                <a:latin typeface="Calibri" panose="020F0502020204030204"/>
              </a:rPr>
              <a:t>/dx</a:t>
            </a:r>
            <a:r>
              <a:rPr lang="en-US" sz="2100" baseline="-25000" dirty="0">
                <a:solidFill>
                  <a:srgbClr val="ED7D31"/>
                </a:solidFill>
                <a:latin typeface="Calibri" panose="020F0502020204030204"/>
              </a:rPr>
              <a:t>1,1</a:t>
            </a:r>
          </a:p>
          <a:p>
            <a:pPr algn="ctr" defTabSz="685800"/>
            <a:r>
              <a:rPr lang="en-US" sz="2100" dirty="0">
                <a:solidFill>
                  <a:srgbClr val="ED7D31"/>
                </a:solidFill>
                <a:latin typeface="Calibri" panose="020F0502020204030204"/>
              </a:rPr>
              <a:t>[ 3  2  1 -1 ]</a:t>
            </a:r>
          </a:p>
          <a:p>
            <a:pPr algn="ctr" defTabSz="685800"/>
            <a:r>
              <a:rPr lang="en-US" sz="2100" dirty="0">
                <a:solidFill>
                  <a:srgbClr val="ED7D31"/>
                </a:solidFill>
                <a:latin typeface="Calibri" panose="020F0502020204030204"/>
              </a:rPr>
              <a:t>[ 0  ?  ?  ? ]</a:t>
            </a:r>
          </a:p>
        </p:txBody>
      </p:sp>
      <p:sp>
        <p:nvSpPr>
          <p:cNvPr id="22" name="Google Shape;2678;p165"/>
          <p:cNvSpPr/>
          <p:nvPr/>
        </p:nvSpPr>
        <p:spPr>
          <a:xfrm rot="3108">
            <a:off x="7486376" y="1942649"/>
            <a:ext cx="265022" cy="280427"/>
          </a:xfrm>
          <a:prstGeom prst="rect">
            <a:avLst/>
          </a:prstGeom>
          <a:noFill/>
          <a:ln w="25400" cap="flat" cmpd="sng">
            <a:solidFill>
              <a:srgbClr val="703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968577" y="4054865"/>
            <a:ext cx="1112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n-US" dirty="0">
                <a:solidFill>
                  <a:srgbClr val="7030A0"/>
                </a:solidFill>
                <a:latin typeface="Calibri" panose="020F0502020204030204"/>
              </a:rPr>
              <a:t>dy</a:t>
            </a:r>
            <a:r>
              <a:rPr lang="en-US" baseline="-25000" dirty="0">
                <a:solidFill>
                  <a:srgbClr val="7030A0"/>
                </a:solidFill>
                <a:latin typeface="Calibri" panose="020F0502020204030204"/>
              </a:rPr>
              <a:t>1,2</a:t>
            </a:r>
            <a:r>
              <a:rPr lang="en-US" dirty="0">
                <a:solidFill>
                  <a:srgbClr val="7030A0"/>
                </a:solidFill>
                <a:latin typeface="Calibri" panose="020F0502020204030204"/>
              </a:rPr>
              <a:t>/dx</a:t>
            </a:r>
            <a:r>
              <a:rPr lang="en-US" baseline="-25000" dirty="0">
                <a:solidFill>
                  <a:srgbClr val="7030A0"/>
                </a:solidFill>
                <a:latin typeface="Calibri" panose="020F0502020204030204"/>
              </a:rPr>
              <a:t>1,1</a:t>
            </a:r>
            <a:endParaRPr lang="en-US" dirty="0">
              <a:solidFill>
                <a:srgbClr val="7030A0"/>
              </a:solidFill>
              <a:latin typeface="Calibri" panose="020F0502020204030204"/>
            </a:endParaRPr>
          </a:p>
        </p:txBody>
      </p:sp>
      <p:sp>
        <p:nvSpPr>
          <p:cNvPr id="24" name="Google Shape;2678;p165"/>
          <p:cNvSpPr/>
          <p:nvPr/>
        </p:nvSpPr>
        <p:spPr>
          <a:xfrm rot="3108">
            <a:off x="4232633" y="4427545"/>
            <a:ext cx="265022" cy="280427"/>
          </a:xfrm>
          <a:prstGeom prst="rect">
            <a:avLst/>
          </a:prstGeom>
          <a:noFill/>
          <a:ln w="25400" cap="flat" cmpd="sng">
            <a:solidFill>
              <a:srgbClr val="703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6" name="Google Shape;2678;p165"/>
          <p:cNvSpPr/>
          <p:nvPr/>
        </p:nvSpPr>
        <p:spPr>
          <a:xfrm rot="3108">
            <a:off x="326839" y="2409612"/>
            <a:ext cx="881457" cy="280427"/>
          </a:xfrm>
          <a:prstGeom prst="rect">
            <a:avLst/>
          </a:prstGeom>
          <a:noFill/>
          <a:ln w="25400" cap="flat" cmpd="sng">
            <a:solidFill>
              <a:srgbClr val="703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7" name="Google Shape;2678;p165"/>
          <p:cNvSpPr/>
          <p:nvPr/>
        </p:nvSpPr>
        <p:spPr>
          <a:xfrm rot="3108">
            <a:off x="1681842" y="2053367"/>
            <a:ext cx="257108" cy="874293"/>
          </a:xfrm>
          <a:prstGeom prst="rect">
            <a:avLst/>
          </a:prstGeom>
          <a:noFill/>
          <a:ln w="25400" cap="flat" cmpd="sng">
            <a:solidFill>
              <a:srgbClr val="703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933363" y="4788965"/>
            <a:ext cx="365837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n-US" sz="2100" dirty="0">
                <a:solidFill>
                  <a:prstClr val="black"/>
                </a:solidFill>
                <a:latin typeface="Calibri" panose="020F0502020204030204"/>
              </a:rPr>
              <a:t>y</a:t>
            </a:r>
            <a:r>
              <a:rPr lang="en-US" sz="2100" baseline="-25000" dirty="0">
                <a:solidFill>
                  <a:prstClr val="black"/>
                </a:solidFill>
                <a:latin typeface="Calibri" panose="020F0502020204030204"/>
              </a:rPr>
              <a:t>2,1</a:t>
            </a:r>
            <a:r>
              <a:rPr lang="en-US" sz="2100" dirty="0">
                <a:solidFill>
                  <a:prstClr val="black"/>
                </a:solidFill>
                <a:latin typeface="Calibri" panose="020F0502020204030204"/>
              </a:rPr>
              <a:t> = x</a:t>
            </a:r>
            <a:r>
              <a:rPr lang="en-US" sz="2100" baseline="-25000" dirty="0">
                <a:solidFill>
                  <a:prstClr val="black"/>
                </a:solidFill>
                <a:latin typeface="Calibri" panose="020F0502020204030204"/>
              </a:rPr>
              <a:t>2,1</a:t>
            </a:r>
            <a:r>
              <a:rPr lang="en-US" sz="2100" dirty="0">
                <a:solidFill>
                  <a:prstClr val="black"/>
                </a:solidFill>
                <a:latin typeface="Calibri" panose="020F0502020204030204"/>
              </a:rPr>
              <a:t>w</a:t>
            </a:r>
            <a:r>
              <a:rPr lang="en-US" sz="2100" baseline="-25000" dirty="0">
                <a:solidFill>
                  <a:prstClr val="black"/>
                </a:solidFill>
                <a:latin typeface="Calibri" panose="020F0502020204030204"/>
              </a:rPr>
              <a:t>1,1</a:t>
            </a:r>
            <a:r>
              <a:rPr lang="en-US" sz="2100" dirty="0">
                <a:solidFill>
                  <a:prstClr val="black"/>
                </a:solidFill>
                <a:latin typeface="Calibri" panose="020F0502020204030204"/>
              </a:rPr>
              <a:t> + x</a:t>
            </a:r>
            <a:r>
              <a:rPr lang="en-US" sz="2100" baseline="-25000" dirty="0">
                <a:solidFill>
                  <a:prstClr val="black"/>
                </a:solidFill>
                <a:latin typeface="Calibri" panose="020F0502020204030204"/>
              </a:rPr>
              <a:t>2,2</a:t>
            </a:r>
            <a:r>
              <a:rPr lang="en-US" sz="2100" dirty="0">
                <a:solidFill>
                  <a:prstClr val="black"/>
                </a:solidFill>
                <a:latin typeface="Calibri" panose="020F0502020204030204"/>
              </a:rPr>
              <a:t>w</a:t>
            </a:r>
            <a:r>
              <a:rPr lang="en-US" sz="2100" baseline="-25000" dirty="0">
                <a:solidFill>
                  <a:prstClr val="black"/>
                </a:solidFill>
                <a:latin typeface="Calibri" panose="020F0502020204030204"/>
              </a:rPr>
              <a:t>2,1</a:t>
            </a:r>
            <a:r>
              <a:rPr lang="en-US" sz="2100" dirty="0">
                <a:solidFill>
                  <a:prstClr val="black"/>
                </a:solidFill>
                <a:latin typeface="Calibri" panose="020F0502020204030204"/>
              </a:rPr>
              <a:t> +  x</a:t>
            </a:r>
            <a:r>
              <a:rPr lang="en-US" sz="2100" baseline="-25000" dirty="0">
                <a:solidFill>
                  <a:prstClr val="black"/>
                </a:solidFill>
                <a:latin typeface="Calibri" panose="020F0502020204030204"/>
              </a:rPr>
              <a:t>2,3</a:t>
            </a:r>
            <a:r>
              <a:rPr lang="en-US" sz="2100" dirty="0">
                <a:solidFill>
                  <a:prstClr val="black"/>
                </a:solidFill>
                <a:latin typeface="Calibri" panose="020F0502020204030204"/>
              </a:rPr>
              <a:t>w</a:t>
            </a:r>
            <a:r>
              <a:rPr lang="en-US" sz="2100" baseline="-25000" dirty="0">
                <a:solidFill>
                  <a:prstClr val="black"/>
                </a:solidFill>
                <a:latin typeface="Calibri" panose="020F0502020204030204"/>
              </a:rPr>
              <a:t>3,1</a:t>
            </a:r>
          </a:p>
          <a:p>
            <a:pPr defTabSz="685800"/>
            <a:r>
              <a:rPr lang="en-US" sz="2100" dirty="0">
                <a:solidFill>
                  <a:prstClr val="black"/>
                </a:solidFill>
                <a:latin typeface="Calibri" panose="020F0502020204030204"/>
              </a:rPr>
              <a:t>=&gt; dy</a:t>
            </a:r>
            <a:r>
              <a:rPr lang="en-US" sz="2100" baseline="-25000" dirty="0">
                <a:solidFill>
                  <a:prstClr val="black"/>
                </a:solidFill>
                <a:latin typeface="Calibri" panose="020F0502020204030204"/>
              </a:rPr>
              <a:t>2,1</a:t>
            </a:r>
            <a:r>
              <a:rPr lang="en-US" sz="2100" dirty="0">
                <a:solidFill>
                  <a:prstClr val="black"/>
                </a:solidFill>
                <a:latin typeface="Calibri" panose="020F0502020204030204"/>
              </a:rPr>
              <a:t>/dx</a:t>
            </a:r>
            <a:r>
              <a:rPr lang="en-US" sz="2100" baseline="-25000" dirty="0">
                <a:solidFill>
                  <a:prstClr val="black"/>
                </a:solidFill>
                <a:latin typeface="Calibri" panose="020F0502020204030204"/>
              </a:rPr>
              <a:t>1,1</a:t>
            </a:r>
            <a:r>
              <a:rPr lang="en-US" sz="2100" dirty="0">
                <a:solidFill>
                  <a:prstClr val="black"/>
                </a:solidFill>
                <a:latin typeface="Calibri" panose="020F0502020204030204"/>
              </a:rPr>
              <a:t> = 0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55016" y="4216422"/>
            <a:ext cx="237116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n-US" sz="2100" dirty="0" err="1">
                <a:solidFill>
                  <a:srgbClr val="0000FF"/>
                </a:solidFill>
                <a:latin typeface="Calibri" panose="020F0502020204030204"/>
              </a:rPr>
              <a:t>dL</a:t>
            </a:r>
            <a:r>
              <a:rPr lang="en-US" sz="2100" dirty="0">
                <a:solidFill>
                  <a:srgbClr val="0000FF"/>
                </a:solidFill>
                <a:latin typeface="Calibri" panose="020F0502020204030204"/>
              </a:rPr>
              <a:t>/dx</a:t>
            </a:r>
            <a:r>
              <a:rPr lang="en-US" sz="2100" baseline="-25000" dirty="0">
                <a:solidFill>
                  <a:srgbClr val="0000FF"/>
                </a:solidFill>
                <a:latin typeface="Calibri" panose="020F0502020204030204"/>
              </a:rPr>
              <a:t>1,1</a:t>
            </a:r>
            <a:r>
              <a:rPr lang="en-US" sz="2100" dirty="0">
                <a:solidFill>
                  <a:prstClr val="black"/>
                </a:solidFill>
                <a:latin typeface="Calibri" panose="020F0502020204030204"/>
              </a:rPr>
              <a:t> </a:t>
            </a:r>
          </a:p>
          <a:p>
            <a:pPr defTabSz="685800"/>
            <a:r>
              <a:rPr lang="en-US" sz="2100" dirty="0">
                <a:solidFill>
                  <a:prstClr val="black"/>
                </a:solidFill>
                <a:latin typeface="Calibri" panose="020F0502020204030204"/>
              </a:rPr>
              <a:t>= </a:t>
            </a:r>
            <a:r>
              <a:rPr lang="en-US" sz="2100" dirty="0">
                <a:solidFill>
                  <a:srgbClr val="ED7D31"/>
                </a:solidFill>
                <a:latin typeface="Calibri" panose="020F0502020204030204"/>
              </a:rPr>
              <a:t>(</a:t>
            </a:r>
            <a:r>
              <a:rPr lang="en-US" sz="2100" dirty="0" err="1">
                <a:solidFill>
                  <a:srgbClr val="ED7D31"/>
                </a:solidFill>
                <a:latin typeface="Calibri" panose="020F0502020204030204"/>
              </a:rPr>
              <a:t>dy</a:t>
            </a:r>
            <a:r>
              <a:rPr lang="en-US" sz="2100" dirty="0">
                <a:solidFill>
                  <a:srgbClr val="ED7D31"/>
                </a:solidFill>
                <a:latin typeface="Calibri" panose="020F0502020204030204"/>
              </a:rPr>
              <a:t>/dx</a:t>
            </a:r>
            <a:r>
              <a:rPr lang="en-US" sz="2100" baseline="-25000" dirty="0">
                <a:solidFill>
                  <a:srgbClr val="ED7D31"/>
                </a:solidFill>
                <a:latin typeface="Calibri" panose="020F0502020204030204"/>
              </a:rPr>
              <a:t>1,1</a:t>
            </a:r>
            <a:r>
              <a:rPr lang="en-US" sz="2100" dirty="0">
                <a:solidFill>
                  <a:srgbClr val="ED7D31"/>
                </a:solidFill>
                <a:latin typeface="Calibri" panose="020F0502020204030204"/>
              </a:rPr>
              <a:t>) </a:t>
            </a:r>
            <a:r>
              <a:rPr lang="en-US" sz="2100" dirty="0">
                <a:solidFill>
                  <a:prstClr val="black"/>
                </a:solidFill>
                <a:latin typeface="Calibri" panose="020F0502020204030204"/>
              </a:rPr>
              <a:t>· </a:t>
            </a:r>
            <a:r>
              <a:rPr lang="en-US" sz="2100" dirty="0">
                <a:solidFill>
                  <a:srgbClr val="C00000"/>
                </a:solidFill>
                <a:latin typeface="Calibri" panose="020F0502020204030204"/>
              </a:rPr>
              <a:t>(</a:t>
            </a:r>
            <a:r>
              <a:rPr lang="en-US" sz="2100" dirty="0" err="1">
                <a:solidFill>
                  <a:srgbClr val="C00000"/>
                </a:solidFill>
                <a:latin typeface="Calibri" panose="020F0502020204030204"/>
              </a:rPr>
              <a:t>dL</a:t>
            </a:r>
            <a:r>
              <a:rPr lang="en-US" sz="2100" dirty="0">
                <a:solidFill>
                  <a:srgbClr val="C00000"/>
                </a:solidFill>
                <a:latin typeface="Calibri" panose="020F0502020204030204"/>
              </a:rPr>
              <a:t>/</a:t>
            </a:r>
            <a:r>
              <a:rPr lang="en-US" sz="2100" dirty="0" err="1">
                <a:solidFill>
                  <a:srgbClr val="C00000"/>
                </a:solidFill>
                <a:latin typeface="Calibri" panose="020F0502020204030204"/>
              </a:rPr>
              <a:t>dy</a:t>
            </a:r>
            <a:r>
              <a:rPr lang="en-US" sz="2100" dirty="0">
                <a:solidFill>
                  <a:srgbClr val="C00000"/>
                </a:solidFill>
                <a:latin typeface="Calibri" panose="020F0502020204030204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017403264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Example: Matrix Multiplication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685800"/>
            <a:r>
              <a:rPr lang="en-US">
                <a:latin typeface="Calibri" panose="020F0502020204030204"/>
              </a:rPr>
              <a:t>Lecture 6 - </a:t>
            </a:r>
            <a:fld id="{AC1089D3-84F4-7045-A571-C61BEF9B13BC}" type="slidenum">
              <a:rPr lang="en-US">
                <a:latin typeface="Calibri" panose="020F0502020204030204"/>
              </a:rPr>
              <a:pPr defTabSz="685800"/>
              <a:t>123</a:t>
            </a:fld>
            <a:endParaRPr lang="en-US" dirty="0">
              <a:latin typeface="Calibri" panose="020F0502020204030204"/>
            </a:endParaRPr>
          </a:p>
        </p:txBody>
      </p:sp>
      <p:sp>
        <p:nvSpPr>
          <p:cNvPr id="5" name="Google Shape;2666;p165"/>
          <p:cNvSpPr txBox="1"/>
          <p:nvPr/>
        </p:nvSpPr>
        <p:spPr>
          <a:xfrm>
            <a:off x="105835" y="1721692"/>
            <a:ext cx="1324392" cy="9904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algn="ctr" defTabSz="685800"/>
            <a:r>
              <a:rPr lang="en" sz="2000" dirty="0">
                <a:solidFill>
                  <a:prstClr val="black"/>
                </a:solidFill>
                <a:latin typeface="Calibri" panose="020F0502020204030204"/>
              </a:rPr>
              <a:t>x: [N×D]</a:t>
            </a:r>
            <a:endParaRPr sz="2000" dirty="0">
              <a:solidFill>
                <a:prstClr val="black"/>
              </a:solidFill>
              <a:latin typeface="Calibri" panose="020F0502020204030204"/>
            </a:endParaRPr>
          </a:p>
          <a:p>
            <a:pPr algn="ctr" defTabSz="685800"/>
            <a:r>
              <a:rPr lang="en" sz="2000" dirty="0">
                <a:solidFill>
                  <a:srgbClr val="6AA84F"/>
                </a:solidFill>
                <a:latin typeface="Calibri" panose="020F0502020204030204"/>
              </a:rPr>
              <a:t>[  2   1  -3 ]</a:t>
            </a:r>
            <a:endParaRPr sz="2000" dirty="0">
              <a:solidFill>
                <a:srgbClr val="6AA84F"/>
              </a:solidFill>
              <a:latin typeface="Calibri" panose="020F0502020204030204"/>
            </a:endParaRPr>
          </a:p>
          <a:p>
            <a:pPr algn="ctr" defTabSz="685800"/>
            <a:r>
              <a:rPr lang="en" sz="2000" dirty="0">
                <a:solidFill>
                  <a:srgbClr val="6AA84F"/>
                </a:solidFill>
                <a:latin typeface="Calibri" panose="020F0502020204030204"/>
              </a:rPr>
              <a:t>[ -3   4   2 ]</a:t>
            </a:r>
            <a:endParaRPr sz="2000" dirty="0">
              <a:solidFill>
                <a:srgbClr val="6AA84F"/>
              </a:solidFill>
              <a:latin typeface="Calibri" panose="020F0502020204030204"/>
            </a:endParaRPr>
          </a:p>
        </p:txBody>
      </p:sp>
      <p:sp>
        <p:nvSpPr>
          <p:cNvPr id="6" name="Google Shape;2667;p165"/>
          <p:cNvSpPr txBox="1"/>
          <p:nvPr/>
        </p:nvSpPr>
        <p:spPr>
          <a:xfrm>
            <a:off x="1456729" y="1681190"/>
            <a:ext cx="1385063" cy="12936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algn="ctr" defTabSz="685800"/>
            <a:r>
              <a:rPr lang="en" sz="2000" dirty="0">
                <a:solidFill>
                  <a:prstClr val="black"/>
                </a:solidFill>
                <a:latin typeface="Calibri" panose="020F0502020204030204"/>
              </a:rPr>
              <a:t>w: [D×M]</a:t>
            </a:r>
            <a:endParaRPr sz="2000" dirty="0">
              <a:solidFill>
                <a:prstClr val="black"/>
              </a:solidFill>
              <a:latin typeface="Calibri" panose="020F0502020204030204"/>
            </a:endParaRPr>
          </a:p>
          <a:p>
            <a:pPr algn="ctr" defTabSz="685800"/>
            <a:r>
              <a:rPr lang="en" sz="2000" dirty="0">
                <a:solidFill>
                  <a:srgbClr val="6AA84F"/>
                </a:solidFill>
                <a:latin typeface="Calibri" panose="020F0502020204030204"/>
              </a:rPr>
              <a:t>[  3  2  1 -1]</a:t>
            </a:r>
            <a:endParaRPr sz="2000" dirty="0">
              <a:solidFill>
                <a:srgbClr val="6AA84F"/>
              </a:solidFill>
              <a:latin typeface="Calibri" panose="020F0502020204030204"/>
            </a:endParaRPr>
          </a:p>
          <a:p>
            <a:pPr algn="ctr" defTabSz="685800"/>
            <a:r>
              <a:rPr lang="en" sz="2000" dirty="0">
                <a:solidFill>
                  <a:srgbClr val="6AA84F"/>
                </a:solidFill>
                <a:latin typeface="Calibri" panose="020F0502020204030204"/>
              </a:rPr>
              <a:t>[  2  1  3  2]</a:t>
            </a:r>
            <a:endParaRPr sz="2000" dirty="0">
              <a:solidFill>
                <a:srgbClr val="6AA84F"/>
              </a:solidFill>
              <a:latin typeface="Calibri" panose="020F0502020204030204"/>
            </a:endParaRPr>
          </a:p>
          <a:p>
            <a:pPr algn="ctr" defTabSz="685800"/>
            <a:r>
              <a:rPr lang="en" sz="2000" dirty="0">
                <a:solidFill>
                  <a:srgbClr val="6AA84F"/>
                </a:solidFill>
                <a:latin typeface="Calibri" panose="020F0502020204030204"/>
              </a:rPr>
              <a:t>[  3  2  1 -2]</a:t>
            </a:r>
            <a:endParaRPr sz="2000" dirty="0">
              <a:solidFill>
                <a:srgbClr val="6AA84F"/>
              </a:solidFill>
              <a:latin typeface="Calibri" panose="020F0502020204030204"/>
            </a:endParaRPr>
          </a:p>
        </p:txBody>
      </p:sp>
      <p:grpSp>
        <p:nvGrpSpPr>
          <p:cNvPr id="7" name="Google Shape;2668;p165"/>
          <p:cNvGrpSpPr/>
          <p:nvPr/>
        </p:nvGrpSpPr>
        <p:grpSpPr>
          <a:xfrm>
            <a:off x="3350708" y="1783889"/>
            <a:ext cx="2752446" cy="1311858"/>
            <a:chOff x="3528693" y="1554987"/>
            <a:chExt cx="2753163" cy="1312200"/>
          </a:xfrm>
        </p:grpSpPr>
        <p:sp>
          <p:nvSpPr>
            <p:cNvPr id="8" name="Google Shape;2669;p165"/>
            <p:cNvSpPr/>
            <p:nvPr/>
          </p:nvSpPr>
          <p:spPr>
            <a:xfrm>
              <a:off x="3528693" y="1554987"/>
              <a:ext cx="2753163" cy="1312200"/>
            </a:xfrm>
            <a:prstGeom prst="rect">
              <a:avLst/>
            </a:prstGeom>
            <a:solidFill>
              <a:srgbClr val="F3F3F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01" tIns="91401" rIns="91401" bIns="91401" anchor="t" anchorCtr="0">
              <a:noAutofit/>
            </a:bodyPr>
            <a:lstStyle/>
            <a:p>
              <a:pPr algn="ctr" defTabSz="685800"/>
              <a:r>
                <a:rPr lang="en" sz="2200" dirty="0">
                  <a:solidFill>
                    <a:prstClr val="black"/>
                  </a:solidFill>
                  <a:latin typeface="Calibri" panose="020F0502020204030204"/>
                </a:rPr>
                <a:t>Matrix Multiply</a:t>
              </a:r>
              <a:r>
                <a:rPr lang="en-US" sz="2200" dirty="0">
                  <a:solidFill>
                    <a:prstClr val="black"/>
                  </a:solidFill>
                  <a:latin typeface="Calibri" panose="020F0502020204030204"/>
                </a:rPr>
                <a:t> </a:t>
              </a:r>
              <a:r>
                <a:rPr lang="en-US" sz="2200" i="1" dirty="0">
                  <a:solidFill>
                    <a:prstClr val="black"/>
                  </a:solidFill>
                  <a:latin typeface="Calibri" panose="020F0502020204030204"/>
                </a:rPr>
                <a:t>y = </a:t>
              </a:r>
              <a:r>
                <a:rPr lang="en-US" sz="2200" i="1" dirty="0" err="1">
                  <a:solidFill>
                    <a:prstClr val="black"/>
                  </a:solidFill>
                  <a:latin typeface="Calibri" panose="020F0502020204030204"/>
                </a:rPr>
                <a:t>xw</a:t>
              </a:r>
              <a:endParaRPr sz="2200" i="1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pic>
          <p:nvPicPr>
            <p:cNvPr id="9" name="Google Shape;2670;p165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3722274" y="2046850"/>
              <a:ext cx="2389475" cy="7075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" name="Google Shape;2671;p165"/>
          <p:cNvSpPr txBox="1"/>
          <p:nvPr/>
        </p:nvSpPr>
        <p:spPr>
          <a:xfrm>
            <a:off x="7139239" y="1209653"/>
            <a:ext cx="1861016" cy="11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algn="ctr" defTabSz="685800"/>
            <a:r>
              <a:rPr lang="en" sz="2000" dirty="0">
                <a:solidFill>
                  <a:prstClr val="black"/>
                </a:solidFill>
                <a:latin typeface="Calibri" panose="020F0502020204030204"/>
              </a:rPr>
              <a:t>y: [N×M]</a:t>
            </a:r>
            <a:endParaRPr sz="2000" dirty="0">
              <a:solidFill>
                <a:prstClr val="black"/>
              </a:solidFill>
              <a:latin typeface="Calibri" panose="020F0502020204030204"/>
            </a:endParaRPr>
          </a:p>
          <a:p>
            <a:pPr algn="ctr" defTabSz="685800"/>
            <a:r>
              <a:rPr lang="en" sz="2000" dirty="0">
                <a:solidFill>
                  <a:srgbClr val="6AA84F"/>
                </a:solidFill>
                <a:latin typeface="Calibri" panose="020F0502020204030204"/>
              </a:rPr>
              <a:t>[</a:t>
            </a:r>
            <a:r>
              <a:rPr lang="en-US" sz="2000" dirty="0">
                <a:solidFill>
                  <a:srgbClr val="6AA84F"/>
                </a:solidFill>
                <a:latin typeface="Calibri" panose="020F0502020204030204"/>
              </a:rPr>
              <a:t>-1</a:t>
            </a:r>
            <a:r>
              <a:rPr lang="en" sz="2000" dirty="0">
                <a:solidFill>
                  <a:srgbClr val="6AA84F"/>
                </a:solidFill>
                <a:latin typeface="Calibri" panose="020F0502020204030204"/>
              </a:rPr>
              <a:t> </a:t>
            </a:r>
            <a:r>
              <a:rPr lang="en-US" sz="2000" dirty="0">
                <a:solidFill>
                  <a:srgbClr val="6AA84F"/>
                </a:solidFill>
                <a:latin typeface="Calibri" panose="020F0502020204030204"/>
              </a:rPr>
              <a:t>-1</a:t>
            </a:r>
            <a:r>
              <a:rPr lang="en" sz="2000" dirty="0">
                <a:solidFill>
                  <a:srgbClr val="6AA84F"/>
                </a:solidFill>
                <a:latin typeface="Calibri" panose="020F0502020204030204"/>
              </a:rPr>
              <a:t>  </a:t>
            </a:r>
            <a:r>
              <a:rPr lang="en-US" sz="2000" dirty="0">
                <a:solidFill>
                  <a:srgbClr val="6AA84F"/>
                </a:solidFill>
                <a:latin typeface="Calibri" panose="020F0502020204030204"/>
              </a:rPr>
              <a:t> </a:t>
            </a:r>
            <a:r>
              <a:rPr lang="en" sz="2000" dirty="0">
                <a:solidFill>
                  <a:srgbClr val="6AA84F"/>
                </a:solidFill>
                <a:latin typeface="Calibri" panose="020F0502020204030204"/>
              </a:rPr>
              <a:t>2  </a:t>
            </a:r>
            <a:r>
              <a:rPr lang="en-US" sz="2000" dirty="0">
                <a:solidFill>
                  <a:srgbClr val="6AA84F"/>
                </a:solidFill>
                <a:latin typeface="Calibri" panose="020F0502020204030204"/>
              </a:rPr>
              <a:t> </a:t>
            </a:r>
            <a:r>
              <a:rPr lang="en" sz="2000" dirty="0">
                <a:solidFill>
                  <a:srgbClr val="6AA84F"/>
                </a:solidFill>
                <a:latin typeface="Calibri" panose="020F0502020204030204"/>
              </a:rPr>
              <a:t>6 ]</a:t>
            </a:r>
            <a:endParaRPr sz="2000" dirty="0">
              <a:solidFill>
                <a:srgbClr val="6AA84F"/>
              </a:solidFill>
              <a:latin typeface="Calibri" panose="020F0502020204030204"/>
            </a:endParaRPr>
          </a:p>
          <a:p>
            <a:pPr algn="ctr" defTabSz="685800"/>
            <a:r>
              <a:rPr lang="en" sz="2000" dirty="0">
                <a:solidFill>
                  <a:srgbClr val="6AA84F"/>
                </a:solidFill>
                <a:latin typeface="Calibri" panose="020F0502020204030204"/>
              </a:rPr>
              <a:t>[</a:t>
            </a:r>
            <a:r>
              <a:rPr lang="en-US" sz="2000" dirty="0">
                <a:solidFill>
                  <a:srgbClr val="6AA84F"/>
                </a:solidFill>
                <a:latin typeface="Calibri" panose="020F0502020204030204"/>
              </a:rPr>
              <a:t> </a:t>
            </a:r>
            <a:r>
              <a:rPr lang="en" sz="2000" dirty="0">
                <a:solidFill>
                  <a:srgbClr val="6AA84F"/>
                </a:solidFill>
                <a:latin typeface="Calibri" panose="020F0502020204030204"/>
              </a:rPr>
              <a:t>5 </a:t>
            </a:r>
            <a:r>
              <a:rPr lang="en-US" sz="2000" dirty="0">
                <a:solidFill>
                  <a:srgbClr val="6AA84F"/>
                </a:solidFill>
                <a:latin typeface="Calibri" panose="020F0502020204030204"/>
              </a:rPr>
              <a:t>  </a:t>
            </a:r>
            <a:r>
              <a:rPr lang="en" sz="2000" dirty="0">
                <a:solidFill>
                  <a:srgbClr val="6AA84F"/>
                </a:solidFill>
                <a:latin typeface="Calibri" panose="020F0502020204030204"/>
              </a:rPr>
              <a:t>2  1</a:t>
            </a:r>
            <a:r>
              <a:rPr lang="en-US" sz="2000" dirty="0">
                <a:solidFill>
                  <a:srgbClr val="6AA84F"/>
                </a:solidFill>
                <a:latin typeface="Calibri" panose="020F0502020204030204"/>
              </a:rPr>
              <a:t>1</a:t>
            </a:r>
            <a:r>
              <a:rPr lang="en" sz="2000" dirty="0">
                <a:solidFill>
                  <a:srgbClr val="6AA84F"/>
                </a:solidFill>
                <a:latin typeface="Calibri" panose="020F0502020204030204"/>
              </a:rPr>
              <a:t>  </a:t>
            </a:r>
            <a:r>
              <a:rPr lang="en-US" sz="2000" dirty="0">
                <a:solidFill>
                  <a:srgbClr val="6AA84F"/>
                </a:solidFill>
                <a:latin typeface="Calibri" panose="020F0502020204030204"/>
              </a:rPr>
              <a:t>7</a:t>
            </a:r>
            <a:r>
              <a:rPr lang="en" sz="2000" dirty="0">
                <a:solidFill>
                  <a:srgbClr val="6AA84F"/>
                </a:solidFill>
                <a:latin typeface="Calibri" panose="020F0502020204030204"/>
              </a:rPr>
              <a:t> ]</a:t>
            </a:r>
            <a:endParaRPr sz="2000" dirty="0">
              <a:solidFill>
                <a:srgbClr val="6AA84F"/>
              </a:solidFill>
              <a:latin typeface="Calibri" panose="020F0502020204030204"/>
            </a:endParaRPr>
          </a:p>
        </p:txBody>
      </p:sp>
      <p:cxnSp>
        <p:nvCxnSpPr>
          <p:cNvPr id="14" name="Google Shape;2675;p165"/>
          <p:cNvCxnSpPr/>
          <p:nvPr/>
        </p:nvCxnSpPr>
        <p:spPr>
          <a:xfrm>
            <a:off x="6228627" y="1985325"/>
            <a:ext cx="887169" cy="0"/>
          </a:xfrm>
          <a:prstGeom prst="straightConnector1">
            <a:avLst/>
          </a:prstGeom>
          <a:noFill/>
          <a:ln w="25400" cap="flat" cmpd="sng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" name="Google Shape;2677;p165"/>
          <p:cNvCxnSpPr/>
          <p:nvPr/>
        </p:nvCxnSpPr>
        <p:spPr>
          <a:xfrm>
            <a:off x="2841791" y="1960183"/>
            <a:ext cx="479648" cy="0"/>
          </a:xfrm>
          <a:prstGeom prst="straightConnector1">
            <a:avLst/>
          </a:prstGeom>
          <a:noFill/>
          <a:ln w="25400" cap="flat" cmpd="sng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" name="Google Shape;2672;p165"/>
          <p:cNvSpPr txBox="1"/>
          <p:nvPr/>
        </p:nvSpPr>
        <p:spPr>
          <a:xfrm>
            <a:off x="7139240" y="2445077"/>
            <a:ext cx="1657668" cy="11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algn="ctr" defTabSz="685800"/>
            <a:r>
              <a:rPr lang="en" sz="2000" dirty="0" err="1">
                <a:solidFill>
                  <a:prstClr val="black"/>
                </a:solidFill>
                <a:latin typeface="Calibri" panose="020F0502020204030204"/>
              </a:rPr>
              <a:t>dL</a:t>
            </a:r>
            <a:r>
              <a:rPr lang="en" sz="2000" dirty="0">
                <a:solidFill>
                  <a:prstClr val="black"/>
                </a:solidFill>
                <a:latin typeface="Calibri" panose="020F0502020204030204"/>
              </a:rPr>
              <a:t>/</a:t>
            </a:r>
            <a:r>
              <a:rPr lang="en" sz="2000" dirty="0" err="1">
                <a:solidFill>
                  <a:prstClr val="black"/>
                </a:solidFill>
                <a:latin typeface="Calibri" panose="020F0502020204030204"/>
              </a:rPr>
              <a:t>dy</a:t>
            </a:r>
            <a:r>
              <a:rPr lang="en" sz="2000" dirty="0">
                <a:solidFill>
                  <a:prstClr val="black"/>
                </a:solidFill>
                <a:latin typeface="Calibri" panose="020F0502020204030204"/>
              </a:rPr>
              <a:t>: [N×M]</a:t>
            </a:r>
            <a:endParaRPr sz="2000" dirty="0">
              <a:solidFill>
                <a:prstClr val="black"/>
              </a:solidFill>
              <a:latin typeface="Calibri" panose="020F0502020204030204"/>
            </a:endParaRPr>
          </a:p>
          <a:p>
            <a:pPr algn="ctr" defTabSz="685800"/>
            <a:r>
              <a:rPr lang="en" sz="2000" dirty="0">
                <a:solidFill>
                  <a:srgbClr val="C00000"/>
                </a:solidFill>
                <a:latin typeface="Calibri" panose="020F0502020204030204"/>
              </a:rPr>
              <a:t>[  2  3 -3  9 ]</a:t>
            </a:r>
            <a:endParaRPr sz="2000" dirty="0">
              <a:solidFill>
                <a:srgbClr val="C00000"/>
              </a:solidFill>
              <a:latin typeface="Calibri" panose="020F0502020204030204"/>
            </a:endParaRPr>
          </a:p>
          <a:p>
            <a:pPr algn="ctr" defTabSz="685800"/>
            <a:r>
              <a:rPr lang="en" sz="2000" dirty="0">
                <a:solidFill>
                  <a:srgbClr val="C00000"/>
                </a:solidFill>
                <a:latin typeface="Calibri" panose="020F0502020204030204"/>
              </a:rPr>
              <a:t>[ -8  1  4  6 ]</a:t>
            </a:r>
            <a:endParaRPr sz="2000" dirty="0">
              <a:solidFill>
                <a:srgbClr val="C00000"/>
              </a:solidFill>
              <a:latin typeface="Calibri" panose="020F0502020204030204"/>
            </a:endParaRPr>
          </a:p>
        </p:txBody>
      </p:sp>
      <p:cxnSp>
        <p:nvCxnSpPr>
          <p:cNvPr id="13" name="Google Shape;2674;p165"/>
          <p:cNvCxnSpPr/>
          <p:nvPr/>
        </p:nvCxnSpPr>
        <p:spPr>
          <a:xfrm>
            <a:off x="6221379" y="2982965"/>
            <a:ext cx="917761" cy="0"/>
          </a:xfrm>
          <a:prstGeom prst="straightConnector1">
            <a:avLst/>
          </a:prstGeom>
          <a:noFill/>
          <a:ln w="25400" cap="flat" cmpd="sng">
            <a:solidFill>
              <a:srgbClr val="C00000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15" name="Google Shape;2666;p165"/>
          <p:cNvSpPr txBox="1"/>
          <p:nvPr/>
        </p:nvSpPr>
        <p:spPr>
          <a:xfrm>
            <a:off x="15868" y="3011644"/>
            <a:ext cx="1602715" cy="9904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algn="ctr" defTabSz="685800"/>
            <a:r>
              <a:rPr lang="en-US" sz="2000" dirty="0" err="1">
                <a:solidFill>
                  <a:prstClr val="black"/>
                </a:solidFill>
                <a:latin typeface="Calibri" panose="020F0502020204030204"/>
              </a:rPr>
              <a:t>dL</a:t>
            </a:r>
            <a:r>
              <a:rPr lang="en-US" sz="2000" dirty="0">
                <a:solidFill>
                  <a:prstClr val="black"/>
                </a:solidFill>
                <a:latin typeface="Calibri" panose="020F0502020204030204"/>
              </a:rPr>
              <a:t>/d</a:t>
            </a:r>
            <a:r>
              <a:rPr lang="en" sz="2000" dirty="0">
                <a:solidFill>
                  <a:prstClr val="black"/>
                </a:solidFill>
                <a:latin typeface="Calibri" panose="020F0502020204030204"/>
              </a:rPr>
              <a:t>x: [N×D]</a:t>
            </a:r>
            <a:endParaRPr sz="2000" dirty="0">
              <a:solidFill>
                <a:prstClr val="black"/>
              </a:solidFill>
              <a:latin typeface="Calibri" panose="020F0502020204030204"/>
            </a:endParaRPr>
          </a:p>
          <a:p>
            <a:pPr algn="ctr" defTabSz="685800"/>
            <a:r>
              <a:rPr lang="en" sz="2000" dirty="0">
                <a:solidFill>
                  <a:srgbClr val="C00000"/>
                </a:solidFill>
                <a:latin typeface="Calibri" panose="020F0502020204030204"/>
              </a:rPr>
              <a:t>[ </a:t>
            </a:r>
            <a:r>
              <a:rPr lang="en-US" sz="2000" dirty="0">
                <a:solidFill>
                  <a:srgbClr val="C00000"/>
                </a:solidFill>
                <a:latin typeface="Calibri" panose="020F0502020204030204"/>
              </a:rPr>
              <a:t> 0</a:t>
            </a:r>
            <a:r>
              <a:rPr lang="en" sz="2000" dirty="0">
                <a:solidFill>
                  <a:srgbClr val="C00000"/>
                </a:solidFill>
                <a:latin typeface="Calibri" panose="020F0502020204030204"/>
              </a:rPr>
              <a:t>   1</a:t>
            </a:r>
            <a:r>
              <a:rPr lang="en-US" sz="2000" dirty="0">
                <a:solidFill>
                  <a:srgbClr val="C00000"/>
                </a:solidFill>
                <a:latin typeface="Calibri" panose="020F0502020204030204"/>
              </a:rPr>
              <a:t>6</a:t>
            </a:r>
            <a:r>
              <a:rPr lang="en" sz="2000" dirty="0">
                <a:solidFill>
                  <a:srgbClr val="C00000"/>
                </a:solidFill>
                <a:latin typeface="Calibri" panose="020F0502020204030204"/>
              </a:rPr>
              <a:t> </a:t>
            </a:r>
            <a:r>
              <a:rPr lang="en-US" sz="2000" dirty="0">
                <a:solidFill>
                  <a:srgbClr val="C00000"/>
                </a:solidFill>
                <a:latin typeface="Calibri" panose="020F0502020204030204"/>
              </a:rPr>
              <a:t>  </a:t>
            </a:r>
            <a:r>
              <a:rPr lang="en" sz="2000" dirty="0">
                <a:solidFill>
                  <a:srgbClr val="C00000"/>
                </a:solidFill>
                <a:latin typeface="Calibri" panose="020F0502020204030204"/>
              </a:rPr>
              <a:t>-</a:t>
            </a:r>
            <a:r>
              <a:rPr lang="en-US" sz="2000" dirty="0">
                <a:solidFill>
                  <a:srgbClr val="C00000"/>
                </a:solidFill>
                <a:latin typeface="Calibri" panose="020F0502020204030204"/>
              </a:rPr>
              <a:t>9</a:t>
            </a:r>
            <a:r>
              <a:rPr lang="en" sz="2000" dirty="0">
                <a:solidFill>
                  <a:srgbClr val="C00000"/>
                </a:solidFill>
                <a:latin typeface="Calibri" panose="020F0502020204030204"/>
              </a:rPr>
              <a:t> </a:t>
            </a:r>
            <a:r>
              <a:rPr lang="en-US" sz="2000" dirty="0">
                <a:solidFill>
                  <a:srgbClr val="C00000"/>
                </a:solidFill>
                <a:latin typeface="Calibri" panose="020F0502020204030204"/>
              </a:rPr>
              <a:t> </a:t>
            </a:r>
            <a:r>
              <a:rPr lang="en" sz="2000" dirty="0">
                <a:solidFill>
                  <a:srgbClr val="C00000"/>
                </a:solidFill>
                <a:latin typeface="Calibri" panose="020F0502020204030204"/>
              </a:rPr>
              <a:t>]</a:t>
            </a:r>
            <a:endParaRPr sz="2000" dirty="0">
              <a:solidFill>
                <a:srgbClr val="C00000"/>
              </a:solidFill>
              <a:latin typeface="Calibri" panose="020F0502020204030204"/>
            </a:endParaRPr>
          </a:p>
          <a:p>
            <a:pPr algn="ctr" defTabSz="685800"/>
            <a:r>
              <a:rPr lang="en" sz="2000" dirty="0">
                <a:solidFill>
                  <a:srgbClr val="C00000"/>
                </a:solidFill>
                <a:latin typeface="Calibri" panose="020F0502020204030204"/>
              </a:rPr>
              <a:t>[-</a:t>
            </a:r>
            <a:r>
              <a:rPr lang="en-US" sz="2000" dirty="0">
                <a:solidFill>
                  <a:srgbClr val="C00000"/>
                </a:solidFill>
                <a:latin typeface="Calibri" panose="020F0502020204030204"/>
              </a:rPr>
              <a:t>24</a:t>
            </a:r>
            <a:r>
              <a:rPr lang="en" sz="2000" dirty="0">
                <a:solidFill>
                  <a:srgbClr val="C00000"/>
                </a:solidFill>
                <a:latin typeface="Calibri" panose="020F0502020204030204"/>
              </a:rPr>
              <a:t>   </a:t>
            </a:r>
            <a:r>
              <a:rPr lang="en-US" sz="2000" dirty="0">
                <a:solidFill>
                  <a:srgbClr val="C00000"/>
                </a:solidFill>
                <a:latin typeface="Calibri" panose="020F0502020204030204"/>
              </a:rPr>
              <a:t>9</a:t>
            </a:r>
            <a:r>
              <a:rPr lang="en" sz="2000" dirty="0">
                <a:solidFill>
                  <a:srgbClr val="C00000"/>
                </a:solidFill>
                <a:latin typeface="Calibri" panose="020F0502020204030204"/>
              </a:rPr>
              <a:t> </a:t>
            </a:r>
            <a:r>
              <a:rPr lang="en-US" sz="2000" dirty="0">
                <a:solidFill>
                  <a:srgbClr val="C00000"/>
                </a:solidFill>
                <a:latin typeface="Calibri" panose="020F0502020204030204"/>
              </a:rPr>
              <a:t> -30</a:t>
            </a:r>
            <a:r>
              <a:rPr lang="en" sz="2000" dirty="0">
                <a:solidFill>
                  <a:srgbClr val="C00000"/>
                </a:solidFill>
                <a:latin typeface="Calibri" panose="020F0502020204030204"/>
              </a:rPr>
              <a:t> ]</a:t>
            </a:r>
            <a:endParaRPr sz="2000" dirty="0">
              <a:solidFill>
                <a:srgbClr val="C00000"/>
              </a:solidFill>
              <a:latin typeface="Calibri" panose="020F0502020204030204"/>
            </a:endParaRPr>
          </a:p>
        </p:txBody>
      </p:sp>
      <p:cxnSp>
        <p:nvCxnSpPr>
          <p:cNvPr id="17" name="Elbow Connector 16"/>
          <p:cNvCxnSpPr/>
          <p:nvPr/>
        </p:nvCxnSpPr>
        <p:spPr>
          <a:xfrm rot="10800000" flipV="1">
            <a:off x="1501572" y="3007044"/>
            <a:ext cx="1767100" cy="662410"/>
          </a:xfrm>
          <a:prstGeom prst="bentConnector3">
            <a:avLst>
              <a:gd name="adj1" fmla="val 64343"/>
            </a:avLst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Google Shape;2666;p165"/>
          <p:cNvSpPr txBox="1"/>
          <p:nvPr/>
        </p:nvSpPr>
        <p:spPr>
          <a:xfrm>
            <a:off x="231295" y="3357029"/>
            <a:ext cx="1140305" cy="6235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algn="ctr" defTabSz="685800"/>
            <a:r>
              <a:rPr lang="en-US" sz="2000" dirty="0">
                <a:solidFill>
                  <a:srgbClr val="C00000"/>
                </a:solidFill>
                <a:latin typeface="Calibri" panose="020F0502020204030204"/>
              </a:rPr>
              <a:t>?</a:t>
            </a:r>
            <a:r>
              <a:rPr lang="en" sz="2000" dirty="0">
                <a:solidFill>
                  <a:srgbClr val="C00000"/>
                </a:solidFill>
                <a:latin typeface="Calibri" panose="020F0502020204030204"/>
              </a:rPr>
              <a:t>   </a:t>
            </a:r>
            <a:r>
              <a:rPr lang="en-US" sz="2000" dirty="0">
                <a:solidFill>
                  <a:srgbClr val="C00000"/>
                </a:solidFill>
                <a:latin typeface="Calibri" panose="020F0502020204030204"/>
              </a:rPr>
              <a:t> ?</a:t>
            </a:r>
            <a:r>
              <a:rPr lang="en" sz="2000" dirty="0">
                <a:solidFill>
                  <a:srgbClr val="C00000"/>
                </a:solidFill>
                <a:latin typeface="Calibri" panose="020F0502020204030204"/>
              </a:rPr>
              <a:t> </a:t>
            </a:r>
            <a:r>
              <a:rPr lang="en-US" sz="2000" dirty="0">
                <a:solidFill>
                  <a:srgbClr val="C00000"/>
                </a:solidFill>
                <a:latin typeface="Calibri" panose="020F0502020204030204"/>
              </a:rPr>
              <a:t>   ?</a:t>
            </a:r>
            <a:r>
              <a:rPr lang="en" sz="2000" dirty="0">
                <a:solidFill>
                  <a:srgbClr val="C00000"/>
                </a:solidFill>
                <a:latin typeface="Calibri" panose="020F0502020204030204"/>
              </a:rPr>
              <a:t> </a:t>
            </a:r>
            <a:r>
              <a:rPr lang="en-US" sz="2000" dirty="0">
                <a:solidFill>
                  <a:srgbClr val="C00000"/>
                </a:solidFill>
                <a:latin typeface="Calibri" panose="020F0502020204030204"/>
              </a:rPr>
              <a:t> ?</a:t>
            </a:r>
            <a:r>
              <a:rPr lang="en" sz="2000" dirty="0">
                <a:solidFill>
                  <a:srgbClr val="C00000"/>
                </a:solidFill>
                <a:latin typeface="Calibri" panose="020F0502020204030204"/>
              </a:rPr>
              <a:t>   </a:t>
            </a:r>
            <a:r>
              <a:rPr lang="en-US" sz="2000" dirty="0">
                <a:solidFill>
                  <a:srgbClr val="C00000"/>
                </a:solidFill>
                <a:latin typeface="Calibri" panose="020F0502020204030204"/>
              </a:rPr>
              <a:t> ?</a:t>
            </a:r>
            <a:r>
              <a:rPr lang="en" sz="2000" dirty="0">
                <a:solidFill>
                  <a:srgbClr val="C00000"/>
                </a:solidFill>
                <a:latin typeface="Calibri" panose="020F0502020204030204"/>
              </a:rPr>
              <a:t> </a:t>
            </a:r>
            <a:r>
              <a:rPr lang="en-US" sz="2000" dirty="0">
                <a:solidFill>
                  <a:srgbClr val="C00000"/>
                </a:solidFill>
                <a:latin typeface="Calibri" panose="020F0502020204030204"/>
              </a:rPr>
              <a:t>   ?</a:t>
            </a:r>
            <a:r>
              <a:rPr lang="en" sz="2000" dirty="0">
                <a:solidFill>
                  <a:srgbClr val="C00000"/>
                </a:solidFill>
                <a:latin typeface="Calibri" panose="020F0502020204030204"/>
              </a:rPr>
              <a:t> </a:t>
            </a:r>
            <a:r>
              <a:rPr lang="en-US" sz="2000" dirty="0">
                <a:solidFill>
                  <a:srgbClr val="C00000"/>
                </a:solidFill>
                <a:latin typeface="Calibri" panose="020F0502020204030204"/>
              </a:rPr>
              <a:t> </a:t>
            </a:r>
            <a:endParaRPr sz="2000" dirty="0">
              <a:solidFill>
                <a:srgbClr val="C00000"/>
              </a:solidFill>
              <a:latin typeface="Calibri" panose="020F0502020204030204"/>
            </a:endParaRPr>
          </a:p>
        </p:txBody>
      </p:sp>
      <p:sp>
        <p:nvSpPr>
          <p:cNvPr id="19" name="Google Shape;2678;p165"/>
          <p:cNvSpPr/>
          <p:nvPr/>
        </p:nvSpPr>
        <p:spPr>
          <a:xfrm rot="3108">
            <a:off x="333727" y="2097955"/>
            <a:ext cx="265022" cy="280427"/>
          </a:xfrm>
          <a:prstGeom prst="rect">
            <a:avLst/>
          </a:prstGeom>
          <a:noFill/>
          <a:ln w="2540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0" name="Google Shape;2678;p165"/>
          <p:cNvSpPr/>
          <p:nvPr/>
        </p:nvSpPr>
        <p:spPr>
          <a:xfrm rot="3108">
            <a:off x="333726" y="3357150"/>
            <a:ext cx="265022" cy="280427"/>
          </a:xfrm>
          <a:prstGeom prst="rect">
            <a:avLst/>
          </a:prstGeom>
          <a:noFill/>
          <a:ln w="2540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532855" y="3413248"/>
            <a:ext cx="2388154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800"/>
            <a:r>
              <a:rPr lang="en-US" sz="2100" dirty="0">
                <a:solidFill>
                  <a:prstClr val="black"/>
                </a:solidFill>
                <a:latin typeface="Calibri" panose="020F0502020204030204"/>
              </a:rPr>
              <a:t>Local Gradient Slice:</a:t>
            </a:r>
          </a:p>
          <a:p>
            <a:pPr algn="ctr" defTabSz="685800"/>
            <a:r>
              <a:rPr lang="en-US" sz="2100" dirty="0" err="1">
                <a:solidFill>
                  <a:srgbClr val="ED7D31"/>
                </a:solidFill>
                <a:latin typeface="Calibri" panose="020F0502020204030204"/>
              </a:rPr>
              <a:t>dy</a:t>
            </a:r>
            <a:r>
              <a:rPr lang="en-US" sz="2100" dirty="0">
                <a:solidFill>
                  <a:srgbClr val="ED7D31"/>
                </a:solidFill>
                <a:latin typeface="Calibri" panose="020F0502020204030204"/>
              </a:rPr>
              <a:t>/dx</a:t>
            </a:r>
            <a:r>
              <a:rPr lang="en-US" sz="2100" baseline="-25000" dirty="0">
                <a:solidFill>
                  <a:srgbClr val="ED7D31"/>
                </a:solidFill>
                <a:latin typeface="Calibri" panose="020F0502020204030204"/>
              </a:rPr>
              <a:t>1,1</a:t>
            </a:r>
          </a:p>
          <a:p>
            <a:pPr algn="ctr" defTabSz="685800"/>
            <a:r>
              <a:rPr lang="en-US" sz="2100" dirty="0">
                <a:solidFill>
                  <a:srgbClr val="ED7D31"/>
                </a:solidFill>
                <a:latin typeface="Calibri" panose="020F0502020204030204"/>
              </a:rPr>
              <a:t>[ 3  2  1 -1 ]</a:t>
            </a:r>
          </a:p>
          <a:p>
            <a:pPr algn="ctr" defTabSz="685800"/>
            <a:r>
              <a:rPr lang="en-US" sz="2100" dirty="0">
                <a:solidFill>
                  <a:srgbClr val="ED7D31"/>
                </a:solidFill>
                <a:latin typeface="Calibri" panose="020F0502020204030204"/>
              </a:rPr>
              <a:t>[ 0  0  0  0 ]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968577" y="4054865"/>
            <a:ext cx="1112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n-US" dirty="0">
                <a:solidFill>
                  <a:srgbClr val="7030A0"/>
                </a:solidFill>
                <a:latin typeface="Calibri" panose="020F0502020204030204"/>
              </a:rPr>
              <a:t>dy</a:t>
            </a:r>
            <a:r>
              <a:rPr lang="en-US" baseline="-25000" dirty="0">
                <a:solidFill>
                  <a:srgbClr val="7030A0"/>
                </a:solidFill>
                <a:latin typeface="Calibri" panose="020F0502020204030204"/>
              </a:rPr>
              <a:t>1,2</a:t>
            </a:r>
            <a:r>
              <a:rPr lang="en-US" dirty="0">
                <a:solidFill>
                  <a:srgbClr val="7030A0"/>
                </a:solidFill>
                <a:latin typeface="Calibri" panose="020F0502020204030204"/>
              </a:rPr>
              <a:t>/dx</a:t>
            </a:r>
            <a:r>
              <a:rPr lang="en-US" baseline="-25000" dirty="0">
                <a:solidFill>
                  <a:srgbClr val="7030A0"/>
                </a:solidFill>
                <a:latin typeface="Calibri" panose="020F0502020204030204"/>
              </a:rPr>
              <a:t>1,1</a:t>
            </a:r>
            <a:endParaRPr lang="en-US" dirty="0">
              <a:solidFill>
                <a:srgbClr val="7030A0"/>
              </a:solidFill>
              <a:latin typeface="Calibri" panose="020F0502020204030204"/>
            </a:endParaRPr>
          </a:p>
        </p:txBody>
      </p:sp>
      <p:sp>
        <p:nvSpPr>
          <p:cNvPr id="24" name="Google Shape;2678;p165"/>
          <p:cNvSpPr/>
          <p:nvPr/>
        </p:nvSpPr>
        <p:spPr>
          <a:xfrm rot="3108">
            <a:off x="4487359" y="4440809"/>
            <a:ext cx="711629" cy="280427"/>
          </a:xfrm>
          <a:prstGeom prst="rect">
            <a:avLst/>
          </a:prstGeom>
          <a:noFill/>
          <a:ln w="25400" cap="flat" cmpd="sng">
            <a:solidFill>
              <a:srgbClr val="703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55016" y="4216422"/>
            <a:ext cx="237116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n-US" sz="2100" dirty="0" err="1">
                <a:solidFill>
                  <a:srgbClr val="0000FF"/>
                </a:solidFill>
                <a:latin typeface="Calibri" panose="020F0502020204030204"/>
              </a:rPr>
              <a:t>dL</a:t>
            </a:r>
            <a:r>
              <a:rPr lang="en-US" sz="2100" dirty="0">
                <a:solidFill>
                  <a:srgbClr val="0000FF"/>
                </a:solidFill>
                <a:latin typeface="Calibri" panose="020F0502020204030204"/>
              </a:rPr>
              <a:t>/dx</a:t>
            </a:r>
            <a:r>
              <a:rPr lang="en-US" sz="2100" baseline="-25000" dirty="0">
                <a:solidFill>
                  <a:srgbClr val="0000FF"/>
                </a:solidFill>
                <a:latin typeface="Calibri" panose="020F0502020204030204"/>
              </a:rPr>
              <a:t>1,1</a:t>
            </a:r>
            <a:r>
              <a:rPr lang="en-US" sz="2100" dirty="0">
                <a:solidFill>
                  <a:prstClr val="black"/>
                </a:solidFill>
                <a:latin typeface="Calibri" panose="020F0502020204030204"/>
              </a:rPr>
              <a:t> </a:t>
            </a:r>
          </a:p>
          <a:p>
            <a:pPr defTabSz="685800"/>
            <a:r>
              <a:rPr lang="en-US" sz="2100" dirty="0">
                <a:solidFill>
                  <a:prstClr val="black"/>
                </a:solidFill>
                <a:latin typeface="Calibri" panose="020F0502020204030204"/>
              </a:rPr>
              <a:t>= </a:t>
            </a:r>
            <a:r>
              <a:rPr lang="en-US" sz="2100" dirty="0">
                <a:solidFill>
                  <a:srgbClr val="ED7D31"/>
                </a:solidFill>
                <a:latin typeface="Calibri" panose="020F0502020204030204"/>
              </a:rPr>
              <a:t>(</a:t>
            </a:r>
            <a:r>
              <a:rPr lang="en-US" sz="2100" dirty="0" err="1">
                <a:solidFill>
                  <a:srgbClr val="ED7D31"/>
                </a:solidFill>
                <a:latin typeface="Calibri" panose="020F0502020204030204"/>
              </a:rPr>
              <a:t>dy</a:t>
            </a:r>
            <a:r>
              <a:rPr lang="en-US" sz="2100" dirty="0">
                <a:solidFill>
                  <a:srgbClr val="ED7D31"/>
                </a:solidFill>
                <a:latin typeface="Calibri" panose="020F0502020204030204"/>
              </a:rPr>
              <a:t>/dx</a:t>
            </a:r>
            <a:r>
              <a:rPr lang="en-US" sz="2100" baseline="-25000" dirty="0">
                <a:solidFill>
                  <a:srgbClr val="ED7D31"/>
                </a:solidFill>
                <a:latin typeface="Calibri" panose="020F0502020204030204"/>
              </a:rPr>
              <a:t>1,1</a:t>
            </a:r>
            <a:r>
              <a:rPr lang="en-US" sz="2100" dirty="0">
                <a:solidFill>
                  <a:srgbClr val="ED7D31"/>
                </a:solidFill>
                <a:latin typeface="Calibri" panose="020F0502020204030204"/>
              </a:rPr>
              <a:t>) </a:t>
            </a:r>
            <a:r>
              <a:rPr lang="en-US" sz="2100" dirty="0">
                <a:solidFill>
                  <a:prstClr val="black"/>
                </a:solidFill>
                <a:latin typeface="Calibri" panose="020F0502020204030204"/>
              </a:rPr>
              <a:t>· </a:t>
            </a:r>
            <a:r>
              <a:rPr lang="en-US" sz="2100" dirty="0">
                <a:solidFill>
                  <a:srgbClr val="C00000"/>
                </a:solidFill>
                <a:latin typeface="Calibri" panose="020F0502020204030204"/>
              </a:rPr>
              <a:t>(</a:t>
            </a:r>
            <a:r>
              <a:rPr lang="en-US" sz="2100" dirty="0" err="1">
                <a:solidFill>
                  <a:srgbClr val="C00000"/>
                </a:solidFill>
                <a:latin typeface="Calibri" panose="020F0502020204030204"/>
              </a:rPr>
              <a:t>dL</a:t>
            </a:r>
            <a:r>
              <a:rPr lang="en-US" sz="2100" dirty="0">
                <a:solidFill>
                  <a:srgbClr val="C00000"/>
                </a:solidFill>
                <a:latin typeface="Calibri" panose="020F0502020204030204"/>
              </a:rPr>
              <a:t>/</a:t>
            </a:r>
            <a:r>
              <a:rPr lang="en-US" sz="2100" dirty="0" err="1">
                <a:solidFill>
                  <a:srgbClr val="C00000"/>
                </a:solidFill>
                <a:latin typeface="Calibri" panose="020F0502020204030204"/>
              </a:rPr>
              <a:t>dy</a:t>
            </a:r>
            <a:r>
              <a:rPr lang="en-US" sz="2100" dirty="0">
                <a:solidFill>
                  <a:srgbClr val="C00000"/>
                </a:solidFill>
                <a:latin typeface="Calibri" panose="020F0502020204030204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590015687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Example: Matrix Multiplication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685800"/>
            <a:r>
              <a:rPr lang="en-US">
                <a:latin typeface="Calibri" panose="020F0502020204030204"/>
              </a:rPr>
              <a:t>Lecture 6 - </a:t>
            </a:r>
            <a:fld id="{AC1089D3-84F4-7045-A571-C61BEF9B13BC}" type="slidenum">
              <a:rPr lang="en-US">
                <a:latin typeface="Calibri" panose="020F0502020204030204"/>
              </a:rPr>
              <a:pPr defTabSz="685800"/>
              <a:t>124</a:t>
            </a:fld>
            <a:endParaRPr lang="en-US" dirty="0">
              <a:latin typeface="Calibri" panose="020F0502020204030204"/>
            </a:endParaRPr>
          </a:p>
        </p:txBody>
      </p:sp>
      <p:sp>
        <p:nvSpPr>
          <p:cNvPr id="5" name="Google Shape;2666;p165"/>
          <p:cNvSpPr txBox="1"/>
          <p:nvPr/>
        </p:nvSpPr>
        <p:spPr>
          <a:xfrm>
            <a:off x="105835" y="1721692"/>
            <a:ext cx="1324392" cy="9904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algn="ctr" defTabSz="685800"/>
            <a:r>
              <a:rPr lang="en" sz="2000" dirty="0">
                <a:solidFill>
                  <a:prstClr val="black"/>
                </a:solidFill>
                <a:latin typeface="Calibri" panose="020F0502020204030204"/>
              </a:rPr>
              <a:t>x: [N×D]</a:t>
            </a:r>
            <a:endParaRPr sz="2000" dirty="0">
              <a:solidFill>
                <a:prstClr val="black"/>
              </a:solidFill>
              <a:latin typeface="Calibri" panose="020F0502020204030204"/>
            </a:endParaRPr>
          </a:p>
          <a:p>
            <a:pPr algn="ctr" defTabSz="685800"/>
            <a:r>
              <a:rPr lang="en" sz="2000" dirty="0">
                <a:solidFill>
                  <a:srgbClr val="6AA84F"/>
                </a:solidFill>
                <a:latin typeface="Calibri" panose="020F0502020204030204"/>
              </a:rPr>
              <a:t>[  2   1  -3 ]</a:t>
            </a:r>
            <a:endParaRPr sz="2000" dirty="0">
              <a:solidFill>
                <a:srgbClr val="6AA84F"/>
              </a:solidFill>
              <a:latin typeface="Calibri" panose="020F0502020204030204"/>
            </a:endParaRPr>
          </a:p>
          <a:p>
            <a:pPr algn="ctr" defTabSz="685800"/>
            <a:r>
              <a:rPr lang="en" sz="2000" dirty="0">
                <a:solidFill>
                  <a:srgbClr val="6AA84F"/>
                </a:solidFill>
                <a:latin typeface="Calibri" panose="020F0502020204030204"/>
              </a:rPr>
              <a:t>[ -3   4   2 ]</a:t>
            </a:r>
            <a:endParaRPr sz="2000" dirty="0">
              <a:solidFill>
                <a:srgbClr val="6AA84F"/>
              </a:solidFill>
              <a:latin typeface="Calibri" panose="020F0502020204030204"/>
            </a:endParaRPr>
          </a:p>
        </p:txBody>
      </p:sp>
      <p:sp>
        <p:nvSpPr>
          <p:cNvPr id="6" name="Google Shape;2667;p165"/>
          <p:cNvSpPr txBox="1"/>
          <p:nvPr/>
        </p:nvSpPr>
        <p:spPr>
          <a:xfrm>
            <a:off x="1456729" y="1681190"/>
            <a:ext cx="1385063" cy="12936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algn="ctr" defTabSz="685800"/>
            <a:r>
              <a:rPr lang="en" sz="2000" dirty="0">
                <a:solidFill>
                  <a:prstClr val="black"/>
                </a:solidFill>
                <a:latin typeface="Calibri" panose="020F0502020204030204"/>
              </a:rPr>
              <a:t>w: [D×M]</a:t>
            </a:r>
            <a:endParaRPr sz="2000" dirty="0">
              <a:solidFill>
                <a:prstClr val="black"/>
              </a:solidFill>
              <a:latin typeface="Calibri" panose="020F0502020204030204"/>
            </a:endParaRPr>
          </a:p>
          <a:p>
            <a:pPr algn="ctr" defTabSz="685800"/>
            <a:r>
              <a:rPr lang="en" sz="2000" dirty="0">
                <a:solidFill>
                  <a:srgbClr val="6AA84F"/>
                </a:solidFill>
                <a:latin typeface="Calibri" panose="020F0502020204030204"/>
              </a:rPr>
              <a:t>[  3  2  1 -1]</a:t>
            </a:r>
            <a:endParaRPr sz="2000" dirty="0">
              <a:solidFill>
                <a:srgbClr val="6AA84F"/>
              </a:solidFill>
              <a:latin typeface="Calibri" panose="020F0502020204030204"/>
            </a:endParaRPr>
          </a:p>
          <a:p>
            <a:pPr algn="ctr" defTabSz="685800"/>
            <a:r>
              <a:rPr lang="en" sz="2000" dirty="0">
                <a:solidFill>
                  <a:srgbClr val="6AA84F"/>
                </a:solidFill>
                <a:latin typeface="Calibri" panose="020F0502020204030204"/>
              </a:rPr>
              <a:t>[  2  1  3  2]</a:t>
            </a:r>
            <a:endParaRPr sz="2000" dirty="0">
              <a:solidFill>
                <a:srgbClr val="6AA84F"/>
              </a:solidFill>
              <a:latin typeface="Calibri" panose="020F0502020204030204"/>
            </a:endParaRPr>
          </a:p>
          <a:p>
            <a:pPr algn="ctr" defTabSz="685800"/>
            <a:r>
              <a:rPr lang="en" sz="2000" dirty="0">
                <a:solidFill>
                  <a:srgbClr val="6AA84F"/>
                </a:solidFill>
                <a:latin typeface="Calibri" panose="020F0502020204030204"/>
              </a:rPr>
              <a:t>[  3  2  1 -2]</a:t>
            </a:r>
            <a:endParaRPr sz="2000" dirty="0">
              <a:solidFill>
                <a:srgbClr val="6AA84F"/>
              </a:solidFill>
              <a:latin typeface="Calibri" panose="020F0502020204030204"/>
            </a:endParaRPr>
          </a:p>
        </p:txBody>
      </p:sp>
      <p:grpSp>
        <p:nvGrpSpPr>
          <p:cNvPr id="7" name="Google Shape;2668;p165"/>
          <p:cNvGrpSpPr/>
          <p:nvPr/>
        </p:nvGrpSpPr>
        <p:grpSpPr>
          <a:xfrm>
            <a:off x="3350708" y="1783889"/>
            <a:ext cx="2752446" cy="1311858"/>
            <a:chOff x="3528693" y="1554987"/>
            <a:chExt cx="2753163" cy="1312200"/>
          </a:xfrm>
        </p:grpSpPr>
        <p:sp>
          <p:nvSpPr>
            <p:cNvPr id="8" name="Google Shape;2669;p165"/>
            <p:cNvSpPr/>
            <p:nvPr/>
          </p:nvSpPr>
          <p:spPr>
            <a:xfrm>
              <a:off x="3528693" y="1554987"/>
              <a:ext cx="2753163" cy="1312200"/>
            </a:xfrm>
            <a:prstGeom prst="rect">
              <a:avLst/>
            </a:prstGeom>
            <a:solidFill>
              <a:srgbClr val="F3F3F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01" tIns="91401" rIns="91401" bIns="91401" anchor="t" anchorCtr="0">
              <a:noAutofit/>
            </a:bodyPr>
            <a:lstStyle/>
            <a:p>
              <a:pPr algn="ctr" defTabSz="685800"/>
              <a:r>
                <a:rPr lang="en" sz="2200" dirty="0">
                  <a:solidFill>
                    <a:prstClr val="black"/>
                  </a:solidFill>
                  <a:latin typeface="Calibri" panose="020F0502020204030204"/>
                </a:rPr>
                <a:t>Matrix Multiply</a:t>
              </a:r>
              <a:r>
                <a:rPr lang="en-US" sz="2200" dirty="0">
                  <a:solidFill>
                    <a:prstClr val="black"/>
                  </a:solidFill>
                  <a:latin typeface="Calibri" panose="020F0502020204030204"/>
                </a:rPr>
                <a:t> </a:t>
              </a:r>
              <a:r>
                <a:rPr lang="en-US" sz="2200" i="1" dirty="0">
                  <a:solidFill>
                    <a:prstClr val="black"/>
                  </a:solidFill>
                  <a:latin typeface="Calibri" panose="020F0502020204030204"/>
                </a:rPr>
                <a:t>y = </a:t>
              </a:r>
              <a:r>
                <a:rPr lang="en-US" sz="2200" i="1" dirty="0" err="1">
                  <a:solidFill>
                    <a:prstClr val="black"/>
                  </a:solidFill>
                  <a:latin typeface="Calibri" panose="020F0502020204030204"/>
                </a:rPr>
                <a:t>xw</a:t>
              </a:r>
              <a:endParaRPr sz="2200" i="1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pic>
          <p:nvPicPr>
            <p:cNvPr id="9" name="Google Shape;2670;p165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3722274" y="2046850"/>
              <a:ext cx="2389475" cy="7075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" name="Google Shape;2671;p165"/>
          <p:cNvSpPr txBox="1"/>
          <p:nvPr/>
        </p:nvSpPr>
        <p:spPr>
          <a:xfrm>
            <a:off x="7139239" y="1209653"/>
            <a:ext cx="1861016" cy="11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algn="ctr" defTabSz="685800"/>
            <a:r>
              <a:rPr lang="en" sz="2000" dirty="0">
                <a:solidFill>
                  <a:prstClr val="black"/>
                </a:solidFill>
                <a:latin typeface="Calibri" panose="020F0502020204030204"/>
              </a:rPr>
              <a:t>y: [N×M]</a:t>
            </a:r>
            <a:endParaRPr sz="2000" dirty="0">
              <a:solidFill>
                <a:prstClr val="black"/>
              </a:solidFill>
              <a:latin typeface="Calibri" panose="020F0502020204030204"/>
            </a:endParaRPr>
          </a:p>
          <a:p>
            <a:pPr algn="ctr" defTabSz="685800"/>
            <a:r>
              <a:rPr lang="en" sz="2000" dirty="0">
                <a:solidFill>
                  <a:srgbClr val="6AA84F"/>
                </a:solidFill>
                <a:latin typeface="Calibri" panose="020F0502020204030204"/>
              </a:rPr>
              <a:t>[</a:t>
            </a:r>
            <a:r>
              <a:rPr lang="en-US" sz="2000" dirty="0">
                <a:solidFill>
                  <a:srgbClr val="6AA84F"/>
                </a:solidFill>
                <a:latin typeface="Calibri" panose="020F0502020204030204"/>
              </a:rPr>
              <a:t>-1</a:t>
            </a:r>
            <a:r>
              <a:rPr lang="en" sz="2000" dirty="0">
                <a:solidFill>
                  <a:srgbClr val="6AA84F"/>
                </a:solidFill>
                <a:latin typeface="Calibri" panose="020F0502020204030204"/>
              </a:rPr>
              <a:t> </a:t>
            </a:r>
            <a:r>
              <a:rPr lang="en-US" sz="2000" dirty="0">
                <a:solidFill>
                  <a:srgbClr val="6AA84F"/>
                </a:solidFill>
                <a:latin typeface="Calibri" panose="020F0502020204030204"/>
              </a:rPr>
              <a:t>-1</a:t>
            </a:r>
            <a:r>
              <a:rPr lang="en" sz="2000" dirty="0">
                <a:solidFill>
                  <a:srgbClr val="6AA84F"/>
                </a:solidFill>
                <a:latin typeface="Calibri" panose="020F0502020204030204"/>
              </a:rPr>
              <a:t>  </a:t>
            </a:r>
            <a:r>
              <a:rPr lang="en-US" sz="2000" dirty="0">
                <a:solidFill>
                  <a:srgbClr val="6AA84F"/>
                </a:solidFill>
                <a:latin typeface="Calibri" panose="020F0502020204030204"/>
              </a:rPr>
              <a:t> </a:t>
            </a:r>
            <a:r>
              <a:rPr lang="en" sz="2000" dirty="0">
                <a:solidFill>
                  <a:srgbClr val="6AA84F"/>
                </a:solidFill>
                <a:latin typeface="Calibri" panose="020F0502020204030204"/>
              </a:rPr>
              <a:t>2  </a:t>
            </a:r>
            <a:r>
              <a:rPr lang="en-US" sz="2000" dirty="0">
                <a:solidFill>
                  <a:srgbClr val="6AA84F"/>
                </a:solidFill>
                <a:latin typeface="Calibri" panose="020F0502020204030204"/>
              </a:rPr>
              <a:t> </a:t>
            </a:r>
            <a:r>
              <a:rPr lang="en" sz="2000" dirty="0">
                <a:solidFill>
                  <a:srgbClr val="6AA84F"/>
                </a:solidFill>
                <a:latin typeface="Calibri" panose="020F0502020204030204"/>
              </a:rPr>
              <a:t>6 ]</a:t>
            </a:r>
            <a:endParaRPr sz="2000" dirty="0">
              <a:solidFill>
                <a:srgbClr val="6AA84F"/>
              </a:solidFill>
              <a:latin typeface="Calibri" panose="020F0502020204030204"/>
            </a:endParaRPr>
          </a:p>
          <a:p>
            <a:pPr algn="ctr" defTabSz="685800"/>
            <a:r>
              <a:rPr lang="en" sz="2000" dirty="0">
                <a:solidFill>
                  <a:srgbClr val="6AA84F"/>
                </a:solidFill>
                <a:latin typeface="Calibri" panose="020F0502020204030204"/>
              </a:rPr>
              <a:t>[</a:t>
            </a:r>
            <a:r>
              <a:rPr lang="en-US" sz="2000" dirty="0">
                <a:solidFill>
                  <a:srgbClr val="6AA84F"/>
                </a:solidFill>
                <a:latin typeface="Calibri" panose="020F0502020204030204"/>
              </a:rPr>
              <a:t> </a:t>
            </a:r>
            <a:r>
              <a:rPr lang="en" sz="2000" dirty="0">
                <a:solidFill>
                  <a:srgbClr val="6AA84F"/>
                </a:solidFill>
                <a:latin typeface="Calibri" panose="020F0502020204030204"/>
              </a:rPr>
              <a:t>5 </a:t>
            </a:r>
            <a:r>
              <a:rPr lang="en-US" sz="2000" dirty="0">
                <a:solidFill>
                  <a:srgbClr val="6AA84F"/>
                </a:solidFill>
                <a:latin typeface="Calibri" panose="020F0502020204030204"/>
              </a:rPr>
              <a:t>  </a:t>
            </a:r>
            <a:r>
              <a:rPr lang="en" sz="2000" dirty="0">
                <a:solidFill>
                  <a:srgbClr val="6AA84F"/>
                </a:solidFill>
                <a:latin typeface="Calibri" panose="020F0502020204030204"/>
              </a:rPr>
              <a:t>2  1</a:t>
            </a:r>
            <a:r>
              <a:rPr lang="en-US" sz="2000" dirty="0">
                <a:solidFill>
                  <a:srgbClr val="6AA84F"/>
                </a:solidFill>
                <a:latin typeface="Calibri" panose="020F0502020204030204"/>
              </a:rPr>
              <a:t>1</a:t>
            </a:r>
            <a:r>
              <a:rPr lang="en" sz="2000" dirty="0">
                <a:solidFill>
                  <a:srgbClr val="6AA84F"/>
                </a:solidFill>
                <a:latin typeface="Calibri" panose="020F0502020204030204"/>
              </a:rPr>
              <a:t>  </a:t>
            </a:r>
            <a:r>
              <a:rPr lang="en-US" sz="2000" dirty="0">
                <a:solidFill>
                  <a:srgbClr val="6AA84F"/>
                </a:solidFill>
                <a:latin typeface="Calibri" panose="020F0502020204030204"/>
              </a:rPr>
              <a:t>7</a:t>
            </a:r>
            <a:r>
              <a:rPr lang="en" sz="2000" dirty="0">
                <a:solidFill>
                  <a:srgbClr val="6AA84F"/>
                </a:solidFill>
                <a:latin typeface="Calibri" panose="020F0502020204030204"/>
              </a:rPr>
              <a:t> ]</a:t>
            </a:r>
            <a:endParaRPr sz="2000" dirty="0">
              <a:solidFill>
                <a:srgbClr val="6AA84F"/>
              </a:solidFill>
              <a:latin typeface="Calibri" panose="020F0502020204030204"/>
            </a:endParaRPr>
          </a:p>
        </p:txBody>
      </p:sp>
      <p:cxnSp>
        <p:nvCxnSpPr>
          <p:cNvPr id="14" name="Google Shape;2675;p165"/>
          <p:cNvCxnSpPr/>
          <p:nvPr/>
        </p:nvCxnSpPr>
        <p:spPr>
          <a:xfrm>
            <a:off x="6228627" y="1985325"/>
            <a:ext cx="887169" cy="0"/>
          </a:xfrm>
          <a:prstGeom prst="straightConnector1">
            <a:avLst/>
          </a:prstGeom>
          <a:noFill/>
          <a:ln w="25400" cap="flat" cmpd="sng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" name="Google Shape;2677;p165"/>
          <p:cNvCxnSpPr/>
          <p:nvPr/>
        </p:nvCxnSpPr>
        <p:spPr>
          <a:xfrm>
            <a:off x="2841791" y="1960183"/>
            <a:ext cx="479648" cy="0"/>
          </a:xfrm>
          <a:prstGeom prst="straightConnector1">
            <a:avLst/>
          </a:prstGeom>
          <a:noFill/>
          <a:ln w="25400" cap="flat" cmpd="sng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" name="Google Shape;2672;p165"/>
          <p:cNvSpPr txBox="1"/>
          <p:nvPr/>
        </p:nvSpPr>
        <p:spPr>
          <a:xfrm>
            <a:off x="7139240" y="2445077"/>
            <a:ext cx="1657668" cy="11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algn="ctr" defTabSz="685800"/>
            <a:r>
              <a:rPr lang="en" sz="2000" dirty="0" err="1">
                <a:solidFill>
                  <a:srgbClr val="C00000"/>
                </a:solidFill>
                <a:latin typeface="Calibri" panose="020F0502020204030204"/>
              </a:rPr>
              <a:t>dL</a:t>
            </a:r>
            <a:r>
              <a:rPr lang="en" sz="2000" dirty="0">
                <a:solidFill>
                  <a:srgbClr val="C00000"/>
                </a:solidFill>
                <a:latin typeface="Calibri" panose="020F0502020204030204"/>
              </a:rPr>
              <a:t>/</a:t>
            </a:r>
            <a:r>
              <a:rPr lang="en" sz="2000" dirty="0" err="1">
                <a:solidFill>
                  <a:srgbClr val="C00000"/>
                </a:solidFill>
                <a:latin typeface="Calibri" panose="020F0502020204030204"/>
              </a:rPr>
              <a:t>dy</a:t>
            </a:r>
            <a:r>
              <a:rPr lang="en" sz="2000" dirty="0">
                <a:solidFill>
                  <a:prstClr val="black"/>
                </a:solidFill>
                <a:latin typeface="Calibri" panose="020F0502020204030204"/>
              </a:rPr>
              <a:t>: [N×M]</a:t>
            </a:r>
            <a:endParaRPr sz="2000" dirty="0">
              <a:solidFill>
                <a:prstClr val="black"/>
              </a:solidFill>
              <a:latin typeface="Calibri" panose="020F0502020204030204"/>
            </a:endParaRPr>
          </a:p>
          <a:p>
            <a:pPr algn="ctr" defTabSz="685800"/>
            <a:r>
              <a:rPr lang="en" sz="2000" dirty="0">
                <a:solidFill>
                  <a:srgbClr val="C00000"/>
                </a:solidFill>
                <a:latin typeface="Calibri" panose="020F0502020204030204"/>
              </a:rPr>
              <a:t>[  2  3 -3  9 ]</a:t>
            </a:r>
            <a:endParaRPr sz="2000" dirty="0">
              <a:solidFill>
                <a:srgbClr val="C00000"/>
              </a:solidFill>
              <a:latin typeface="Calibri" panose="020F0502020204030204"/>
            </a:endParaRPr>
          </a:p>
          <a:p>
            <a:pPr algn="ctr" defTabSz="685800"/>
            <a:r>
              <a:rPr lang="en" sz="2000" dirty="0">
                <a:solidFill>
                  <a:srgbClr val="C00000"/>
                </a:solidFill>
                <a:latin typeface="Calibri" panose="020F0502020204030204"/>
              </a:rPr>
              <a:t>[ -8  1  4  6 ]</a:t>
            </a:r>
            <a:endParaRPr sz="2000" dirty="0">
              <a:solidFill>
                <a:srgbClr val="C00000"/>
              </a:solidFill>
              <a:latin typeface="Calibri" panose="020F0502020204030204"/>
            </a:endParaRPr>
          </a:p>
        </p:txBody>
      </p:sp>
      <p:cxnSp>
        <p:nvCxnSpPr>
          <p:cNvPr id="13" name="Google Shape;2674;p165"/>
          <p:cNvCxnSpPr/>
          <p:nvPr/>
        </p:nvCxnSpPr>
        <p:spPr>
          <a:xfrm>
            <a:off x="6221379" y="2982965"/>
            <a:ext cx="917761" cy="0"/>
          </a:xfrm>
          <a:prstGeom prst="straightConnector1">
            <a:avLst/>
          </a:prstGeom>
          <a:noFill/>
          <a:ln w="25400" cap="flat" cmpd="sng">
            <a:solidFill>
              <a:srgbClr val="C00000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15" name="Google Shape;2666;p165"/>
          <p:cNvSpPr txBox="1"/>
          <p:nvPr/>
        </p:nvSpPr>
        <p:spPr>
          <a:xfrm>
            <a:off x="15868" y="3011644"/>
            <a:ext cx="1602715" cy="9904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algn="ctr" defTabSz="685800"/>
            <a:r>
              <a:rPr lang="en-US" sz="2000" dirty="0" err="1">
                <a:solidFill>
                  <a:prstClr val="black"/>
                </a:solidFill>
                <a:latin typeface="Calibri" panose="020F0502020204030204"/>
              </a:rPr>
              <a:t>dL</a:t>
            </a:r>
            <a:r>
              <a:rPr lang="en-US" sz="2000" dirty="0">
                <a:solidFill>
                  <a:prstClr val="black"/>
                </a:solidFill>
                <a:latin typeface="Calibri" panose="020F0502020204030204"/>
              </a:rPr>
              <a:t>/d</a:t>
            </a:r>
            <a:r>
              <a:rPr lang="en" sz="2000" dirty="0">
                <a:solidFill>
                  <a:prstClr val="black"/>
                </a:solidFill>
                <a:latin typeface="Calibri" panose="020F0502020204030204"/>
              </a:rPr>
              <a:t>x: [N×D]</a:t>
            </a:r>
            <a:endParaRPr sz="2000" dirty="0">
              <a:solidFill>
                <a:prstClr val="black"/>
              </a:solidFill>
              <a:latin typeface="Calibri" panose="020F0502020204030204"/>
            </a:endParaRPr>
          </a:p>
          <a:p>
            <a:pPr algn="ctr" defTabSz="685800"/>
            <a:r>
              <a:rPr lang="en" sz="2000" dirty="0">
                <a:solidFill>
                  <a:srgbClr val="C00000"/>
                </a:solidFill>
                <a:latin typeface="Calibri" panose="020F0502020204030204"/>
              </a:rPr>
              <a:t>[ </a:t>
            </a:r>
            <a:r>
              <a:rPr lang="en-US" sz="2000" dirty="0">
                <a:solidFill>
                  <a:srgbClr val="C00000"/>
                </a:solidFill>
                <a:latin typeface="Calibri" panose="020F0502020204030204"/>
              </a:rPr>
              <a:t> 0</a:t>
            </a:r>
            <a:r>
              <a:rPr lang="en" sz="2000" dirty="0">
                <a:solidFill>
                  <a:srgbClr val="C00000"/>
                </a:solidFill>
                <a:latin typeface="Calibri" panose="020F0502020204030204"/>
              </a:rPr>
              <a:t>   1</a:t>
            </a:r>
            <a:r>
              <a:rPr lang="en-US" sz="2000" dirty="0">
                <a:solidFill>
                  <a:srgbClr val="C00000"/>
                </a:solidFill>
                <a:latin typeface="Calibri" panose="020F0502020204030204"/>
              </a:rPr>
              <a:t>6</a:t>
            </a:r>
            <a:r>
              <a:rPr lang="en" sz="2000" dirty="0">
                <a:solidFill>
                  <a:srgbClr val="C00000"/>
                </a:solidFill>
                <a:latin typeface="Calibri" panose="020F0502020204030204"/>
              </a:rPr>
              <a:t> </a:t>
            </a:r>
            <a:r>
              <a:rPr lang="en-US" sz="2000" dirty="0">
                <a:solidFill>
                  <a:srgbClr val="C00000"/>
                </a:solidFill>
                <a:latin typeface="Calibri" panose="020F0502020204030204"/>
              </a:rPr>
              <a:t>  </a:t>
            </a:r>
            <a:r>
              <a:rPr lang="en" sz="2000" dirty="0">
                <a:solidFill>
                  <a:srgbClr val="C00000"/>
                </a:solidFill>
                <a:latin typeface="Calibri" panose="020F0502020204030204"/>
              </a:rPr>
              <a:t>-</a:t>
            </a:r>
            <a:r>
              <a:rPr lang="en-US" sz="2000" dirty="0">
                <a:solidFill>
                  <a:srgbClr val="C00000"/>
                </a:solidFill>
                <a:latin typeface="Calibri" panose="020F0502020204030204"/>
              </a:rPr>
              <a:t>9</a:t>
            </a:r>
            <a:r>
              <a:rPr lang="en" sz="2000" dirty="0">
                <a:solidFill>
                  <a:srgbClr val="C00000"/>
                </a:solidFill>
                <a:latin typeface="Calibri" panose="020F0502020204030204"/>
              </a:rPr>
              <a:t> </a:t>
            </a:r>
            <a:r>
              <a:rPr lang="en-US" sz="2000" dirty="0">
                <a:solidFill>
                  <a:srgbClr val="C00000"/>
                </a:solidFill>
                <a:latin typeface="Calibri" panose="020F0502020204030204"/>
              </a:rPr>
              <a:t> </a:t>
            </a:r>
            <a:r>
              <a:rPr lang="en" sz="2000" dirty="0">
                <a:solidFill>
                  <a:srgbClr val="C00000"/>
                </a:solidFill>
                <a:latin typeface="Calibri" panose="020F0502020204030204"/>
              </a:rPr>
              <a:t>]</a:t>
            </a:r>
            <a:endParaRPr sz="2000" dirty="0">
              <a:solidFill>
                <a:srgbClr val="C00000"/>
              </a:solidFill>
              <a:latin typeface="Calibri" panose="020F0502020204030204"/>
            </a:endParaRPr>
          </a:p>
          <a:p>
            <a:pPr algn="ctr" defTabSz="685800"/>
            <a:r>
              <a:rPr lang="en" sz="2000" dirty="0">
                <a:solidFill>
                  <a:srgbClr val="C00000"/>
                </a:solidFill>
                <a:latin typeface="Calibri" panose="020F0502020204030204"/>
              </a:rPr>
              <a:t>[-</a:t>
            </a:r>
            <a:r>
              <a:rPr lang="en-US" sz="2000" dirty="0">
                <a:solidFill>
                  <a:srgbClr val="C00000"/>
                </a:solidFill>
                <a:latin typeface="Calibri" panose="020F0502020204030204"/>
              </a:rPr>
              <a:t>24</a:t>
            </a:r>
            <a:r>
              <a:rPr lang="en" sz="2000" dirty="0">
                <a:solidFill>
                  <a:srgbClr val="C00000"/>
                </a:solidFill>
                <a:latin typeface="Calibri" panose="020F0502020204030204"/>
              </a:rPr>
              <a:t>   </a:t>
            </a:r>
            <a:r>
              <a:rPr lang="en-US" sz="2000" dirty="0">
                <a:solidFill>
                  <a:srgbClr val="C00000"/>
                </a:solidFill>
                <a:latin typeface="Calibri" panose="020F0502020204030204"/>
              </a:rPr>
              <a:t>9</a:t>
            </a:r>
            <a:r>
              <a:rPr lang="en" sz="2000" dirty="0">
                <a:solidFill>
                  <a:srgbClr val="C00000"/>
                </a:solidFill>
                <a:latin typeface="Calibri" panose="020F0502020204030204"/>
              </a:rPr>
              <a:t> </a:t>
            </a:r>
            <a:r>
              <a:rPr lang="en-US" sz="2000" dirty="0">
                <a:solidFill>
                  <a:srgbClr val="C00000"/>
                </a:solidFill>
                <a:latin typeface="Calibri" panose="020F0502020204030204"/>
              </a:rPr>
              <a:t> -30</a:t>
            </a:r>
            <a:r>
              <a:rPr lang="en" sz="2000" dirty="0">
                <a:solidFill>
                  <a:srgbClr val="C00000"/>
                </a:solidFill>
                <a:latin typeface="Calibri" panose="020F0502020204030204"/>
              </a:rPr>
              <a:t> ]</a:t>
            </a:r>
            <a:endParaRPr sz="2000" dirty="0">
              <a:solidFill>
                <a:srgbClr val="C00000"/>
              </a:solidFill>
              <a:latin typeface="Calibri" panose="020F0502020204030204"/>
            </a:endParaRPr>
          </a:p>
        </p:txBody>
      </p:sp>
      <p:cxnSp>
        <p:nvCxnSpPr>
          <p:cNvPr id="17" name="Elbow Connector 16"/>
          <p:cNvCxnSpPr/>
          <p:nvPr/>
        </p:nvCxnSpPr>
        <p:spPr>
          <a:xfrm rot="10800000" flipV="1">
            <a:off x="1501572" y="3007044"/>
            <a:ext cx="1767100" cy="662410"/>
          </a:xfrm>
          <a:prstGeom prst="bentConnector3">
            <a:avLst>
              <a:gd name="adj1" fmla="val 64343"/>
            </a:avLst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Google Shape;2666;p165"/>
          <p:cNvSpPr txBox="1"/>
          <p:nvPr/>
        </p:nvSpPr>
        <p:spPr>
          <a:xfrm>
            <a:off x="231295" y="3357029"/>
            <a:ext cx="1140305" cy="6235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algn="ctr" defTabSz="685800"/>
            <a:r>
              <a:rPr lang="en-US" sz="2000" dirty="0">
                <a:solidFill>
                  <a:srgbClr val="C00000"/>
                </a:solidFill>
                <a:latin typeface="Calibri" panose="020F0502020204030204"/>
              </a:rPr>
              <a:t>?</a:t>
            </a:r>
            <a:r>
              <a:rPr lang="en" sz="2000" dirty="0">
                <a:solidFill>
                  <a:srgbClr val="C00000"/>
                </a:solidFill>
                <a:latin typeface="Calibri" panose="020F0502020204030204"/>
              </a:rPr>
              <a:t>   </a:t>
            </a:r>
            <a:r>
              <a:rPr lang="en-US" sz="2000" dirty="0">
                <a:solidFill>
                  <a:srgbClr val="C00000"/>
                </a:solidFill>
                <a:latin typeface="Calibri" panose="020F0502020204030204"/>
              </a:rPr>
              <a:t> ?</a:t>
            </a:r>
            <a:r>
              <a:rPr lang="en" sz="2000" dirty="0">
                <a:solidFill>
                  <a:srgbClr val="C00000"/>
                </a:solidFill>
                <a:latin typeface="Calibri" panose="020F0502020204030204"/>
              </a:rPr>
              <a:t> </a:t>
            </a:r>
            <a:r>
              <a:rPr lang="en-US" sz="2000" dirty="0">
                <a:solidFill>
                  <a:srgbClr val="C00000"/>
                </a:solidFill>
                <a:latin typeface="Calibri" panose="020F0502020204030204"/>
              </a:rPr>
              <a:t>   ?</a:t>
            </a:r>
            <a:r>
              <a:rPr lang="en" sz="2000" dirty="0">
                <a:solidFill>
                  <a:srgbClr val="C00000"/>
                </a:solidFill>
                <a:latin typeface="Calibri" panose="020F0502020204030204"/>
              </a:rPr>
              <a:t> </a:t>
            </a:r>
            <a:r>
              <a:rPr lang="en-US" sz="2000" dirty="0">
                <a:solidFill>
                  <a:srgbClr val="C00000"/>
                </a:solidFill>
                <a:latin typeface="Calibri" panose="020F0502020204030204"/>
              </a:rPr>
              <a:t> ?</a:t>
            </a:r>
            <a:r>
              <a:rPr lang="en" sz="2000" dirty="0">
                <a:solidFill>
                  <a:srgbClr val="C00000"/>
                </a:solidFill>
                <a:latin typeface="Calibri" panose="020F0502020204030204"/>
              </a:rPr>
              <a:t>   </a:t>
            </a:r>
            <a:r>
              <a:rPr lang="en-US" sz="2000" dirty="0">
                <a:solidFill>
                  <a:srgbClr val="C00000"/>
                </a:solidFill>
                <a:latin typeface="Calibri" panose="020F0502020204030204"/>
              </a:rPr>
              <a:t> ?</a:t>
            </a:r>
            <a:r>
              <a:rPr lang="en" sz="2000" dirty="0">
                <a:solidFill>
                  <a:srgbClr val="C00000"/>
                </a:solidFill>
                <a:latin typeface="Calibri" panose="020F0502020204030204"/>
              </a:rPr>
              <a:t> </a:t>
            </a:r>
            <a:r>
              <a:rPr lang="en-US" sz="2000" dirty="0">
                <a:solidFill>
                  <a:srgbClr val="C00000"/>
                </a:solidFill>
                <a:latin typeface="Calibri" panose="020F0502020204030204"/>
              </a:rPr>
              <a:t>   ?</a:t>
            </a:r>
            <a:r>
              <a:rPr lang="en" sz="2000" dirty="0">
                <a:solidFill>
                  <a:srgbClr val="C00000"/>
                </a:solidFill>
                <a:latin typeface="Calibri" panose="020F0502020204030204"/>
              </a:rPr>
              <a:t> </a:t>
            </a:r>
            <a:r>
              <a:rPr lang="en-US" sz="2000" dirty="0">
                <a:solidFill>
                  <a:srgbClr val="C00000"/>
                </a:solidFill>
                <a:latin typeface="Calibri" panose="020F0502020204030204"/>
              </a:rPr>
              <a:t> </a:t>
            </a:r>
            <a:endParaRPr sz="2000" dirty="0">
              <a:solidFill>
                <a:srgbClr val="C00000"/>
              </a:solidFill>
              <a:latin typeface="Calibri" panose="020F0502020204030204"/>
            </a:endParaRPr>
          </a:p>
        </p:txBody>
      </p:sp>
      <p:sp>
        <p:nvSpPr>
          <p:cNvPr id="19" name="Google Shape;2678;p165"/>
          <p:cNvSpPr/>
          <p:nvPr/>
        </p:nvSpPr>
        <p:spPr>
          <a:xfrm rot="3108">
            <a:off x="333727" y="2097955"/>
            <a:ext cx="265022" cy="280427"/>
          </a:xfrm>
          <a:prstGeom prst="rect">
            <a:avLst/>
          </a:prstGeom>
          <a:noFill/>
          <a:ln w="2540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0" name="Google Shape;2678;p165"/>
          <p:cNvSpPr/>
          <p:nvPr/>
        </p:nvSpPr>
        <p:spPr>
          <a:xfrm rot="3108">
            <a:off x="333726" y="3357150"/>
            <a:ext cx="265022" cy="280427"/>
          </a:xfrm>
          <a:prstGeom prst="rect">
            <a:avLst/>
          </a:prstGeom>
          <a:noFill/>
          <a:ln w="2540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532855" y="3413248"/>
            <a:ext cx="2388154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800"/>
            <a:r>
              <a:rPr lang="en-US" sz="2100" dirty="0">
                <a:solidFill>
                  <a:prstClr val="black"/>
                </a:solidFill>
                <a:latin typeface="Calibri" panose="020F0502020204030204"/>
              </a:rPr>
              <a:t>Local Gradient Slice:</a:t>
            </a:r>
          </a:p>
          <a:p>
            <a:pPr algn="ctr" defTabSz="685800"/>
            <a:r>
              <a:rPr lang="en-US" sz="2100" dirty="0" err="1">
                <a:solidFill>
                  <a:srgbClr val="ED7D31"/>
                </a:solidFill>
                <a:latin typeface="Calibri" panose="020F0502020204030204"/>
              </a:rPr>
              <a:t>dy</a:t>
            </a:r>
            <a:r>
              <a:rPr lang="en-US" sz="2100" dirty="0">
                <a:solidFill>
                  <a:srgbClr val="ED7D31"/>
                </a:solidFill>
                <a:latin typeface="Calibri" panose="020F0502020204030204"/>
              </a:rPr>
              <a:t>/dx</a:t>
            </a:r>
            <a:r>
              <a:rPr lang="en-US" sz="2100" baseline="-25000" dirty="0">
                <a:solidFill>
                  <a:srgbClr val="ED7D31"/>
                </a:solidFill>
                <a:latin typeface="Calibri" panose="020F0502020204030204"/>
              </a:rPr>
              <a:t>1,1</a:t>
            </a:r>
          </a:p>
          <a:p>
            <a:pPr algn="ctr" defTabSz="685800"/>
            <a:r>
              <a:rPr lang="en-US" sz="2100" dirty="0">
                <a:solidFill>
                  <a:srgbClr val="ED7D31"/>
                </a:solidFill>
                <a:latin typeface="Calibri" panose="020F0502020204030204"/>
              </a:rPr>
              <a:t>[ 3  2  1 -1 ]</a:t>
            </a:r>
          </a:p>
          <a:p>
            <a:pPr algn="ctr" defTabSz="685800"/>
            <a:r>
              <a:rPr lang="en-US" sz="2100" dirty="0">
                <a:solidFill>
                  <a:srgbClr val="ED7D31"/>
                </a:solidFill>
                <a:latin typeface="Calibri" panose="020F0502020204030204"/>
              </a:rPr>
              <a:t>[ 0  0  0  0 ]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55016" y="4216422"/>
            <a:ext cx="237116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n-US" sz="2100" dirty="0" err="1">
                <a:solidFill>
                  <a:srgbClr val="0000FF"/>
                </a:solidFill>
                <a:latin typeface="Calibri" panose="020F0502020204030204"/>
              </a:rPr>
              <a:t>dL</a:t>
            </a:r>
            <a:r>
              <a:rPr lang="en-US" sz="2100" dirty="0">
                <a:solidFill>
                  <a:srgbClr val="0000FF"/>
                </a:solidFill>
                <a:latin typeface="Calibri" panose="020F0502020204030204"/>
              </a:rPr>
              <a:t>/dx</a:t>
            </a:r>
            <a:r>
              <a:rPr lang="en-US" sz="2100" baseline="-25000" dirty="0">
                <a:solidFill>
                  <a:srgbClr val="0000FF"/>
                </a:solidFill>
                <a:latin typeface="Calibri" panose="020F0502020204030204"/>
              </a:rPr>
              <a:t>1,1</a:t>
            </a:r>
            <a:r>
              <a:rPr lang="en-US" sz="2100" dirty="0">
                <a:solidFill>
                  <a:prstClr val="black"/>
                </a:solidFill>
                <a:latin typeface="Calibri" panose="020F0502020204030204"/>
              </a:rPr>
              <a:t> </a:t>
            </a:r>
          </a:p>
          <a:p>
            <a:pPr defTabSz="685800"/>
            <a:r>
              <a:rPr lang="en-US" sz="2100" dirty="0">
                <a:solidFill>
                  <a:prstClr val="black"/>
                </a:solidFill>
                <a:latin typeface="Calibri" panose="020F0502020204030204"/>
              </a:rPr>
              <a:t>= </a:t>
            </a:r>
            <a:r>
              <a:rPr lang="en-US" sz="2100" dirty="0">
                <a:solidFill>
                  <a:srgbClr val="ED7D31"/>
                </a:solidFill>
                <a:latin typeface="Calibri" panose="020F0502020204030204"/>
              </a:rPr>
              <a:t>(</a:t>
            </a:r>
            <a:r>
              <a:rPr lang="en-US" sz="2100" dirty="0" err="1">
                <a:solidFill>
                  <a:srgbClr val="ED7D31"/>
                </a:solidFill>
                <a:latin typeface="Calibri" panose="020F0502020204030204"/>
              </a:rPr>
              <a:t>dy</a:t>
            </a:r>
            <a:r>
              <a:rPr lang="en-US" sz="2100" dirty="0">
                <a:solidFill>
                  <a:srgbClr val="ED7D31"/>
                </a:solidFill>
                <a:latin typeface="Calibri" panose="020F0502020204030204"/>
              </a:rPr>
              <a:t>/dx</a:t>
            </a:r>
            <a:r>
              <a:rPr lang="en-US" sz="2100" baseline="-25000" dirty="0">
                <a:solidFill>
                  <a:srgbClr val="ED7D31"/>
                </a:solidFill>
                <a:latin typeface="Calibri" panose="020F0502020204030204"/>
              </a:rPr>
              <a:t>1,1</a:t>
            </a:r>
            <a:r>
              <a:rPr lang="en-US" sz="2100" dirty="0">
                <a:solidFill>
                  <a:srgbClr val="ED7D31"/>
                </a:solidFill>
                <a:latin typeface="Calibri" panose="020F0502020204030204"/>
              </a:rPr>
              <a:t>) </a:t>
            </a:r>
            <a:r>
              <a:rPr lang="en-US" sz="2100" dirty="0">
                <a:solidFill>
                  <a:prstClr val="black"/>
                </a:solidFill>
                <a:latin typeface="Calibri" panose="020F0502020204030204"/>
              </a:rPr>
              <a:t>· </a:t>
            </a:r>
            <a:r>
              <a:rPr lang="en-US" sz="2100" dirty="0">
                <a:solidFill>
                  <a:srgbClr val="C00000"/>
                </a:solidFill>
                <a:latin typeface="Calibri" panose="020F0502020204030204"/>
              </a:rPr>
              <a:t>(</a:t>
            </a:r>
            <a:r>
              <a:rPr lang="en-US" sz="2100" dirty="0" err="1">
                <a:solidFill>
                  <a:srgbClr val="C00000"/>
                </a:solidFill>
                <a:latin typeface="Calibri" panose="020F0502020204030204"/>
              </a:rPr>
              <a:t>dL</a:t>
            </a:r>
            <a:r>
              <a:rPr lang="en-US" sz="2100" dirty="0">
                <a:solidFill>
                  <a:srgbClr val="C00000"/>
                </a:solidFill>
                <a:latin typeface="Calibri" panose="020F0502020204030204"/>
              </a:rPr>
              <a:t>/</a:t>
            </a:r>
            <a:r>
              <a:rPr lang="en-US" sz="2100" dirty="0" err="1">
                <a:solidFill>
                  <a:srgbClr val="C00000"/>
                </a:solidFill>
                <a:latin typeface="Calibri" panose="020F0502020204030204"/>
              </a:rPr>
              <a:t>dy</a:t>
            </a:r>
            <a:r>
              <a:rPr lang="en-US" sz="2100" dirty="0">
                <a:solidFill>
                  <a:srgbClr val="C00000"/>
                </a:solidFill>
                <a:latin typeface="Calibri" panose="020F0502020204030204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27616876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Example: Matrix Multiplication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685800"/>
            <a:r>
              <a:rPr lang="en-US">
                <a:latin typeface="Calibri" panose="020F0502020204030204"/>
              </a:rPr>
              <a:t>Lecture 6 - </a:t>
            </a:r>
            <a:fld id="{AC1089D3-84F4-7045-A571-C61BEF9B13BC}" type="slidenum">
              <a:rPr lang="en-US">
                <a:latin typeface="Calibri" panose="020F0502020204030204"/>
              </a:rPr>
              <a:pPr defTabSz="685800"/>
              <a:t>125</a:t>
            </a:fld>
            <a:endParaRPr lang="en-US" dirty="0">
              <a:latin typeface="Calibri" panose="020F0502020204030204"/>
            </a:endParaRPr>
          </a:p>
        </p:txBody>
      </p:sp>
      <p:sp>
        <p:nvSpPr>
          <p:cNvPr id="5" name="Google Shape;2666;p165"/>
          <p:cNvSpPr txBox="1"/>
          <p:nvPr/>
        </p:nvSpPr>
        <p:spPr>
          <a:xfrm>
            <a:off x="105835" y="1721692"/>
            <a:ext cx="1324392" cy="9904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algn="ctr" defTabSz="685800"/>
            <a:r>
              <a:rPr lang="en" sz="2000" dirty="0">
                <a:solidFill>
                  <a:prstClr val="black"/>
                </a:solidFill>
                <a:latin typeface="Calibri" panose="020F0502020204030204"/>
              </a:rPr>
              <a:t>x: [N×D]</a:t>
            </a:r>
            <a:endParaRPr sz="2000" dirty="0">
              <a:solidFill>
                <a:prstClr val="black"/>
              </a:solidFill>
              <a:latin typeface="Calibri" panose="020F0502020204030204"/>
            </a:endParaRPr>
          </a:p>
          <a:p>
            <a:pPr algn="ctr" defTabSz="685800"/>
            <a:r>
              <a:rPr lang="en" sz="2000" dirty="0">
                <a:solidFill>
                  <a:srgbClr val="6AA84F"/>
                </a:solidFill>
                <a:latin typeface="Calibri" panose="020F0502020204030204"/>
              </a:rPr>
              <a:t>[  2   1  -3 ]</a:t>
            </a:r>
            <a:endParaRPr sz="2000" dirty="0">
              <a:solidFill>
                <a:srgbClr val="6AA84F"/>
              </a:solidFill>
              <a:latin typeface="Calibri" panose="020F0502020204030204"/>
            </a:endParaRPr>
          </a:p>
          <a:p>
            <a:pPr algn="ctr" defTabSz="685800"/>
            <a:r>
              <a:rPr lang="en" sz="2000" dirty="0">
                <a:solidFill>
                  <a:srgbClr val="6AA84F"/>
                </a:solidFill>
                <a:latin typeface="Calibri" panose="020F0502020204030204"/>
              </a:rPr>
              <a:t>[ -3   4   2 ]</a:t>
            </a:r>
            <a:endParaRPr sz="2000" dirty="0">
              <a:solidFill>
                <a:srgbClr val="6AA84F"/>
              </a:solidFill>
              <a:latin typeface="Calibri" panose="020F0502020204030204"/>
            </a:endParaRPr>
          </a:p>
        </p:txBody>
      </p:sp>
      <p:sp>
        <p:nvSpPr>
          <p:cNvPr id="6" name="Google Shape;2667;p165"/>
          <p:cNvSpPr txBox="1"/>
          <p:nvPr/>
        </p:nvSpPr>
        <p:spPr>
          <a:xfrm>
            <a:off x="1456729" y="1681190"/>
            <a:ext cx="1385063" cy="12936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algn="ctr" defTabSz="685800"/>
            <a:r>
              <a:rPr lang="en" sz="2000" dirty="0">
                <a:solidFill>
                  <a:prstClr val="black"/>
                </a:solidFill>
                <a:latin typeface="Calibri" panose="020F0502020204030204"/>
              </a:rPr>
              <a:t>w: [D×M]</a:t>
            </a:r>
            <a:endParaRPr sz="2000" dirty="0">
              <a:solidFill>
                <a:prstClr val="black"/>
              </a:solidFill>
              <a:latin typeface="Calibri" panose="020F0502020204030204"/>
            </a:endParaRPr>
          </a:p>
          <a:p>
            <a:pPr algn="ctr" defTabSz="685800"/>
            <a:r>
              <a:rPr lang="en" sz="2000" dirty="0">
                <a:solidFill>
                  <a:srgbClr val="6AA84F"/>
                </a:solidFill>
                <a:latin typeface="Calibri" panose="020F0502020204030204"/>
              </a:rPr>
              <a:t>[  3  2  1 -1]</a:t>
            </a:r>
            <a:endParaRPr sz="2000" dirty="0">
              <a:solidFill>
                <a:srgbClr val="6AA84F"/>
              </a:solidFill>
              <a:latin typeface="Calibri" panose="020F0502020204030204"/>
            </a:endParaRPr>
          </a:p>
          <a:p>
            <a:pPr algn="ctr" defTabSz="685800"/>
            <a:r>
              <a:rPr lang="en" sz="2000" dirty="0">
                <a:solidFill>
                  <a:srgbClr val="6AA84F"/>
                </a:solidFill>
                <a:latin typeface="Calibri" panose="020F0502020204030204"/>
              </a:rPr>
              <a:t>[  2  1  3  2]</a:t>
            </a:r>
            <a:endParaRPr sz="2000" dirty="0">
              <a:solidFill>
                <a:srgbClr val="6AA84F"/>
              </a:solidFill>
              <a:latin typeface="Calibri" panose="020F0502020204030204"/>
            </a:endParaRPr>
          </a:p>
          <a:p>
            <a:pPr algn="ctr" defTabSz="685800"/>
            <a:r>
              <a:rPr lang="en" sz="2000" dirty="0">
                <a:solidFill>
                  <a:srgbClr val="6AA84F"/>
                </a:solidFill>
                <a:latin typeface="Calibri" panose="020F0502020204030204"/>
              </a:rPr>
              <a:t>[  3  2  1 -2]</a:t>
            </a:r>
            <a:endParaRPr sz="2000" dirty="0">
              <a:solidFill>
                <a:srgbClr val="6AA84F"/>
              </a:solidFill>
              <a:latin typeface="Calibri" panose="020F0502020204030204"/>
            </a:endParaRPr>
          </a:p>
        </p:txBody>
      </p:sp>
      <p:grpSp>
        <p:nvGrpSpPr>
          <p:cNvPr id="7" name="Google Shape;2668;p165"/>
          <p:cNvGrpSpPr/>
          <p:nvPr/>
        </p:nvGrpSpPr>
        <p:grpSpPr>
          <a:xfrm>
            <a:off x="3350708" y="1783889"/>
            <a:ext cx="2752446" cy="1311858"/>
            <a:chOff x="3528693" y="1554987"/>
            <a:chExt cx="2753163" cy="1312200"/>
          </a:xfrm>
        </p:grpSpPr>
        <p:sp>
          <p:nvSpPr>
            <p:cNvPr id="8" name="Google Shape;2669;p165"/>
            <p:cNvSpPr/>
            <p:nvPr/>
          </p:nvSpPr>
          <p:spPr>
            <a:xfrm>
              <a:off x="3528693" y="1554987"/>
              <a:ext cx="2753163" cy="1312200"/>
            </a:xfrm>
            <a:prstGeom prst="rect">
              <a:avLst/>
            </a:prstGeom>
            <a:solidFill>
              <a:srgbClr val="F3F3F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01" tIns="91401" rIns="91401" bIns="91401" anchor="t" anchorCtr="0">
              <a:noAutofit/>
            </a:bodyPr>
            <a:lstStyle/>
            <a:p>
              <a:pPr algn="ctr" defTabSz="685800"/>
              <a:r>
                <a:rPr lang="en" sz="2200" dirty="0">
                  <a:solidFill>
                    <a:prstClr val="black"/>
                  </a:solidFill>
                  <a:latin typeface="Calibri" panose="020F0502020204030204"/>
                </a:rPr>
                <a:t>Matrix Multiply</a:t>
              </a:r>
              <a:r>
                <a:rPr lang="en-US" sz="2200" dirty="0">
                  <a:solidFill>
                    <a:prstClr val="black"/>
                  </a:solidFill>
                  <a:latin typeface="Calibri" panose="020F0502020204030204"/>
                </a:rPr>
                <a:t> </a:t>
              </a:r>
              <a:r>
                <a:rPr lang="en-US" sz="2200" i="1" dirty="0">
                  <a:solidFill>
                    <a:prstClr val="black"/>
                  </a:solidFill>
                  <a:latin typeface="Calibri" panose="020F0502020204030204"/>
                </a:rPr>
                <a:t>y = </a:t>
              </a:r>
              <a:r>
                <a:rPr lang="en-US" sz="2200" i="1" dirty="0" err="1">
                  <a:solidFill>
                    <a:prstClr val="black"/>
                  </a:solidFill>
                  <a:latin typeface="Calibri" panose="020F0502020204030204"/>
                </a:rPr>
                <a:t>xw</a:t>
              </a:r>
              <a:endParaRPr sz="2200" i="1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pic>
          <p:nvPicPr>
            <p:cNvPr id="9" name="Google Shape;2670;p165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3722274" y="2046850"/>
              <a:ext cx="2389475" cy="7075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" name="Google Shape;2671;p165"/>
          <p:cNvSpPr txBox="1"/>
          <p:nvPr/>
        </p:nvSpPr>
        <p:spPr>
          <a:xfrm>
            <a:off x="7139239" y="1209653"/>
            <a:ext cx="1861016" cy="11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algn="ctr" defTabSz="685800"/>
            <a:r>
              <a:rPr lang="en" sz="2000" dirty="0">
                <a:solidFill>
                  <a:prstClr val="black"/>
                </a:solidFill>
                <a:latin typeface="Calibri" panose="020F0502020204030204"/>
              </a:rPr>
              <a:t>y: [N×M]</a:t>
            </a:r>
            <a:endParaRPr sz="2000" dirty="0">
              <a:solidFill>
                <a:prstClr val="black"/>
              </a:solidFill>
              <a:latin typeface="Calibri" panose="020F0502020204030204"/>
            </a:endParaRPr>
          </a:p>
          <a:p>
            <a:pPr algn="ctr" defTabSz="685800"/>
            <a:r>
              <a:rPr lang="en" sz="2000" dirty="0">
                <a:solidFill>
                  <a:srgbClr val="6AA84F"/>
                </a:solidFill>
                <a:latin typeface="Calibri" panose="020F0502020204030204"/>
              </a:rPr>
              <a:t>[</a:t>
            </a:r>
            <a:r>
              <a:rPr lang="en-US" sz="2000" dirty="0">
                <a:solidFill>
                  <a:srgbClr val="6AA84F"/>
                </a:solidFill>
                <a:latin typeface="Calibri" panose="020F0502020204030204"/>
              </a:rPr>
              <a:t>-1</a:t>
            </a:r>
            <a:r>
              <a:rPr lang="en" sz="2000" dirty="0">
                <a:solidFill>
                  <a:srgbClr val="6AA84F"/>
                </a:solidFill>
                <a:latin typeface="Calibri" panose="020F0502020204030204"/>
              </a:rPr>
              <a:t> </a:t>
            </a:r>
            <a:r>
              <a:rPr lang="en-US" sz="2000" dirty="0">
                <a:solidFill>
                  <a:srgbClr val="6AA84F"/>
                </a:solidFill>
                <a:latin typeface="Calibri" panose="020F0502020204030204"/>
              </a:rPr>
              <a:t>-1</a:t>
            </a:r>
            <a:r>
              <a:rPr lang="en" sz="2000" dirty="0">
                <a:solidFill>
                  <a:srgbClr val="6AA84F"/>
                </a:solidFill>
                <a:latin typeface="Calibri" panose="020F0502020204030204"/>
              </a:rPr>
              <a:t>  </a:t>
            </a:r>
            <a:r>
              <a:rPr lang="en-US" sz="2000" dirty="0">
                <a:solidFill>
                  <a:srgbClr val="6AA84F"/>
                </a:solidFill>
                <a:latin typeface="Calibri" panose="020F0502020204030204"/>
              </a:rPr>
              <a:t> </a:t>
            </a:r>
            <a:r>
              <a:rPr lang="en" sz="2000" dirty="0">
                <a:solidFill>
                  <a:srgbClr val="6AA84F"/>
                </a:solidFill>
                <a:latin typeface="Calibri" panose="020F0502020204030204"/>
              </a:rPr>
              <a:t>2  </a:t>
            </a:r>
            <a:r>
              <a:rPr lang="en-US" sz="2000" dirty="0">
                <a:solidFill>
                  <a:srgbClr val="6AA84F"/>
                </a:solidFill>
                <a:latin typeface="Calibri" panose="020F0502020204030204"/>
              </a:rPr>
              <a:t> </a:t>
            </a:r>
            <a:r>
              <a:rPr lang="en" sz="2000" dirty="0">
                <a:solidFill>
                  <a:srgbClr val="6AA84F"/>
                </a:solidFill>
                <a:latin typeface="Calibri" panose="020F0502020204030204"/>
              </a:rPr>
              <a:t>6 ]</a:t>
            </a:r>
            <a:endParaRPr sz="2000" dirty="0">
              <a:solidFill>
                <a:srgbClr val="6AA84F"/>
              </a:solidFill>
              <a:latin typeface="Calibri" panose="020F0502020204030204"/>
            </a:endParaRPr>
          </a:p>
          <a:p>
            <a:pPr algn="ctr" defTabSz="685800"/>
            <a:r>
              <a:rPr lang="en" sz="2000" dirty="0">
                <a:solidFill>
                  <a:srgbClr val="6AA84F"/>
                </a:solidFill>
                <a:latin typeface="Calibri" panose="020F0502020204030204"/>
              </a:rPr>
              <a:t>[</a:t>
            </a:r>
            <a:r>
              <a:rPr lang="en-US" sz="2000" dirty="0">
                <a:solidFill>
                  <a:srgbClr val="6AA84F"/>
                </a:solidFill>
                <a:latin typeface="Calibri" panose="020F0502020204030204"/>
              </a:rPr>
              <a:t> </a:t>
            </a:r>
            <a:r>
              <a:rPr lang="en" sz="2000" dirty="0">
                <a:solidFill>
                  <a:srgbClr val="6AA84F"/>
                </a:solidFill>
                <a:latin typeface="Calibri" panose="020F0502020204030204"/>
              </a:rPr>
              <a:t>5 </a:t>
            </a:r>
            <a:r>
              <a:rPr lang="en-US" sz="2000" dirty="0">
                <a:solidFill>
                  <a:srgbClr val="6AA84F"/>
                </a:solidFill>
                <a:latin typeface="Calibri" panose="020F0502020204030204"/>
              </a:rPr>
              <a:t>  </a:t>
            </a:r>
            <a:r>
              <a:rPr lang="en" sz="2000" dirty="0">
                <a:solidFill>
                  <a:srgbClr val="6AA84F"/>
                </a:solidFill>
                <a:latin typeface="Calibri" panose="020F0502020204030204"/>
              </a:rPr>
              <a:t>2  1</a:t>
            </a:r>
            <a:r>
              <a:rPr lang="en-US" sz="2000" dirty="0">
                <a:solidFill>
                  <a:srgbClr val="6AA84F"/>
                </a:solidFill>
                <a:latin typeface="Calibri" panose="020F0502020204030204"/>
              </a:rPr>
              <a:t>1</a:t>
            </a:r>
            <a:r>
              <a:rPr lang="en" sz="2000" dirty="0">
                <a:solidFill>
                  <a:srgbClr val="6AA84F"/>
                </a:solidFill>
                <a:latin typeface="Calibri" panose="020F0502020204030204"/>
              </a:rPr>
              <a:t>  </a:t>
            </a:r>
            <a:r>
              <a:rPr lang="en-US" sz="2000" dirty="0">
                <a:solidFill>
                  <a:srgbClr val="6AA84F"/>
                </a:solidFill>
                <a:latin typeface="Calibri" panose="020F0502020204030204"/>
              </a:rPr>
              <a:t>7</a:t>
            </a:r>
            <a:r>
              <a:rPr lang="en" sz="2000" dirty="0">
                <a:solidFill>
                  <a:srgbClr val="6AA84F"/>
                </a:solidFill>
                <a:latin typeface="Calibri" panose="020F0502020204030204"/>
              </a:rPr>
              <a:t> ]</a:t>
            </a:r>
            <a:endParaRPr sz="2000" dirty="0">
              <a:solidFill>
                <a:srgbClr val="6AA84F"/>
              </a:solidFill>
              <a:latin typeface="Calibri" panose="020F0502020204030204"/>
            </a:endParaRPr>
          </a:p>
        </p:txBody>
      </p:sp>
      <p:cxnSp>
        <p:nvCxnSpPr>
          <p:cNvPr id="14" name="Google Shape;2675;p165"/>
          <p:cNvCxnSpPr/>
          <p:nvPr/>
        </p:nvCxnSpPr>
        <p:spPr>
          <a:xfrm>
            <a:off x="6228627" y="1985325"/>
            <a:ext cx="887169" cy="0"/>
          </a:xfrm>
          <a:prstGeom prst="straightConnector1">
            <a:avLst/>
          </a:prstGeom>
          <a:noFill/>
          <a:ln w="25400" cap="flat" cmpd="sng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" name="Google Shape;2677;p165"/>
          <p:cNvCxnSpPr/>
          <p:nvPr/>
        </p:nvCxnSpPr>
        <p:spPr>
          <a:xfrm>
            <a:off x="2841791" y="1960183"/>
            <a:ext cx="479648" cy="0"/>
          </a:xfrm>
          <a:prstGeom prst="straightConnector1">
            <a:avLst/>
          </a:prstGeom>
          <a:noFill/>
          <a:ln w="25400" cap="flat" cmpd="sng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" name="Google Shape;2672;p165"/>
          <p:cNvSpPr txBox="1"/>
          <p:nvPr/>
        </p:nvSpPr>
        <p:spPr>
          <a:xfrm>
            <a:off x="7139240" y="2445077"/>
            <a:ext cx="1657668" cy="11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algn="ctr" defTabSz="685800"/>
            <a:r>
              <a:rPr lang="en" sz="2000" dirty="0" err="1">
                <a:solidFill>
                  <a:srgbClr val="C00000"/>
                </a:solidFill>
                <a:latin typeface="Calibri" panose="020F0502020204030204"/>
              </a:rPr>
              <a:t>dL</a:t>
            </a:r>
            <a:r>
              <a:rPr lang="en" sz="2000" dirty="0">
                <a:solidFill>
                  <a:srgbClr val="C00000"/>
                </a:solidFill>
                <a:latin typeface="Calibri" panose="020F0502020204030204"/>
              </a:rPr>
              <a:t>/</a:t>
            </a:r>
            <a:r>
              <a:rPr lang="en" sz="2000" dirty="0" err="1">
                <a:solidFill>
                  <a:srgbClr val="C00000"/>
                </a:solidFill>
                <a:latin typeface="Calibri" panose="020F0502020204030204"/>
              </a:rPr>
              <a:t>dy</a:t>
            </a:r>
            <a:r>
              <a:rPr lang="en" sz="2000" dirty="0">
                <a:solidFill>
                  <a:prstClr val="black"/>
                </a:solidFill>
                <a:latin typeface="Calibri" panose="020F0502020204030204"/>
              </a:rPr>
              <a:t>: [N×M]</a:t>
            </a:r>
            <a:endParaRPr sz="2000" dirty="0">
              <a:solidFill>
                <a:prstClr val="black"/>
              </a:solidFill>
              <a:latin typeface="Calibri" panose="020F0502020204030204"/>
            </a:endParaRPr>
          </a:p>
          <a:p>
            <a:pPr algn="ctr" defTabSz="685800"/>
            <a:r>
              <a:rPr lang="en" sz="2000" dirty="0">
                <a:solidFill>
                  <a:srgbClr val="C00000"/>
                </a:solidFill>
                <a:latin typeface="Calibri" panose="020F0502020204030204"/>
              </a:rPr>
              <a:t>[  2  3 -3  9 ]</a:t>
            </a:r>
            <a:endParaRPr sz="2000" dirty="0">
              <a:solidFill>
                <a:srgbClr val="C00000"/>
              </a:solidFill>
              <a:latin typeface="Calibri" panose="020F0502020204030204"/>
            </a:endParaRPr>
          </a:p>
          <a:p>
            <a:pPr algn="ctr" defTabSz="685800"/>
            <a:r>
              <a:rPr lang="en" sz="2000" dirty="0">
                <a:solidFill>
                  <a:srgbClr val="C00000"/>
                </a:solidFill>
                <a:latin typeface="Calibri" panose="020F0502020204030204"/>
              </a:rPr>
              <a:t>[ -8  1  4  6 ]</a:t>
            </a:r>
            <a:endParaRPr sz="2000" dirty="0">
              <a:solidFill>
                <a:srgbClr val="C00000"/>
              </a:solidFill>
              <a:latin typeface="Calibri" panose="020F0502020204030204"/>
            </a:endParaRPr>
          </a:p>
        </p:txBody>
      </p:sp>
      <p:cxnSp>
        <p:nvCxnSpPr>
          <p:cNvPr id="13" name="Google Shape;2674;p165"/>
          <p:cNvCxnSpPr/>
          <p:nvPr/>
        </p:nvCxnSpPr>
        <p:spPr>
          <a:xfrm>
            <a:off x="6221379" y="2982965"/>
            <a:ext cx="917761" cy="0"/>
          </a:xfrm>
          <a:prstGeom prst="straightConnector1">
            <a:avLst/>
          </a:prstGeom>
          <a:noFill/>
          <a:ln w="25400" cap="flat" cmpd="sng">
            <a:solidFill>
              <a:srgbClr val="C00000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15" name="Google Shape;2666;p165"/>
          <p:cNvSpPr txBox="1"/>
          <p:nvPr/>
        </p:nvSpPr>
        <p:spPr>
          <a:xfrm>
            <a:off x="15868" y="3011644"/>
            <a:ext cx="1602715" cy="9904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algn="ctr" defTabSz="685800"/>
            <a:r>
              <a:rPr lang="en-US" sz="2000" dirty="0" err="1">
                <a:solidFill>
                  <a:prstClr val="black"/>
                </a:solidFill>
                <a:latin typeface="Calibri" panose="020F0502020204030204"/>
              </a:rPr>
              <a:t>dL</a:t>
            </a:r>
            <a:r>
              <a:rPr lang="en-US" sz="2000" dirty="0">
                <a:solidFill>
                  <a:prstClr val="black"/>
                </a:solidFill>
                <a:latin typeface="Calibri" panose="020F0502020204030204"/>
              </a:rPr>
              <a:t>/d</a:t>
            </a:r>
            <a:r>
              <a:rPr lang="en" sz="2000" dirty="0">
                <a:solidFill>
                  <a:prstClr val="black"/>
                </a:solidFill>
                <a:latin typeface="Calibri" panose="020F0502020204030204"/>
              </a:rPr>
              <a:t>x: [N×D]</a:t>
            </a:r>
            <a:endParaRPr sz="2000" dirty="0">
              <a:solidFill>
                <a:prstClr val="black"/>
              </a:solidFill>
              <a:latin typeface="Calibri" panose="020F0502020204030204"/>
            </a:endParaRPr>
          </a:p>
          <a:p>
            <a:pPr algn="ctr" defTabSz="685800"/>
            <a:r>
              <a:rPr lang="en" sz="2000" dirty="0">
                <a:solidFill>
                  <a:srgbClr val="C00000"/>
                </a:solidFill>
                <a:latin typeface="Calibri" panose="020F0502020204030204"/>
              </a:rPr>
              <a:t>[ </a:t>
            </a:r>
            <a:r>
              <a:rPr lang="en-US" sz="2000" dirty="0">
                <a:solidFill>
                  <a:srgbClr val="C00000"/>
                </a:solidFill>
                <a:latin typeface="Calibri" panose="020F0502020204030204"/>
              </a:rPr>
              <a:t> 0</a:t>
            </a:r>
            <a:r>
              <a:rPr lang="en" sz="2000" dirty="0">
                <a:solidFill>
                  <a:srgbClr val="C00000"/>
                </a:solidFill>
                <a:latin typeface="Calibri" panose="020F0502020204030204"/>
              </a:rPr>
              <a:t>   1</a:t>
            </a:r>
            <a:r>
              <a:rPr lang="en-US" sz="2000" dirty="0">
                <a:solidFill>
                  <a:srgbClr val="C00000"/>
                </a:solidFill>
                <a:latin typeface="Calibri" panose="020F0502020204030204"/>
              </a:rPr>
              <a:t>6</a:t>
            </a:r>
            <a:r>
              <a:rPr lang="en" sz="2000" dirty="0">
                <a:solidFill>
                  <a:srgbClr val="C00000"/>
                </a:solidFill>
                <a:latin typeface="Calibri" panose="020F0502020204030204"/>
              </a:rPr>
              <a:t> </a:t>
            </a:r>
            <a:r>
              <a:rPr lang="en-US" sz="2000" dirty="0">
                <a:solidFill>
                  <a:srgbClr val="C00000"/>
                </a:solidFill>
                <a:latin typeface="Calibri" panose="020F0502020204030204"/>
              </a:rPr>
              <a:t>  </a:t>
            </a:r>
            <a:r>
              <a:rPr lang="en" sz="2000" dirty="0">
                <a:solidFill>
                  <a:srgbClr val="C00000"/>
                </a:solidFill>
                <a:latin typeface="Calibri" panose="020F0502020204030204"/>
              </a:rPr>
              <a:t>-</a:t>
            </a:r>
            <a:r>
              <a:rPr lang="en-US" sz="2000" dirty="0">
                <a:solidFill>
                  <a:srgbClr val="C00000"/>
                </a:solidFill>
                <a:latin typeface="Calibri" panose="020F0502020204030204"/>
              </a:rPr>
              <a:t>9</a:t>
            </a:r>
            <a:r>
              <a:rPr lang="en" sz="2000" dirty="0">
                <a:solidFill>
                  <a:srgbClr val="C00000"/>
                </a:solidFill>
                <a:latin typeface="Calibri" panose="020F0502020204030204"/>
              </a:rPr>
              <a:t> </a:t>
            </a:r>
            <a:r>
              <a:rPr lang="en-US" sz="2000" dirty="0">
                <a:solidFill>
                  <a:srgbClr val="C00000"/>
                </a:solidFill>
                <a:latin typeface="Calibri" panose="020F0502020204030204"/>
              </a:rPr>
              <a:t> </a:t>
            </a:r>
            <a:r>
              <a:rPr lang="en" sz="2000" dirty="0">
                <a:solidFill>
                  <a:srgbClr val="C00000"/>
                </a:solidFill>
                <a:latin typeface="Calibri" panose="020F0502020204030204"/>
              </a:rPr>
              <a:t>]</a:t>
            </a:r>
            <a:endParaRPr sz="2000" dirty="0">
              <a:solidFill>
                <a:srgbClr val="C00000"/>
              </a:solidFill>
              <a:latin typeface="Calibri" panose="020F0502020204030204"/>
            </a:endParaRPr>
          </a:p>
          <a:p>
            <a:pPr algn="ctr" defTabSz="685800"/>
            <a:r>
              <a:rPr lang="en" sz="2000" dirty="0">
                <a:solidFill>
                  <a:srgbClr val="C00000"/>
                </a:solidFill>
                <a:latin typeface="Calibri" panose="020F0502020204030204"/>
              </a:rPr>
              <a:t>[-</a:t>
            </a:r>
            <a:r>
              <a:rPr lang="en-US" sz="2000" dirty="0">
                <a:solidFill>
                  <a:srgbClr val="C00000"/>
                </a:solidFill>
                <a:latin typeface="Calibri" panose="020F0502020204030204"/>
              </a:rPr>
              <a:t>24</a:t>
            </a:r>
            <a:r>
              <a:rPr lang="en" sz="2000" dirty="0">
                <a:solidFill>
                  <a:srgbClr val="C00000"/>
                </a:solidFill>
                <a:latin typeface="Calibri" panose="020F0502020204030204"/>
              </a:rPr>
              <a:t>   </a:t>
            </a:r>
            <a:r>
              <a:rPr lang="en-US" sz="2000" dirty="0">
                <a:solidFill>
                  <a:srgbClr val="C00000"/>
                </a:solidFill>
                <a:latin typeface="Calibri" panose="020F0502020204030204"/>
              </a:rPr>
              <a:t>9</a:t>
            </a:r>
            <a:r>
              <a:rPr lang="en" sz="2000" dirty="0">
                <a:solidFill>
                  <a:srgbClr val="C00000"/>
                </a:solidFill>
                <a:latin typeface="Calibri" panose="020F0502020204030204"/>
              </a:rPr>
              <a:t> </a:t>
            </a:r>
            <a:r>
              <a:rPr lang="en-US" sz="2000" dirty="0">
                <a:solidFill>
                  <a:srgbClr val="C00000"/>
                </a:solidFill>
                <a:latin typeface="Calibri" panose="020F0502020204030204"/>
              </a:rPr>
              <a:t> -30</a:t>
            </a:r>
            <a:r>
              <a:rPr lang="en" sz="2000" dirty="0">
                <a:solidFill>
                  <a:srgbClr val="C00000"/>
                </a:solidFill>
                <a:latin typeface="Calibri" panose="020F0502020204030204"/>
              </a:rPr>
              <a:t> ]</a:t>
            </a:r>
            <a:endParaRPr sz="2000" dirty="0">
              <a:solidFill>
                <a:srgbClr val="C00000"/>
              </a:solidFill>
              <a:latin typeface="Calibri" panose="020F0502020204030204"/>
            </a:endParaRPr>
          </a:p>
        </p:txBody>
      </p:sp>
      <p:cxnSp>
        <p:nvCxnSpPr>
          <p:cNvPr id="17" name="Elbow Connector 16"/>
          <p:cNvCxnSpPr/>
          <p:nvPr/>
        </p:nvCxnSpPr>
        <p:spPr>
          <a:xfrm rot="10800000" flipV="1">
            <a:off x="1501572" y="3007044"/>
            <a:ext cx="1767100" cy="662410"/>
          </a:xfrm>
          <a:prstGeom prst="bentConnector3">
            <a:avLst>
              <a:gd name="adj1" fmla="val 64343"/>
            </a:avLst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Google Shape;2666;p165"/>
          <p:cNvSpPr txBox="1"/>
          <p:nvPr/>
        </p:nvSpPr>
        <p:spPr>
          <a:xfrm>
            <a:off x="231295" y="3357029"/>
            <a:ext cx="1140305" cy="6235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algn="ctr" defTabSz="685800"/>
            <a:r>
              <a:rPr lang="en-US" sz="2000" dirty="0">
                <a:solidFill>
                  <a:srgbClr val="C00000"/>
                </a:solidFill>
                <a:latin typeface="Calibri" panose="020F0502020204030204"/>
              </a:rPr>
              <a:t>0</a:t>
            </a:r>
            <a:r>
              <a:rPr lang="en" sz="2000" dirty="0">
                <a:solidFill>
                  <a:srgbClr val="C00000"/>
                </a:solidFill>
                <a:latin typeface="Calibri" panose="020F0502020204030204"/>
              </a:rPr>
              <a:t>   </a:t>
            </a:r>
            <a:r>
              <a:rPr lang="en-US" sz="2000" dirty="0">
                <a:solidFill>
                  <a:srgbClr val="C00000"/>
                </a:solidFill>
                <a:latin typeface="Calibri" panose="020F0502020204030204"/>
              </a:rPr>
              <a:t> ?</a:t>
            </a:r>
            <a:r>
              <a:rPr lang="en" sz="2000" dirty="0">
                <a:solidFill>
                  <a:srgbClr val="C00000"/>
                </a:solidFill>
                <a:latin typeface="Calibri" panose="020F0502020204030204"/>
              </a:rPr>
              <a:t> </a:t>
            </a:r>
            <a:r>
              <a:rPr lang="en-US" sz="2000" dirty="0">
                <a:solidFill>
                  <a:srgbClr val="C00000"/>
                </a:solidFill>
                <a:latin typeface="Calibri" panose="020F0502020204030204"/>
              </a:rPr>
              <a:t>   ?</a:t>
            </a:r>
            <a:r>
              <a:rPr lang="en" sz="2000" dirty="0">
                <a:solidFill>
                  <a:srgbClr val="C00000"/>
                </a:solidFill>
                <a:latin typeface="Calibri" panose="020F0502020204030204"/>
              </a:rPr>
              <a:t> </a:t>
            </a:r>
            <a:r>
              <a:rPr lang="en-US" sz="2000" dirty="0">
                <a:solidFill>
                  <a:srgbClr val="C00000"/>
                </a:solidFill>
                <a:latin typeface="Calibri" panose="020F0502020204030204"/>
              </a:rPr>
              <a:t> ?</a:t>
            </a:r>
            <a:r>
              <a:rPr lang="en" sz="2000" dirty="0">
                <a:solidFill>
                  <a:srgbClr val="C00000"/>
                </a:solidFill>
                <a:latin typeface="Calibri" panose="020F0502020204030204"/>
              </a:rPr>
              <a:t>   </a:t>
            </a:r>
            <a:r>
              <a:rPr lang="en-US" sz="2000" dirty="0">
                <a:solidFill>
                  <a:srgbClr val="C00000"/>
                </a:solidFill>
                <a:latin typeface="Calibri" panose="020F0502020204030204"/>
              </a:rPr>
              <a:t> ?</a:t>
            </a:r>
            <a:r>
              <a:rPr lang="en" sz="2000" dirty="0">
                <a:solidFill>
                  <a:srgbClr val="C00000"/>
                </a:solidFill>
                <a:latin typeface="Calibri" panose="020F0502020204030204"/>
              </a:rPr>
              <a:t> </a:t>
            </a:r>
            <a:r>
              <a:rPr lang="en-US" sz="2000" dirty="0">
                <a:solidFill>
                  <a:srgbClr val="C00000"/>
                </a:solidFill>
                <a:latin typeface="Calibri" panose="020F0502020204030204"/>
              </a:rPr>
              <a:t>   ?</a:t>
            </a:r>
            <a:r>
              <a:rPr lang="en" sz="2000" dirty="0">
                <a:solidFill>
                  <a:srgbClr val="C00000"/>
                </a:solidFill>
                <a:latin typeface="Calibri" panose="020F0502020204030204"/>
              </a:rPr>
              <a:t> </a:t>
            </a:r>
            <a:r>
              <a:rPr lang="en-US" sz="2000" dirty="0">
                <a:solidFill>
                  <a:srgbClr val="C00000"/>
                </a:solidFill>
                <a:latin typeface="Calibri" panose="020F0502020204030204"/>
              </a:rPr>
              <a:t> </a:t>
            </a:r>
            <a:endParaRPr sz="2000" dirty="0">
              <a:solidFill>
                <a:srgbClr val="C00000"/>
              </a:solidFill>
              <a:latin typeface="Calibri" panose="020F0502020204030204"/>
            </a:endParaRPr>
          </a:p>
        </p:txBody>
      </p:sp>
      <p:sp>
        <p:nvSpPr>
          <p:cNvPr id="19" name="Google Shape;2678;p165"/>
          <p:cNvSpPr/>
          <p:nvPr/>
        </p:nvSpPr>
        <p:spPr>
          <a:xfrm rot="3108">
            <a:off x="333727" y="2097955"/>
            <a:ext cx="265022" cy="280427"/>
          </a:xfrm>
          <a:prstGeom prst="rect">
            <a:avLst/>
          </a:prstGeom>
          <a:noFill/>
          <a:ln w="2540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0" name="Google Shape;2678;p165"/>
          <p:cNvSpPr/>
          <p:nvPr/>
        </p:nvSpPr>
        <p:spPr>
          <a:xfrm rot="3108">
            <a:off x="333726" y="3357150"/>
            <a:ext cx="265022" cy="280427"/>
          </a:xfrm>
          <a:prstGeom prst="rect">
            <a:avLst/>
          </a:prstGeom>
          <a:noFill/>
          <a:ln w="2540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532855" y="3413248"/>
            <a:ext cx="2388154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800"/>
            <a:r>
              <a:rPr lang="en-US" sz="2100" dirty="0">
                <a:solidFill>
                  <a:prstClr val="black"/>
                </a:solidFill>
                <a:latin typeface="Calibri" panose="020F0502020204030204"/>
              </a:rPr>
              <a:t>Local Gradient Slice:</a:t>
            </a:r>
          </a:p>
          <a:p>
            <a:pPr algn="ctr" defTabSz="685800"/>
            <a:r>
              <a:rPr lang="en-US" sz="2100" dirty="0" err="1">
                <a:solidFill>
                  <a:srgbClr val="ED7D31"/>
                </a:solidFill>
                <a:latin typeface="Calibri" panose="020F0502020204030204"/>
              </a:rPr>
              <a:t>dy</a:t>
            </a:r>
            <a:r>
              <a:rPr lang="en-US" sz="2100" dirty="0">
                <a:solidFill>
                  <a:srgbClr val="ED7D31"/>
                </a:solidFill>
                <a:latin typeface="Calibri" panose="020F0502020204030204"/>
              </a:rPr>
              <a:t>/dx</a:t>
            </a:r>
            <a:r>
              <a:rPr lang="en-US" sz="2100" baseline="-25000" dirty="0">
                <a:solidFill>
                  <a:srgbClr val="ED7D31"/>
                </a:solidFill>
                <a:latin typeface="Calibri" panose="020F0502020204030204"/>
              </a:rPr>
              <a:t>1,1</a:t>
            </a:r>
          </a:p>
          <a:p>
            <a:pPr algn="ctr" defTabSz="685800"/>
            <a:r>
              <a:rPr lang="en-US" sz="2100" dirty="0">
                <a:solidFill>
                  <a:srgbClr val="ED7D31"/>
                </a:solidFill>
                <a:latin typeface="Calibri" panose="020F0502020204030204"/>
              </a:rPr>
              <a:t>[ 3  2  1 -1 ]</a:t>
            </a:r>
          </a:p>
          <a:p>
            <a:pPr algn="ctr" defTabSz="685800"/>
            <a:r>
              <a:rPr lang="en-US" sz="2100" dirty="0">
                <a:solidFill>
                  <a:srgbClr val="ED7D31"/>
                </a:solidFill>
                <a:latin typeface="Calibri" panose="020F0502020204030204"/>
              </a:rPr>
              <a:t>[ 0  0  0  0 ]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55016" y="4216423"/>
            <a:ext cx="3661580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n-US" sz="2100" dirty="0" err="1">
                <a:solidFill>
                  <a:srgbClr val="0000FF"/>
                </a:solidFill>
                <a:latin typeface="Calibri" panose="020F0502020204030204"/>
              </a:rPr>
              <a:t>dL</a:t>
            </a:r>
            <a:r>
              <a:rPr lang="en-US" sz="2100" dirty="0">
                <a:solidFill>
                  <a:srgbClr val="0000FF"/>
                </a:solidFill>
                <a:latin typeface="Calibri" panose="020F0502020204030204"/>
              </a:rPr>
              <a:t>/dx</a:t>
            </a:r>
            <a:r>
              <a:rPr lang="en-US" sz="2100" baseline="-25000" dirty="0">
                <a:solidFill>
                  <a:srgbClr val="0000FF"/>
                </a:solidFill>
                <a:latin typeface="Calibri" panose="020F0502020204030204"/>
              </a:rPr>
              <a:t>1,1</a:t>
            </a:r>
            <a:r>
              <a:rPr lang="en-US" sz="2100" dirty="0">
                <a:solidFill>
                  <a:prstClr val="black"/>
                </a:solidFill>
                <a:latin typeface="Calibri" panose="020F0502020204030204"/>
              </a:rPr>
              <a:t> </a:t>
            </a:r>
          </a:p>
          <a:p>
            <a:pPr defTabSz="685800"/>
            <a:r>
              <a:rPr lang="en-US" sz="2100" dirty="0">
                <a:solidFill>
                  <a:prstClr val="black"/>
                </a:solidFill>
                <a:latin typeface="Calibri" panose="020F0502020204030204"/>
              </a:rPr>
              <a:t>= </a:t>
            </a:r>
            <a:r>
              <a:rPr lang="en-US" sz="2100" dirty="0">
                <a:solidFill>
                  <a:srgbClr val="ED7D31"/>
                </a:solidFill>
                <a:latin typeface="Calibri" panose="020F0502020204030204"/>
              </a:rPr>
              <a:t>(</a:t>
            </a:r>
            <a:r>
              <a:rPr lang="en-US" sz="2100" dirty="0" err="1">
                <a:solidFill>
                  <a:srgbClr val="ED7D31"/>
                </a:solidFill>
                <a:latin typeface="Calibri" panose="020F0502020204030204"/>
              </a:rPr>
              <a:t>dy</a:t>
            </a:r>
            <a:r>
              <a:rPr lang="en-US" sz="2100" dirty="0">
                <a:solidFill>
                  <a:srgbClr val="ED7D31"/>
                </a:solidFill>
                <a:latin typeface="Calibri" panose="020F0502020204030204"/>
              </a:rPr>
              <a:t>/dx</a:t>
            </a:r>
            <a:r>
              <a:rPr lang="en-US" sz="2100" baseline="-25000" dirty="0">
                <a:solidFill>
                  <a:srgbClr val="ED7D31"/>
                </a:solidFill>
                <a:latin typeface="Calibri" panose="020F0502020204030204"/>
              </a:rPr>
              <a:t>1,1</a:t>
            </a:r>
            <a:r>
              <a:rPr lang="en-US" sz="2100" dirty="0">
                <a:solidFill>
                  <a:srgbClr val="ED7D31"/>
                </a:solidFill>
                <a:latin typeface="Calibri" panose="020F0502020204030204"/>
              </a:rPr>
              <a:t>) </a:t>
            </a:r>
            <a:r>
              <a:rPr lang="en-US" sz="2100" dirty="0">
                <a:solidFill>
                  <a:prstClr val="black"/>
                </a:solidFill>
                <a:latin typeface="Calibri" panose="020F0502020204030204"/>
              </a:rPr>
              <a:t>· </a:t>
            </a:r>
            <a:r>
              <a:rPr lang="en-US" sz="2100" dirty="0">
                <a:solidFill>
                  <a:srgbClr val="C00000"/>
                </a:solidFill>
                <a:latin typeface="Calibri" panose="020F0502020204030204"/>
              </a:rPr>
              <a:t>(</a:t>
            </a:r>
            <a:r>
              <a:rPr lang="en-US" sz="2100" dirty="0" err="1">
                <a:solidFill>
                  <a:srgbClr val="C00000"/>
                </a:solidFill>
                <a:latin typeface="Calibri" panose="020F0502020204030204"/>
              </a:rPr>
              <a:t>dL</a:t>
            </a:r>
            <a:r>
              <a:rPr lang="en-US" sz="2100" dirty="0">
                <a:solidFill>
                  <a:srgbClr val="C00000"/>
                </a:solidFill>
                <a:latin typeface="Calibri" panose="020F0502020204030204"/>
              </a:rPr>
              <a:t>/</a:t>
            </a:r>
            <a:r>
              <a:rPr lang="en-US" sz="2100" dirty="0" err="1">
                <a:solidFill>
                  <a:srgbClr val="C00000"/>
                </a:solidFill>
                <a:latin typeface="Calibri" panose="020F0502020204030204"/>
              </a:rPr>
              <a:t>dy</a:t>
            </a:r>
            <a:r>
              <a:rPr lang="en-US" sz="2100" dirty="0">
                <a:solidFill>
                  <a:srgbClr val="C00000"/>
                </a:solidFill>
                <a:latin typeface="Calibri" panose="020F0502020204030204"/>
              </a:rPr>
              <a:t>)</a:t>
            </a:r>
          </a:p>
          <a:p>
            <a:pPr defTabSz="685800"/>
            <a:r>
              <a:rPr lang="en-US" sz="2100" dirty="0">
                <a:solidFill>
                  <a:prstClr val="black"/>
                </a:solidFill>
                <a:latin typeface="Calibri" panose="020F0502020204030204"/>
              </a:rPr>
              <a:t>= </a:t>
            </a:r>
            <a:r>
              <a:rPr lang="en-US" sz="2100" dirty="0">
                <a:solidFill>
                  <a:srgbClr val="7030A0"/>
                </a:solidFill>
                <a:latin typeface="Calibri" panose="020F0502020204030204"/>
              </a:rPr>
              <a:t>(w</a:t>
            </a:r>
            <a:r>
              <a:rPr lang="en-US" sz="2100" baseline="-25000" dirty="0">
                <a:solidFill>
                  <a:srgbClr val="7030A0"/>
                </a:solidFill>
                <a:latin typeface="Calibri" panose="020F0502020204030204"/>
              </a:rPr>
              <a:t>1,:</a:t>
            </a:r>
            <a:r>
              <a:rPr lang="en-US" sz="2100" dirty="0">
                <a:solidFill>
                  <a:srgbClr val="7030A0"/>
                </a:solidFill>
                <a:latin typeface="Calibri" panose="020F0502020204030204"/>
              </a:rPr>
              <a:t>) </a:t>
            </a:r>
            <a:r>
              <a:rPr lang="en-US" sz="2100" dirty="0">
                <a:solidFill>
                  <a:prstClr val="black"/>
                </a:solidFill>
                <a:latin typeface="Calibri" panose="020F0502020204030204"/>
              </a:rPr>
              <a:t>· </a:t>
            </a:r>
            <a:r>
              <a:rPr lang="en-US" sz="2100" dirty="0">
                <a:solidFill>
                  <a:srgbClr val="FF2600"/>
                </a:solidFill>
                <a:latin typeface="Calibri" panose="020F0502020204030204"/>
              </a:rPr>
              <a:t>(</a:t>
            </a:r>
            <a:r>
              <a:rPr lang="en-US" sz="2100" dirty="0" err="1">
                <a:solidFill>
                  <a:srgbClr val="FF2600"/>
                </a:solidFill>
                <a:latin typeface="Calibri" panose="020F0502020204030204"/>
              </a:rPr>
              <a:t>dL</a:t>
            </a:r>
            <a:r>
              <a:rPr lang="en-US" sz="2100" dirty="0">
                <a:solidFill>
                  <a:srgbClr val="FF2600"/>
                </a:solidFill>
                <a:latin typeface="Calibri" panose="020F0502020204030204"/>
              </a:rPr>
              <a:t>/dy</a:t>
            </a:r>
            <a:r>
              <a:rPr lang="en-US" sz="2100" baseline="-25000" dirty="0">
                <a:solidFill>
                  <a:srgbClr val="FF2600"/>
                </a:solidFill>
                <a:latin typeface="Calibri" panose="020F0502020204030204"/>
              </a:rPr>
              <a:t>1,:</a:t>
            </a:r>
            <a:r>
              <a:rPr lang="en-US" sz="2100" dirty="0">
                <a:solidFill>
                  <a:srgbClr val="FF2600"/>
                </a:solidFill>
                <a:latin typeface="Calibri" panose="020F0502020204030204"/>
              </a:rPr>
              <a:t>)</a:t>
            </a:r>
          </a:p>
          <a:p>
            <a:pPr defTabSz="685800"/>
            <a:r>
              <a:rPr lang="en-US" sz="2100" dirty="0">
                <a:solidFill>
                  <a:prstClr val="black"/>
                </a:solidFill>
                <a:latin typeface="Calibri" panose="020F0502020204030204"/>
              </a:rPr>
              <a:t>= 3*2 + 2*3 + 1*(-3) + (-1)*9 = 0</a:t>
            </a:r>
          </a:p>
        </p:txBody>
      </p:sp>
      <p:sp>
        <p:nvSpPr>
          <p:cNvPr id="21" name="Google Shape;2678;p165"/>
          <p:cNvSpPr/>
          <p:nvPr/>
        </p:nvSpPr>
        <p:spPr>
          <a:xfrm rot="3108">
            <a:off x="4206508" y="4114373"/>
            <a:ext cx="1012067" cy="280427"/>
          </a:xfrm>
          <a:prstGeom prst="rect">
            <a:avLst/>
          </a:prstGeom>
          <a:noFill/>
          <a:ln w="25400" cap="flat" cmpd="sng">
            <a:solidFill>
              <a:srgbClr val="703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2" name="Google Shape;2678;p165"/>
          <p:cNvSpPr/>
          <p:nvPr/>
        </p:nvSpPr>
        <p:spPr>
          <a:xfrm rot="3108">
            <a:off x="1675580" y="2034088"/>
            <a:ext cx="956630" cy="280427"/>
          </a:xfrm>
          <a:prstGeom prst="rect">
            <a:avLst/>
          </a:prstGeom>
          <a:noFill/>
          <a:ln w="25400" cap="flat" cmpd="sng">
            <a:solidFill>
              <a:srgbClr val="703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4" name="Google Shape;2678;p165"/>
          <p:cNvSpPr/>
          <p:nvPr/>
        </p:nvSpPr>
        <p:spPr>
          <a:xfrm rot="3108">
            <a:off x="7491818" y="2847251"/>
            <a:ext cx="956630" cy="280427"/>
          </a:xfrm>
          <a:prstGeom prst="rect">
            <a:avLst/>
          </a:prstGeom>
          <a:noFill/>
          <a:ln w="25400" cap="flat" cmpd="sng">
            <a:solidFill>
              <a:srgbClr val="FF26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340587327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Example: Matrix Multiplication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685800"/>
            <a:r>
              <a:rPr lang="en-US">
                <a:latin typeface="Calibri" panose="020F0502020204030204"/>
              </a:rPr>
              <a:t>Lecture 6 - </a:t>
            </a:r>
            <a:fld id="{AC1089D3-84F4-7045-A571-C61BEF9B13BC}" type="slidenum">
              <a:rPr lang="en-US">
                <a:latin typeface="Calibri" panose="020F0502020204030204"/>
              </a:rPr>
              <a:pPr defTabSz="685800"/>
              <a:t>126</a:t>
            </a:fld>
            <a:endParaRPr lang="en-US" dirty="0">
              <a:latin typeface="Calibri" panose="020F0502020204030204"/>
            </a:endParaRPr>
          </a:p>
        </p:txBody>
      </p:sp>
      <p:sp>
        <p:nvSpPr>
          <p:cNvPr id="5" name="Google Shape;2666;p165"/>
          <p:cNvSpPr txBox="1"/>
          <p:nvPr/>
        </p:nvSpPr>
        <p:spPr>
          <a:xfrm>
            <a:off x="105835" y="1721692"/>
            <a:ext cx="1324392" cy="9904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algn="ctr" defTabSz="685800"/>
            <a:r>
              <a:rPr lang="en" sz="2000" dirty="0">
                <a:solidFill>
                  <a:prstClr val="black"/>
                </a:solidFill>
                <a:latin typeface="Calibri" panose="020F0502020204030204"/>
              </a:rPr>
              <a:t>x: [N×D]</a:t>
            </a:r>
            <a:endParaRPr sz="2000" dirty="0">
              <a:solidFill>
                <a:prstClr val="black"/>
              </a:solidFill>
              <a:latin typeface="Calibri" panose="020F0502020204030204"/>
            </a:endParaRPr>
          </a:p>
          <a:p>
            <a:pPr algn="ctr" defTabSz="685800"/>
            <a:r>
              <a:rPr lang="en" sz="2000" dirty="0">
                <a:solidFill>
                  <a:srgbClr val="6AA84F"/>
                </a:solidFill>
                <a:latin typeface="Calibri" panose="020F0502020204030204"/>
              </a:rPr>
              <a:t>[  2   1  -3 ]</a:t>
            </a:r>
            <a:endParaRPr sz="2000" dirty="0">
              <a:solidFill>
                <a:srgbClr val="6AA84F"/>
              </a:solidFill>
              <a:latin typeface="Calibri" panose="020F0502020204030204"/>
            </a:endParaRPr>
          </a:p>
          <a:p>
            <a:pPr algn="ctr" defTabSz="685800"/>
            <a:r>
              <a:rPr lang="en" sz="2000" dirty="0">
                <a:solidFill>
                  <a:srgbClr val="6AA84F"/>
                </a:solidFill>
                <a:latin typeface="Calibri" panose="020F0502020204030204"/>
              </a:rPr>
              <a:t>[ -3   4   2 ]</a:t>
            </a:r>
            <a:endParaRPr sz="2000" dirty="0">
              <a:solidFill>
                <a:srgbClr val="6AA84F"/>
              </a:solidFill>
              <a:latin typeface="Calibri" panose="020F0502020204030204"/>
            </a:endParaRPr>
          </a:p>
        </p:txBody>
      </p:sp>
      <p:sp>
        <p:nvSpPr>
          <p:cNvPr id="6" name="Google Shape;2667;p165"/>
          <p:cNvSpPr txBox="1"/>
          <p:nvPr/>
        </p:nvSpPr>
        <p:spPr>
          <a:xfrm>
            <a:off x="1456729" y="1681190"/>
            <a:ext cx="1385063" cy="12936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algn="ctr" defTabSz="685800"/>
            <a:r>
              <a:rPr lang="en" sz="2000" dirty="0">
                <a:solidFill>
                  <a:prstClr val="black"/>
                </a:solidFill>
                <a:latin typeface="Calibri" panose="020F0502020204030204"/>
              </a:rPr>
              <a:t>w: [D×M]</a:t>
            </a:r>
            <a:endParaRPr sz="2000" dirty="0">
              <a:solidFill>
                <a:prstClr val="black"/>
              </a:solidFill>
              <a:latin typeface="Calibri" panose="020F0502020204030204"/>
            </a:endParaRPr>
          </a:p>
          <a:p>
            <a:pPr algn="ctr" defTabSz="685800"/>
            <a:r>
              <a:rPr lang="en" sz="2000" dirty="0">
                <a:solidFill>
                  <a:srgbClr val="6AA84F"/>
                </a:solidFill>
                <a:latin typeface="Calibri" panose="020F0502020204030204"/>
              </a:rPr>
              <a:t>[  3  2  1 -1]</a:t>
            </a:r>
            <a:endParaRPr sz="2000" dirty="0">
              <a:solidFill>
                <a:srgbClr val="6AA84F"/>
              </a:solidFill>
              <a:latin typeface="Calibri" panose="020F0502020204030204"/>
            </a:endParaRPr>
          </a:p>
          <a:p>
            <a:pPr algn="ctr" defTabSz="685800"/>
            <a:r>
              <a:rPr lang="en" sz="2000" dirty="0">
                <a:solidFill>
                  <a:srgbClr val="6AA84F"/>
                </a:solidFill>
                <a:latin typeface="Calibri" panose="020F0502020204030204"/>
              </a:rPr>
              <a:t>[  2  1  3  2]</a:t>
            </a:r>
            <a:endParaRPr sz="2000" dirty="0">
              <a:solidFill>
                <a:srgbClr val="6AA84F"/>
              </a:solidFill>
              <a:latin typeface="Calibri" panose="020F0502020204030204"/>
            </a:endParaRPr>
          </a:p>
          <a:p>
            <a:pPr algn="ctr" defTabSz="685800"/>
            <a:r>
              <a:rPr lang="en" sz="2000" dirty="0">
                <a:solidFill>
                  <a:srgbClr val="6AA84F"/>
                </a:solidFill>
                <a:latin typeface="Calibri" panose="020F0502020204030204"/>
              </a:rPr>
              <a:t>[  3  2  1 -2]</a:t>
            </a:r>
            <a:endParaRPr sz="2000" dirty="0">
              <a:solidFill>
                <a:srgbClr val="6AA84F"/>
              </a:solidFill>
              <a:latin typeface="Calibri" panose="020F0502020204030204"/>
            </a:endParaRPr>
          </a:p>
        </p:txBody>
      </p:sp>
      <p:grpSp>
        <p:nvGrpSpPr>
          <p:cNvPr id="7" name="Google Shape;2668;p165"/>
          <p:cNvGrpSpPr/>
          <p:nvPr/>
        </p:nvGrpSpPr>
        <p:grpSpPr>
          <a:xfrm>
            <a:off x="3350708" y="1783889"/>
            <a:ext cx="2752446" cy="1311858"/>
            <a:chOff x="3528693" y="1554987"/>
            <a:chExt cx="2753163" cy="1312200"/>
          </a:xfrm>
        </p:grpSpPr>
        <p:sp>
          <p:nvSpPr>
            <p:cNvPr id="8" name="Google Shape;2669;p165"/>
            <p:cNvSpPr/>
            <p:nvPr/>
          </p:nvSpPr>
          <p:spPr>
            <a:xfrm>
              <a:off x="3528693" y="1554987"/>
              <a:ext cx="2753163" cy="1312200"/>
            </a:xfrm>
            <a:prstGeom prst="rect">
              <a:avLst/>
            </a:prstGeom>
            <a:solidFill>
              <a:srgbClr val="F3F3F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01" tIns="91401" rIns="91401" bIns="91401" anchor="t" anchorCtr="0">
              <a:noAutofit/>
            </a:bodyPr>
            <a:lstStyle/>
            <a:p>
              <a:pPr algn="ctr" defTabSz="685800"/>
              <a:r>
                <a:rPr lang="en" sz="2200" dirty="0">
                  <a:solidFill>
                    <a:prstClr val="black"/>
                  </a:solidFill>
                  <a:latin typeface="Calibri" panose="020F0502020204030204"/>
                </a:rPr>
                <a:t>Matrix Multiply</a:t>
              </a:r>
              <a:r>
                <a:rPr lang="en-US" sz="2200" dirty="0">
                  <a:solidFill>
                    <a:prstClr val="black"/>
                  </a:solidFill>
                  <a:latin typeface="Calibri" panose="020F0502020204030204"/>
                </a:rPr>
                <a:t> </a:t>
              </a:r>
              <a:r>
                <a:rPr lang="en-US" sz="2200" i="1" dirty="0">
                  <a:solidFill>
                    <a:prstClr val="black"/>
                  </a:solidFill>
                  <a:latin typeface="Calibri" panose="020F0502020204030204"/>
                </a:rPr>
                <a:t>y = </a:t>
              </a:r>
              <a:r>
                <a:rPr lang="en-US" sz="2200" i="1" dirty="0" err="1">
                  <a:solidFill>
                    <a:prstClr val="black"/>
                  </a:solidFill>
                  <a:latin typeface="Calibri" panose="020F0502020204030204"/>
                </a:rPr>
                <a:t>xw</a:t>
              </a:r>
              <a:endParaRPr sz="2200" i="1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pic>
          <p:nvPicPr>
            <p:cNvPr id="9" name="Google Shape;2670;p165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3722274" y="2046850"/>
              <a:ext cx="2389475" cy="7075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" name="Google Shape;2671;p165"/>
          <p:cNvSpPr txBox="1"/>
          <p:nvPr/>
        </p:nvSpPr>
        <p:spPr>
          <a:xfrm>
            <a:off x="7139239" y="1209653"/>
            <a:ext cx="1861016" cy="11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algn="ctr" defTabSz="685800"/>
            <a:r>
              <a:rPr lang="en" sz="2000" dirty="0">
                <a:solidFill>
                  <a:prstClr val="black"/>
                </a:solidFill>
                <a:latin typeface="Calibri" panose="020F0502020204030204"/>
              </a:rPr>
              <a:t>y: [N×M]</a:t>
            </a:r>
            <a:endParaRPr sz="2000" dirty="0">
              <a:solidFill>
                <a:prstClr val="black"/>
              </a:solidFill>
              <a:latin typeface="Calibri" panose="020F0502020204030204"/>
            </a:endParaRPr>
          </a:p>
          <a:p>
            <a:pPr algn="ctr" defTabSz="685800"/>
            <a:r>
              <a:rPr lang="en" sz="2000" dirty="0">
                <a:solidFill>
                  <a:srgbClr val="6AA84F"/>
                </a:solidFill>
                <a:latin typeface="Calibri" panose="020F0502020204030204"/>
              </a:rPr>
              <a:t>[</a:t>
            </a:r>
            <a:r>
              <a:rPr lang="en-US" sz="2000" dirty="0">
                <a:solidFill>
                  <a:srgbClr val="6AA84F"/>
                </a:solidFill>
                <a:latin typeface="Calibri" panose="020F0502020204030204"/>
              </a:rPr>
              <a:t>-1</a:t>
            </a:r>
            <a:r>
              <a:rPr lang="en" sz="2000" dirty="0">
                <a:solidFill>
                  <a:srgbClr val="6AA84F"/>
                </a:solidFill>
                <a:latin typeface="Calibri" panose="020F0502020204030204"/>
              </a:rPr>
              <a:t> </a:t>
            </a:r>
            <a:r>
              <a:rPr lang="en-US" sz="2000" dirty="0">
                <a:solidFill>
                  <a:srgbClr val="6AA84F"/>
                </a:solidFill>
                <a:latin typeface="Calibri" panose="020F0502020204030204"/>
              </a:rPr>
              <a:t>-1</a:t>
            </a:r>
            <a:r>
              <a:rPr lang="en" sz="2000" dirty="0">
                <a:solidFill>
                  <a:srgbClr val="6AA84F"/>
                </a:solidFill>
                <a:latin typeface="Calibri" panose="020F0502020204030204"/>
              </a:rPr>
              <a:t>  </a:t>
            </a:r>
            <a:r>
              <a:rPr lang="en-US" sz="2000" dirty="0">
                <a:solidFill>
                  <a:srgbClr val="6AA84F"/>
                </a:solidFill>
                <a:latin typeface="Calibri" panose="020F0502020204030204"/>
              </a:rPr>
              <a:t> </a:t>
            </a:r>
            <a:r>
              <a:rPr lang="en" sz="2000" dirty="0">
                <a:solidFill>
                  <a:srgbClr val="6AA84F"/>
                </a:solidFill>
                <a:latin typeface="Calibri" panose="020F0502020204030204"/>
              </a:rPr>
              <a:t>2  </a:t>
            </a:r>
            <a:r>
              <a:rPr lang="en-US" sz="2000" dirty="0">
                <a:solidFill>
                  <a:srgbClr val="6AA84F"/>
                </a:solidFill>
                <a:latin typeface="Calibri" panose="020F0502020204030204"/>
              </a:rPr>
              <a:t> </a:t>
            </a:r>
            <a:r>
              <a:rPr lang="en" sz="2000" dirty="0">
                <a:solidFill>
                  <a:srgbClr val="6AA84F"/>
                </a:solidFill>
                <a:latin typeface="Calibri" panose="020F0502020204030204"/>
              </a:rPr>
              <a:t>6 ]</a:t>
            </a:r>
            <a:endParaRPr sz="2000" dirty="0">
              <a:solidFill>
                <a:srgbClr val="6AA84F"/>
              </a:solidFill>
              <a:latin typeface="Calibri" panose="020F0502020204030204"/>
            </a:endParaRPr>
          </a:p>
          <a:p>
            <a:pPr algn="ctr" defTabSz="685800"/>
            <a:r>
              <a:rPr lang="en" sz="2000" dirty="0">
                <a:solidFill>
                  <a:srgbClr val="6AA84F"/>
                </a:solidFill>
                <a:latin typeface="Calibri" panose="020F0502020204030204"/>
              </a:rPr>
              <a:t>[</a:t>
            </a:r>
            <a:r>
              <a:rPr lang="en-US" sz="2000" dirty="0">
                <a:solidFill>
                  <a:srgbClr val="6AA84F"/>
                </a:solidFill>
                <a:latin typeface="Calibri" panose="020F0502020204030204"/>
              </a:rPr>
              <a:t> </a:t>
            </a:r>
            <a:r>
              <a:rPr lang="en" sz="2000" dirty="0">
                <a:solidFill>
                  <a:srgbClr val="6AA84F"/>
                </a:solidFill>
                <a:latin typeface="Calibri" panose="020F0502020204030204"/>
              </a:rPr>
              <a:t>5 </a:t>
            </a:r>
            <a:r>
              <a:rPr lang="en-US" sz="2000" dirty="0">
                <a:solidFill>
                  <a:srgbClr val="6AA84F"/>
                </a:solidFill>
                <a:latin typeface="Calibri" panose="020F0502020204030204"/>
              </a:rPr>
              <a:t>  </a:t>
            </a:r>
            <a:r>
              <a:rPr lang="en" sz="2000" dirty="0">
                <a:solidFill>
                  <a:srgbClr val="6AA84F"/>
                </a:solidFill>
                <a:latin typeface="Calibri" panose="020F0502020204030204"/>
              </a:rPr>
              <a:t>2  1</a:t>
            </a:r>
            <a:r>
              <a:rPr lang="en-US" sz="2000" dirty="0">
                <a:solidFill>
                  <a:srgbClr val="6AA84F"/>
                </a:solidFill>
                <a:latin typeface="Calibri" panose="020F0502020204030204"/>
              </a:rPr>
              <a:t>1</a:t>
            </a:r>
            <a:r>
              <a:rPr lang="en" sz="2000" dirty="0">
                <a:solidFill>
                  <a:srgbClr val="6AA84F"/>
                </a:solidFill>
                <a:latin typeface="Calibri" panose="020F0502020204030204"/>
              </a:rPr>
              <a:t>  </a:t>
            </a:r>
            <a:r>
              <a:rPr lang="en-US" sz="2000" dirty="0">
                <a:solidFill>
                  <a:srgbClr val="6AA84F"/>
                </a:solidFill>
                <a:latin typeface="Calibri" panose="020F0502020204030204"/>
              </a:rPr>
              <a:t>7</a:t>
            </a:r>
            <a:r>
              <a:rPr lang="en" sz="2000" dirty="0">
                <a:solidFill>
                  <a:srgbClr val="6AA84F"/>
                </a:solidFill>
                <a:latin typeface="Calibri" panose="020F0502020204030204"/>
              </a:rPr>
              <a:t> ]</a:t>
            </a:r>
            <a:endParaRPr sz="2000" dirty="0">
              <a:solidFill>
                <a:srgbClr val="6AA84F"/>
              </a:solidFill>
              <a:latin typeface="Calibri" panose="020F0502020204030204"/>
            </a:endParaRPr>
          </a:p>
        </p:txBody>
      </p:sp>
      <p:cxnSp>
        <p:nvCxnSpPr>
          <p:cNvPr id="14" name="Google Shape;2675;p165"/>
          <p:cNvCxnSpPr/>
          <p:nvPr/>
        </p:nvCxnSpPr>
        <p:spPr>
          <a:xfrm>
            <a:off x="6228627" y="1985325"/>
            <a:ext cx="887169" cy="0"/>
          </a:xfrm>
          <a:prstGeom prst="straightConnector1">
            <a:avLst/>
          </a:prstGeom>
          <a:noFill/>
          <a:ln w="25400" cap="flat" cmpd="sng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" name="Google Shape;2677;p165"/>
          <p:cNvCxnSpPr/>
          <p:nvPr/>
        </p:nvCxnSpPr>
        <p:spPr>
          <a:xfrm>
            <a:off x="2841791" y="1960183"/>
            <a:ext cx="479648" cy="0"/>
          </a:xfrm>
          <a:prstGeom prst="straightConnector1">
            <a:avLst/>
          </a:prstGeom>
          <a:noFill/>
          <a:ln w="25400" cap="flat" cmpd="sng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" name="Google Shape;2672;p165"/>
          <p:cNvSpPr txBox="1"/>
          <p:nvPr/>
        </p:nvSpPr>
        <p:spPr>
          <a:xfrm>
            <a:off x="7139240" y="2445077"/>
            <a:ext cx="1657668" cy="11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algn="ctr" defTabSz="685800"/>
            <a:r>
              <a:rPr lang="en" sz="2000" dirty="0" err="1">
                <a:solidFill>
                  <a:srgbClr val="C00000"/>
                </a:solidFill>
                <a:latin typeface="Calibri" panose="020F0502020204030204"/>
              </a:rPr>
              <a:t>dL</a:t>
            </a:r>
            <a:r>
              <a:rPr lang="en" sz="2000" dirty="0">
                <a:solidFill>
                  <a:srgbClr val="C00000"/>
                </a:solidFill>
                <a:latin typeface="Calibri" panose="020F0502020204030204"/>
              </a:rPr>
              <a:t>/</a:t>
            </a:r>
            <a:r>
              <a:rPr lang="en" sz="2000" dirty="0" err="1">
                <a:solidFill>
                  <a:srgbClr val="C00000"/>
                </a:solidFill>
                <a:latin typeface="Calibri" panose="020F0502020204030204"/>
              </a:rPr>
              <a:t>dy</a:t>
            </a:r>
            <a:r>
              <a:rPr lang="en" sz="2000" dirty="0">
                <a:solidFill>
                  <a:prstClr val="black"/>
                </a:solidFill>
                <a:latin typeface="Calibri" panose="020F0502020204030204"/>
              </a:rPr>
              <a:t>: [N×M]</a:t>
            </a:r>
            <a:endParaRPr sz="2000" dirty="0">
              <a:solidFill>
                <a:prstClr val="black"/>
              </a:solidFill>
              <a:latin typeface="Calibri" panose="020F0502020204030204"/>
            </a:endParaRPr>
          </a:p>
          <a:p>
            <a:pPr algn="ctr" defTabSz="685800"/>
            <a:r>
              <a:rPr lang="en" sz="2000" dirty="0">
                <a:solidFill>
                  <a:srgbClr val="C00000"/>
                </a:solidFill>
                <a:latin typeface="Calibri" panose="020F0502020204030204"/>
              </a:rPr>
              <a:t>[  2  3 -3  9 ]</a:t>
            </a:r>
            <a:endParaRPr sz="2000" dirty="0">
              <a:solidFill>
                <a:srgbClr val="C00000"/>
              </a:solidFill>
              <a:latin typeface="Calibri" panose="020F0502020204030204"/>
            </a:endParaRPr>
          </a:p>
          <a:p>
            <a:pPr algn="ctr" defTabSz="685800"/>
            <a:r>
              <a:rPr lang="en" sz="2000" dirty="0">
                <a:solidFill>
                  <a:srgbClr val="C00000"/>
                </a:solidFill>
                <a:latin typeface="Calibri" panose="020F0502020204030204"/>
              </a:rPr>
              <a:t>[ -8  1  4  6 ]</a:t>
            </a:r>
            <a:endParaRPr sz="2000" dirty="0">
              <a:solidFill>
                <a:srgbClr val="C00000"/>
              </a:solidFill>
              <a:latin typeface="Calibri" panose="020F0502020204030204"/>
            </a:endParaRPr>
          </a:p>
        </p:txBody>
      </p:sp>
      <p:cxnSp>
        <p:nvCxnSpPr>
          <p:cNvPr id="13" name="Google Shape;2674;p165"/>
          <p:cNvCxnSpPr/>
          <p:nvPr/>
        </p:nvCxnSpPr>
        <p:spPr>
          <a:xfrm>
            <a:off x="6221379" y="2982965"/>
            <a:ext cx="917761" cy="0"/>
          </a:xfrm>
          <a:prstGeom prst="straightConnector1">
            <a:avLst/>
          </a:prstGeom>
          <a:noFill/>
          <a:ln w="25400" cap="flat" cmpd="sng">
            <a:solidFill>
              <a:srgbClr val="C00000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15" name="Google Shape;2666;p165"/>
          <p:cNvSpPr txBox="1"/>
          <p:nvPr/>
        </p:nvSpPr>
        <p:spPr>
          <a:xfrm>
            <a:off x="15868" y="3011644"/>
            <a:ext cx="1602715" cy="9904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algn="ctr" defTabSz="685800"/>
            <a:r>
              <a:rPr lang="en-US" sz="2000" dirty="0" err="1">
                <a:solidFill>
                  <a:prstClr val="black"/>
                </a:solidFill>
                <a:latin typeface="Calibri" panose="020F0502020204030204"/>
              </a:rPr>
              <a:t>dL</a:t>
            </a:r>
            <a:r>
              <a:rPr lang="en-US" sz="2000" dirty="0">
                <a:solidFill>
                  <a:prstClr val="black"/>
                </a:solidFill>
                <a:latin typeface="Calibri" panose="020F0502020204030204"/>
              </a:rPr>
              <a:t>/d</a:t>
            </a:r>
            <a:r>
              <a:rPr lang="en" sz="2000" dirty="0">
                <a:solidFill>
                  <a:prstClr val="black"/>
                </a:solidFill>
                <a:latin typeface="Calibri" panose="020F0502020204030204"/>
              </a:rPr>
              <a:t>x: [N×D]</a:t>
            </a:r>
            <a:endParaRPr sz="2000" dirty="0">
              <a:solidFill>
                <a:prstClr val="black"/>
              </a:solidFill>
              <a:latin typeface="Calibri" panose="020F0502020204030204"/>
            </a:endParaRPr>
          </a:p>
          <a:p>
            <a:pPr algn="ctr" defTabSz="685800"/>
            <a:r>
              <a:rPr lang="en" sz="2000" dirty="0">
                <a:solidFill>
                  <a:srgbClr val="C00000"/>
                </a:solidFill>
                <a:latin typeface="Calibri" panose="020F0502020204030204"/>
              </a:rPr>
              <a:t>[ </a:t>
            </a:r>
            <a:r>
              <a:rPr lang="en-US" sz="2000" dirty="0">
                <a:solidFill>
                  <a:srgbClr val="C00000"/>
                </a:solidFill>
                <a:latin typeface="Calibri" panose="020F0502020204030204"/>
              </a:rPr>
              <a:t> 0</a:t>
            </a:r>
            <a:r>
              <a:rPr lang="en" sz="2000" dirty="0">
                <a:solidFill>
                  <a:srgbClr val="C00000"/>
                </a:solidFill>
                <a:latin typeface="Calibri" panose="020F0502020204030204"/>
              </a:rPr>
              <a:t>   1</a:t>
            </a:r>
            <a:r>
              <a:rPr lang="en-US" sz="2000" dirty="0">
                <a:solidFill>
                  <a:srgbClr val="C00000"/>
                </a:solidFill>
                <a:latin typeface="Calibri" panose="020F0502020204030204"/>
              </a:rPr>
              <a:t>6</a:t>
            </a:r>
            <a:r>
              <a:rPr lang="en" sz="2000" dirty="0">
                <a:solidFill>
                  <a:srgbClr val="C00000"/>
                </a:solidFill>
                <a:latin typeface="Calibri" panose="020F0502020204030204"/>
              </a:rPr>
              <a:t> </a:t>
            </a:r>
            <a:r>
              <a:rPr lang="en-US" sz="2000" dirty="0">
                <a:solidFill>
                  <a:srgbClr val="C00000"/>
                </a:solidFill>
                <a:latin typeface="Calibri" panose="020F0502020204030204"/>
              </a:rPr>
              <a:t>  </a:t>
            </a:r>
            <a:r>
              <a:rPr lang="en" sz="2000" dirty="0">
                <a:solidFill>
                  <a:srgbClr val="C00000"/>
                </a:solidFill>
                <a:latin typeface="Calibri" panose="020F0502020204030204"/>
              </a:rPr>
              <a:t>-</a:t>
            </a:r>
            <a:r>
              <a:rPr lang="en-US" sz="2000" dirty="0">
                <a:solidFill>
                  <a:srgbClr val="C00000"/>
                </a:solidFill>
                <a:latin typeface="Calibri" panose="020F0502020204030204"/>
              </a:rPr>
              <a:t>9</a:t>
            </a:r>
            <a:r>
              <a:rPr lang="en" sz="2000" dirty="0">
                <a:solidFill>
                  <a:srgbClr val="C00000"/>
                </a:solidFill>
                <a:latin typeface="Calibri" panose="020F0502020204030204"/>
              </a:rPr>
              <a:t> </a:t>
            </a:r>
            <a:r>
              <a:rPr lang="en-US" sz="2000" dirty="0">
                <a:solidFill>
                  <a:srgbClr val="C00000"/>
                </a:solidFill>
                <a:latin typeface="Calibri" panose="020F0502020204030204"/>
              </a:rPr>
              <a:t> </a:t>
            </a:r>
            <a:r>
              <a:rPr lang="en" sz="2000" dirty="0">
                <a:solidFill>
                  <a:srgbClr val="C00000"/>
                </a:solidFill>
                <a:latin typeface="Calibri" panose="020F0502020204030204"/>
              </a:rPr>
              <a:t>]</a:t>
            </a:r>
            <a:endParaRPr sz="2000" dirty="0">
              <a:solidFill>
                <a:srgbClr val="C00000"/>
              </a:solidFill>
              <a:latin typeface="Calibri" panose="020F0502020204030204"/>
            </a:endParaRPr>
          </a:p>
          <a:p>
            <a:pPr algn="ctr" defTabSz="685800"/>
            <a:r>
              <a:rPr lang="en" sz="2000" dirty="0">
                <a:solidFill>
                  <a:srgbClr val="C00000"/>
                </a:solidFill>
                <a:latin typeface="Calibri" panose="020F0502020204030204"/>
              </a:rPr>
              <a:t>[-</a:t>
            </a:r>
            <a:r>
              <a:rPr lang="en-US" sz="2000" dirty="0">
                <a:solidFill>
                  <a:srgbClr val="C00000"/>
                </a:solidFill>
                <a:latin typeface="Calibri" panose="020F0502020204030204"/>
              </a:rPr>
              <a:t>24</a:t>
            </a:r>
            <a:r>
              <a:rPr lang="en" sz="2000" dirty="0">
                <a:solidFill>
                  <a:srgbClr val="C00000"/>
                </a:solidFill>
                <a:latin typeface="Calibri" panose="020F0502020204030204"/>
              </a:rPr>
              <a:t>   </a:t>
            </a:r>
            <a:r>
              <a:rPr lang="en-US" sz="2000" dirty="0">
                <a:solidFill>
                  <a:srgbClr val="C00000"/>
                </a:solidFill>
                <a:latin typeface="Calibri" panose="020F0502020204030204"/>
              </a:rPr>
              <a:t>9</a:t>
            </a:r>
            <a:r>
              <a:rPr lang="en" sz="2000" dirty="0">
                <a:solidFill>
                  <a:srgbClr val="C00000"/>
                </a:solidFill>
                <a:latin typeface="Calibri" panose="020F0502020204030204"/>
              </a:rPr>
              <a:t> </a:t>
            </a:r>
            <a:r>
              <a:rPr lang="en-US" sz="2000" dirty="0">
                <a:solidFill>
                  <a:srgbClr val="C00000"/>
                </a:solidFill>
                <a:latin typeface="Calibri" panose="020F0502020204030204"/>
              </a:rPr>
              <a:t> -30</a:t>
            </a:r>
            <a:r>
              <a:rPr lang="en" sz="2000" dirty="0">
                <a:solidFill>
                  <a:srgbClr val="C00000"/>
                </a:solidFill>
                <a:latin typeface="Calibri" panose="020F0502020204030204"/>
              </a:rPr>
              <a:t> ]</a:t>
            </a:r>
            <a:endParaRPr sz="2000" dirty="0">
              <a:solidFill>
                <a:srgbClr val="C00000"/>
              </a:solidFill>
              <a:latin typeface="Calibri" panose="020F0502020204030204"/>
            </a:endParaRPr>
          </a:p>
        </p:txBody>
      </p:sp>
      <p:cxnSp>
        <p:nvCxnSpPr>
          <p:cNvPr id="17" name="Elbow Connector 16"/>
          <p:cNvCxnSpPr/>
          <p:nvPr/>
        </p:nvCxnSpPr>
        <p:spPr>
          <a:xfrm rot="10800000" flipV="1">
            <a:off x="1501572" y="3007044"/>
            <a:ext cx="1767100" cy="662410"/>
          </a:xfrm>
          <a:prstGeom prst="bentConnector3">
            <a:avLst>
              <a:gd name="adj1" fmla="val 64343"/>
            </a:avLst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Google Shape;2666;p165"/>
          <p:cNvSpPr txBox="1"/>
          <p:nvPr/>
        </p:nvSpPr>
        <p:spPr>
          <a:xfrm>
            <a:off x="231295" y="3357029"/>
            <a:ext cx="1140305" cy="6235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algn="ctr" defTabSz="685800"/>
            <a:r>
              <a:rPr lang="en-US" sz="2000" dirty="0">
                <a:solidFill>
                  <a:srgbClr val="C00000"/>
                </a:solidFill>
                <a:latin typeface="Calibri" panose="020F0502020204030204"/>
              </a:rPr>
              <a:t>0</a:t>
            </a:r>
            <a:r>
              <a:rPr lang="en" sz="2000" dirty="0">
                <a:solidFill>
                  <a:srgbClr val="C00000"/>
                </a:solidFill>
                <a:latin typeface="Calibri" panose="020F0502020204030204"/>
              </a:rPr>
              <a:t>   </a:t>
            </a:r>
            <a:r>
              <a:rPr lang="en-US" sz="2000" dirty="0">
                <a:solidFill>
                  <a:srgbClr val="C00000"/>
                </a:solidFill>
                <a:latin typeface="Calibri" panose="020F0502020204030204"/>
              </a:rPr>
              <a:t> ?</a:t>
            </a:r>
            <a:r>
              <a:rPr lang="en" sz="2000" dirty="0">
                <a:solidFill>
                  <a:srgbClr val="C00000"/>
                </a:solidFill>
                <a:latin typeface="Calibri" panose="020F0502020204030204"/>
              </a:rPr>
              <a:t> </a:t>
            </a:r>
            <a:r>
              <a:rPr lang="en-US" sz="2000" dirty="0">
                <a:solidFill>
                  <a:srgbClr val="C00000"/>
                </a:solidFill>
                <a:latin typeface="Calibri" panose="020F0502020204030204"/>
              </a:rPr>
              <a:t>   ?</a:t>
            </a:r>
            <a:r>
              <a:rPr lang="en" sz="2000" dirty="0">
                <a:solidFill>
                  <a:srgbClr val="C00000"/>
                </a:solidFill>
                <a:latin typeface="Calibri" panose="020F0502020204030204"/>
              </a:rPr>
              <a:t> </a:t>
            </a:r>
            <a:r>
              <a:rPr lang="en-US" sz="2000" dirty="0">
                <a:solidFill>
                  <a:srgbClr val="C00000"/>
                </a:solidFill>
                <a:latin typeface="Calibri" panose="020F0502020204030204"/>
              </a:rPr>
              <a:t> ?</a:t>
            </a:r>
            <a:r>
              <a:rPr lang="en" sz="2000" dirty="0">
                <a:solidFill>
                  <a:srgbClr val="C00000"/>
                </a:solidFill>
                <a:latin typeface="Calibri" panose="020F0502020204030204"/>
              </a:rPr>
              <a:t>   </a:t>
            </a:r>
            <a:r>
              <a:rPr lang="en-US" sz="2000" dirty="0">
                <a:solidFill>
                  <a:srgbClr val="C00000"/>
                </a:solidFill>
                <a:latin typeface="Calibri" panose="020F0502020204030204"/>
              </a:rPr>
              <a:t> ?</a:t>
            </a:r>
            <a:r>
              <a:rPr lang="en" sz="2000" dirty="0">
                <a:solidFill>
                  <a:srgbClr val="C00000"/>
                </a:solidFill>
                <a:latin typeface="Calibri" panose="020F0502020204030204"/>
              </a:rPr>
              <a:t> </a:t>
            </a:r>
            <a:r>
              <a:rPr lang="en-US" sz="2000" dirty="0">
                <a:solidFill>
                  <a:srgbClr val="C00000"/>
                </a:solidFill>
                <a:latin typeface="Calibri" panose="020F0502020204030204"/>
              </a:rPr>
              <a:t> -30</a:t>
            </a:r>
            <a:r>
              <a:rPr lang="en" sz="2000" dirty="0">
                <a:solidFill>
                  <a:srgbClr val="C00000"/>
                </a:solidFill>
                <a:latin typeface="Calibri" panose="020F0502020204030204"/>
              </a:rPr>
              <a:t> </a:t>
            </a:r>
            <a:r>
              <a:rPr lang="en-US" sz="2000" dirty="0">
                <a:solidFill>
                  <a:srgbClr val="C00000"/>
                </a:solidFill>
                <a:latin typeface="Calibri" panose="020F0502020204030204"/>
              </a:rPr>
              <a:t> </a:t>
            </a:r>
            <a:endParaRPr sz="2000" dirty="0">
              <a:solidFill>
                <a:srgbClr val="C00000"/>
              </a:solidFill>
              <a:latin typeface="Calibri" panose="020F0502020204030204"/>
            </a:endParaRPr>
          </a:p>
        </p:txBody>
      </p:sp>
      <p:sp>
        <p:nvSpPr>
          <p:cNvPr id="19" name="Google Shape;2678;p165"/>
          <p:cNvSpPr/>
          <p:nvPr/>
        </p:nvSpPr>
        <p:spPr>
          <a:xfrm rot="3108">
            <a:off x="967275" y="2391869"/>
            <a:ext cx="265022" cy="280427"/>
          </a:xfrm>
          <a:prstGeom prst="rect">
            <a:avLst/>
          </a:prstGeom>
          <a:noFill/>
          <a:ln w="2540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0" name="Google Shape;2678;p165"/>
          <p:cNvSpPr/>
          <p:nvPr/>
        </p:nvSpPr>
        <p:spPr>
          <a:xfrm rot="3108">
            <a:off x="907877" y="3668916"/>
            <a:ext cx="411615" cy="316703"/>
          </a:xfrm>
          <a:prstGeom prst="rect">
            <a:avLst/>
          </a:prstGeom>
          <a:noFill/>
          <a:ln w="2540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532855" y="3413248"/>
            <a:ext cx="2388154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800"/>
            <a:r>
              <a:rPr lang="en-US" sz="2100" dirty="0">
                <a:solidFill>
                  <a:prstClr val="black"/>
                </a:solidFill>
                <a:latin typeface="Calibri" panose="020F0502020204030204"/>
              </a:rPr>
              <a:t>Local Gradient Slice:</a:t>
            </a:r>
          </a:p>
          <a:p>
            <a:pPr algn="ctr" defTabSz="685800"/>
            <a:r>
              <a:rPr lang="en-US" sz="2100" dirty="0" err="1">
                <a:solidFill>
                  <a:srgbClr val="ED7D31"/>
                </a:solidFill>
                <a:latin typeface="Calibri" panose="020F0502020204030204"/>
              </a:rPr>
              <a:t>dy</a:t>
            </a:r>
            <a:r>
              <a:rPr lang="en-US" sz="2100" dirty="0">
                <a:solidFill>
                  <a:srgbClr val="ED7D31"/>
                </a:solidFill>
                <a:latin typeface="Calibri" panose="020F0502020204030204"/>
              </a:rPr>
              <a:t>/dx</a:t>
            </a:r>
            <a:r>
              <a:rPr lang="en-US" sz="2100" baseline="-25000" dirty="0">
                <a:solidFill>
                  <a:srgbClr val="ED7D31"/>
                </a:solidFill>
                <a:latin typeface="Calibri" panose="020F0502020204030204"/>
              </a:rPr>
              <a:t>2,3</a:t>
            </a:r>
          </a:p>
          <a:p>
            <a:pPr algn="ctr" defTabSz="685800"/>
            <a:r>
              <a:rPr lang="en-US" sz="2100" dirty="0">
                <a:solidFill>
                  <a:srgbClr val="ED7D31"/>
                </a:solidFill>
                <a:latin typeface="Calibri" panose="020F0502020204030204"/>
              </a:rPr>
              <a:t>[ 0  0  0  0 ]</a:t>
            </a:r>
          </a:p>
          <a:p>
            <a:pPr algn="ctr" defTabSz="685800"/>
            <a:r>
              <a:rPr lang="en-US" sz="2100" dirty="0">
                <a:solidFill>
                  <a:srgbClr val="ED7D31"/>
                </a:solidFill>
                <a:latin typeface="Calibri" panose="020F0502020204030204"/>
              </a:rPr>
              <a:t>[ 3  2  1 -2 ]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55016" y="4216422"/>
            <a:ext cx="237116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n-US" sz="2100" dirty="0" err="1">
                <a:solidFill>
                  <a:srgbClr val="0000FF"/>
                </a:solidFill>
                <a:latin typeface="Calibri" panose="020F0502020204030204"/>
              </a:rPr>
              <a:t>dL</a:t>
            </a:r>
            <a:r>
              <a:rPr lang="en-US" sz="2100" dirty="0">
                <a:solidFill>
                  <a:srgbClr val="0000FF"/>
                </a:solidFill>
                <a:latin typeface="Calibri" panose="020F0502020204030204"/>
              </a:rPr>
              <a:t>/dx</a:t>
            </a:r>
            <a:r>
              <a:rPr lang="en-US" sz="2100" baseline="-25000" dirty="0">
                <a:solidFill>
                  <a:srgbClr val="0000FF"/>
                </a:solidFill>
                <a:latin typeface="Calibri" panose="020F0502020204030204"/>
              </a:rPr>
              <a:t>2,3</a:t>
            </a:r>
            <a:r>
              <a:rPr lang="en-US" sz="2100" dirty="0">
                <a:solidFill>
                  <a:prstClr val="black"/>
                </a:solidFill>
                <a:latin typeface="Calibri" panose="020F0502020204030204"/>
              </a:rPr>
              <a:t> </a:t>
            </a:r>
          </a:p>
          <a:p>
            <a:pPr defTabSz="685800"/>
            <a:r>
              <a:rPr lang="en-US" sz="2100" dirty="0">
                <a:solidFill>
                  <a:prstClr val="black"/>
                </a:solidFill>
                <a:latin typeface="Calibri" panose="020F0502020204030204"/>
              </a:rPr>
              <a:t>= </a:t>
            </a:r>
            <a:r>
              <a:rPr lang="en-US" sz="2100" dirty="0">
                <a:solidFill>
                  <a:srgbClr val="ED7D31"/>
                </a:solidFill>
                <a:latin typeface="Calibri" panose="020F0502020204030204"/>
              </a:rPr>
              <a:t>(</a:t>
            </a:r>
            <a:r>
              <a:rPr lang="en-US" sz="2100" dirty="0" err="1">
                <a:solidFill>
                  <a:srgbClr val="ED7D31"/>
                </a:solidFill>
                <a:latin typeface="Calibri" panose="020F0502020204030204"/>
              </a:rPr>
              <a:t>dy</a:t>
            </a:r>
            <a:r>
              <a:rPr lang="en-US" sz="2100" dirty="0">
                <a:solidFill>
                  <a:srgbClr val="ED7D31"/>
                </a:solidFill>
                <a:latin typeface="Calibri" panose="020F0502020204030204"/>
              </a:rPr>
              <a:t>/dx</a:t>
            </a:r>
            <a:r>
              <a:rPr lang="en-US" sz="2100" baseline="-25000" dirty="0">
                <a:solidFill>
                  <a:srgbClr val="ED7D31"/>
                </a:solidFill>
                <a:latin typeface="Calibri" panose="020F0502020204030204"/>
              </a:rPr>
              <a:t>2,3</a:t>
            </a:r>
            <a:r>
              <a:rPr lang="en-US" sz="2100" dirty="0">
                <a:solidFill>
                  <a:srgbClr val="ED7D31"/>
                </a:solidFill>
                <a:latin typeface="Calibri" panose="020F0502020204030204"/>
              </a:rPr>
              <a:t>) </a:t>
            </a:r>
            <a:r>
              <a:rPr lang="en-US" sz="2100" dirty="0">
                <a:solidFill>
                  <a:prstClr val="black"/>
                </a:solidFill>
                <a:latin typeface="Calibri" panose="020F0502020204030204"/>
              </a:rPr>
              <a:t>· </a:t>
            </a:r>
            <a:r>
              <a:rPr lang="en-US" sz="2100" dirty="0">
                <a:solidFill>
                  <a:srgbClr val="C00000"/>
                </a:solidFill>
                <a:latin typeface="Calibri" panose="020F0502020204030204"/>
              </a:rPr>
              <a:t>(</a:t>
            </a:r>
            <a:r>
              <a:rPr lang="en-US" sz="2100" dirty="0" err="1">
                <a:solidFill>
                  <a:srgbClr val="C00000"/>
                </a:solidFill>
                <a:latin typeface="Calibri" panose="020F0502020204030204"/>
              </a:rPr>
              <a:t>dL</a:t>
            </a:r>
            <a:r>
              <a:rPr lang="en-US" sz="2100" dirty="0">
                <a:solidFill>
                  <a:srgbClr val="C00000"/>
                </a:solidFill>
                <a:latin typeface="Calibri" panose="020F0502020204030204"/>
              </a:rPr>
              <a:t>/</a:t>
            </a:r>
            <a:r>
              <a:rPr lang="en-US" sz="2100" dirty="0" err="1">
                <a:solidFill>
                  <a:srgbClr val="C00000"/>
                </a:solidFill>
                <a:latin typeface="Calibri" panose="020F0502020204030204"/>
              </a:rPr>
              <a:t>dy</a:t>
            </a:r>
            <a:r>
              <a:rPr lang="en-US" sz="2100" dirty="0">
                <a:solidFill>
                  <a:srgbClr val="C00000"/>
                </a:solidFill>
                <a:latin typeface="Calibri" panose="020F0502020204030204"/>
              </a:rPr>
              <a:t>)</a:t>
            </a:r>
          </a:p>
        </p:txBody>
      </p:sp>
      <p:sp>
        <p:nvSpPr>
          <p:cNvPr id="22" name="Google Shape;2678;p165"/>
          <p:cNvSpPr/>
          <p:nvPr/>
        </p:nvSpPr>
        <p:spPr>
          <a:xfrm rot="3108">
            <a:off x="1669048" y="2654574"/>
            <a:ext cx="956630" cy="280427"/>
          </a:xfrm>
          <a:prstGeom prst="rect">
            <a:avLst/>
          </a:prstGeom>
          <a:noFill/>
          <a:ln w="25400" cap="flat" cmpd="sng">
            <a:solidFill>
              <a:srgbClr val="703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5" name="Google Shape;2678;p165"/>
          <p:cNvSpPr/>
          <p:nvPr/>
        </p:nvSpPr>
        <p:spPr>
          <a:xfrm rot="3108">
            <a:off x="4226103" y="4434410"/>
            <a:ext cx="1005576" cy="280427"/>
          </a:xfrm>
          <a:prstGeom prst="rect">
            <a:avLst/>
          </a:prstGeom>
          <a:noFill/>
          <a:ln w="25400" cap="flat" cmpd="sng">
            <a:solidFill>
              <a:srgbClr val="703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126120014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Example: Matrix Multiplication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685800"/>
            <a:r>
              <a:rPr lang="en-US">
                <a:latin typeface="Calibri" panose="020F0502020204030204"/>
              </a:rPr>
              <a:t>Lecture 6 - </a:t>
            </a:r>
            <a:fld id="{AC1089D3-84F4-7045-A571-C61BEF9B13BC}" type="slidenum">
              <a:rPr lang="en-US">
                <a:latin typeface="Calibri" panose="020F0502020204030204"/>
              </a:rPr>
              <a:pPr defTabSz="685800"/>
              <a:t>127</a:t>
            </a:fld>
            <a:endParaRPr lang="en-US" dirty="0">
              <a:latin typeface="Calibri" panose="020F0502020204030204"/>
            </a:endParaRPr>
          </a:p>
        </p:txBody>
      </p:sp>
      <p:sp>
        <p:nvSpPr>
          <p:cNvPr id="5" name="Google Shape;2666;p165"/>
          <p:cNvSpPr txBox="1"/>
          <p:nvPr/>
        </p:nvSpPr>
        <p:spPr>
          <a:xfrm>
            <a:off x="105835" y="1721692"/>
            <a:ext cx="1324392" cy="9904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algn="ctr" defTabSz="685800"/>
            <a:r>
              <a:rPr lang="en" sz="2000" dirty="0">
                <a:solidFill>
                  <a:prstClr val="black"/>
                </a:solidFill>
                <a:latin typeface="Calibri" panose="020F0502020204030204"/>
              </a:rPr>
              <a:t>x: [N×D]</a:t>
            </a:r>
            <a:endParaRPr sz="2000" dirty="0">
              <a:solidFill>
                <a:prstClr val="black"/>
              </a:solidFill>
              <a:latin typeface="Calibri" panose="020F0502020204030204"/>
            </a:endParaRPr>
          </a:p>
          <a:p>
            <a:pPr algn="ctr" defTabSz="685800"/>
            <a:r>
              <a:rPr lang="en" sz="2000" dirty="0">
                <a:solidFill>
                  <a:srgbClr val="6AA84F"/>
                </a:solidFill>
                <a:latin typeface="Calibri" panose="020F0502020204030204"/>
              </a:rPr>
              <a:t>[  2   1  -3 ]</a:t>
            </a:r>
            <a:endParaRPr sz="2000" dirty="0">
              <a:solidFill>
                <a:srgbClr val="6AA84F"/>
              </a:solidFill>
              <a:latin typeface="Calibri" panose="020F0502020204030204"/>
            </a:endParaRPr>
          </a:p>
          <a:p>
            <a:pPr algn="ctr" defTabSz="685800"/>
            <a:r>
              <a:rPr lang="en" sz="2000" dirty="0">
                <a:solidFill>
                  <a:srgbClr val="6AA84F"/>
                </a:solidFill>
                <a:latin typeface="Calibri" panose="020F0502020204030204"/>
              </a:rPr>
              <a:t>[ -3   4   2 ]</a:t>
            </a:r>
            <a:endParaRPr sz="2000" dirty="0">
              <a:solidFill>
                <a:srgbClr val="6AA84F"/>
              </a:solidFill>
              <a:latin typeface="Calibri" panose="020F0502020204030204"/>
            </a:endParaRPr>
          </a:p>
        </p:txBody>
      </p:sp>
      <p:sp>
        <p:nvSpPr>
          <p:cNvPr id="6" name="Google Shape;2667;p165"/>
          <p:cNvSpPr txBox="1"/>
          <p:nvPr/>
        </p:nvSpPr>
        <p:spPr>
          <a:xfrm>
            <a:off x="1456729" y="1681190"/>
            <a:ext cx="1385063" cy="12936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algn="ctr" defTabSz="685800"/>
            <a:r>
              <a:rPr lang="en" sz="2000" dirty="0">
                <a:solidFill>
                  <a:prstClr val="black"/>
                </a:solidFill>
                <a:latin typeface="Calibri" panose="020F0502020204030204"/>
              </a:rPr>
              <a:t>w: [D×M]</a:t>
            </a:r>
            <a:endParaRPr sz="2000" dirty="0">
              <a:solidFill>
                <a:prstClr val="black"/>
              </a:solidFill>
              <a:latin typeface="Calibri" panose="020F0502020204030204"/>
            </a:endParaRPr>
          </a:p>
          <a:p>
            <a:pPr algn="ctr" defTabSz="685800"/>
            <a:r>
              <a:rPr lang="en" sz="2000" dirty="0">
                <a:solidFill>
                  <a:srgbClr val="6AA84F"/>
                </a:solidFill>
                <a:latin typeface="Calibri" panose="020F0502020204030204"/>
              </a:rPr>
              <a:t>[  3  2  1 -1]</a:t>
            </a:r>
            <a:endParaRPr sz="2000" dirty="0">
              <a:solidFill>
                <a:srgbClr val="6AA84F"/>
              </a:solidFill>
              <a:latin typeface="Calibri" panose="020F0502020204030204"/>
            </a:endParaRPr>
          </a:p>
          <a:p>
            <a:pPr algn="ctr" defTabSz="685800"/>
            <a:r>
              <a:rPr lang="en" sz="2000" dirty="0">
                <a:solidFill>
                  <a:srgbClr val="6AA84F"/>
                </a:solidFill>
                <a:latin typeface="Calibri" panose="020F0502020204030204"/>
              </a:rPr>
              <a:t>[  2  1  3  2]</a:t>
            </a:r>
            <a:endParaRPr sz="2000" dirty="0">
              <a:solidFill>
                <a:srgbClr val="6AA84F"/>
              </a:solidFill>
              <a:latin typeface="Calibri" panose="020F0502020204030204"/>
            </a:endParaRPr>
          </a:p>
          <a:p>
            <a:pPr algn="ctr" defTabSz="685800"/>
            <a:r>
              <a:rPr lang="en" sz="2000" dirty="0">
                <a:solidFill>
                  <a:srgbClr val="6AA84F"/>
                </a:solidFill>
                <a:latin typeface="Calibri" panose="020F0502020204030204"/>
              </a:rPr>
              <a:t>[  3  2  1 -2]</a:t>
            </a:r>
            <a:endParaRPr sz="2000" dirty="0">
              <a:solidFill>
                <a:srgbClr val="6AA84F"/>
              </a:solidFill>
              <a:latin typeface="Calibri" panose="020F0502020204030204"/>
            </a:endParaRPr>
          </a:p>
        </p:txBody>
      </p:sp>
      <p:grpSp>
        <p:nvGrpSpPr>
          <p:cNvPr id="7" name="Google Shape;2668;p165"/>
          <p:cNvGrpSpPr/>
          <p:nvPr/>
        </p:nvGrpSpPr>
        <p:grpSpPr>
          <a:xfrm>
            <a:off x="3350708" y="1783889"/>
            <a:ext cx="2752446" cy="1311858"/>
            <a:chOff x="3528693" y="1554987"/>
            <a:chExt cx="2753163" cy="1312200"/>
          </a:xfrm>
        </p:grpSpPr>
        <p:sp>
          <p:nvSpPr>
            <p:cNvPr id="8" name="Google Shape;2669;p165"/>
            <p:cNvSpPr/>
            <p:nvPr/>
          </p:nvSpPr>
          <p:spPr>
            <a:xfrm>
              <a:off x="3528693" y="1554987"/>
              <a:ext cx="2753163" cy="1312200"/>
            </a:xfrm>
            <a:prstGeom prst="rect">
              <a:avLst/>
            </a:prstGeom>
            <a:solidFill>
              <a:srgbClr val="F3F3F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01" tIns="91401" rIns="91401" bIns="91401" anchor="t" anchorCtr="0">
              <a:noAutofit/>
            </a:bodyPr>
            <a:lstStyle/>
            <a:p>
              <a:pPr algn="ctr" defTabSz="685800"/>
              <a:r>
                <a:rPr lang="en" sz="2200" dirty="0">
                  <a:solidFill>
                    <a:prstClr val="black"/>
                  </a:solidFill>
                  <a:latin typeface="Calibri" panose="020F0502020204030204"/>
                </a:rPr>
                <a:t>Matrix Multiply</a:t>
              </a:r>
              <a:r>
                <a:rPr lang="en-US" sz="2200" dirty="0">
                  <a:solidFill>
                    <a:prstClr val="black"/>
                  </a:solidFill>
                  <a:latin typeface="Calibri" panose="020F0502020204030204"/>
                </a:rPr>
                <a:t> </a:t>
              </a:r>
              <a:r>
                <a:rPr lang="en-US" sz="2200" i="1" dirty="0">
                  <a:solidFill>
                    <a:prstClr val="black"/>
                  </a:solidFill>
                  <a:latin typeface="Calibri" panose="020F0502020204030204"/>
                </a:rPr>
                <a:t>y = </a:t>
              </a:r>
              <a:r>
                <a:rPr lang="en-US" sz="2200" i="1" dirty="0" err="1">
                  <a:solidFill>
                    <a:prstClr val="black"/>
                  </a:solidFill>
                  <a:latin typeface="Calibri" panose="020F0502020204030204"/>
                </a:rPr>
                <a:t>xw</a:t>
              </a:r>
              <a:endParaRPr sz="2200" i="1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pic>
          <p:nvPicPr>
            <p:cNvPr id="9" name="Google Shape;2670;p165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3722274" y="2046850"/>
              <a:ext cx="2389475" cy="7075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" name="Google Shape;2671;p165"/>
          <p:cNvSpPr txBox="1"/>
          <p:nvPr/>
        </p:nvSpPr>
        <p:spPr>
          <a:xfrm>
            <a:off x="7139239" y="1209653"/>
            <a:ext cx="1861016" cy="11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algn="ctr" defTabSz="685800"/>
            <a:r>
              <a:rPr lang="en" sz="2000" dirty="0">
                <a:solidFill>
                  <a:prstClr val="black"/>
                </a:solidFill>
                <a:latin typeface="Calibri" panose="020F0502020204030204"/>
              </a:rPr>
              <a:t>y: [N×M]</a:t>
            </a:r>
            <a:endParaRPr sz="2000" dirty="0">
              <a:solidFill>
                <a:prstClr val="black"/>
              </a:solidFill>
              <a:latin typeface="Calibri" panose="020F0502020204030204"/>
            </a:endParaRPr>
          </a:p>
          <a:p>
            <a:pPr algn="ctr" defTabSz="685800"/>
            <a:r>
              <a:rPr lang="en" sz="2000" dirty="0">
                <a:solidFill>
                  <a:srgbClr val="6AA84F"/>
                </a:solidFill>
                <a:latin typeface="Calibri" panose="020F0502020204030204"/>
              </a:rPr>
              <a:t>[</a:t>
            </a:r>
            <a:r>
              <a:rPr lang="en-US" sz="2000" dirty="0">
                <a:solidFill>
                  <a:srgbClr val="6AA84F"/>
                </a:solidFill>
                <a:latin typeface="Calibri" panose="020F0502020204030204"/>
              </a:rPr>
              <a:t>-1</a:t>
            </a:r>
            <a:r>
              <a:rPr lang="en" sz="2000" dirty="0">
                <a:solidFill>
                  <a:srgbClr val="6AA84F"/>
                </a:solidFill>
                <a:latin typeface="Calibri" panose="020F0502020204030204"/>
              </a:rPr>
              <a:t> </a:t>
            </a:r>
            <a:r>
              <a:rPr lang="en-US" sz="2000" dirty="0">
                <a:solidFill>
                  <a:srgbClr val="6AA84F"/>
                </a:solidFill>
                <a:latin typeface="Calibri" panose="020F0502020204030204"/>
              </a:rPr>
              <a:t>-1</a:t>
            </a:r>
            <a:r>
              <a:rPr lang="en" sz="2000" dirty="0">
                <a:solidFill>
                  <a:srgbClr val="6AA84F"/>
                </a:solidFill>
                <a:latin typeface="Calibri" panose="020F0502020204030204"/>
              </a:rPr>
              <a:t>  </a:t>
            </a:r>
            <a:r>
              <a:rPr lang="en-US" sz="2000" dirty="0">
                <a:solidFill>
                  <a:srgbClr val="6AA84F"/>
                </a:solidFill>
                <a:latin typeface="Calibri" panose="020F0502020204030204"/>
              </a:rPr>
              <a:t> </a:t>
            </a:r>
            <a:r>
              <a:rPr lang="en" sz="2000" dirty="0">
                <a:solidFill>
                  <a:srgbClr val="6AA84F"/>
                </a:solidFill>
                <a:latin typeface="Calibri" panose="020F0502020204030204"/>
              </a:rPr>
              <a:t>2  </a:t>
            </a:r>
            <a:r>
              <a:rPr lang="en-US" sz="2000" dirty="0">
                <a:solidFill>
                  <a:srgbClr val="6AA84F"/>
                </a:solidFill>
                <a:latin typeface="Calibri" panose="020F0502020204030204"/>
              </a:rPr>
              <a:t> </a:t>
            </a:r>
            <a:r>
              <a:rPr lang="en" sz="2000" dirty="0">
                <a:solidFill>
                  <a:srgbClr val="6AA84F"/>
                </a:solidFill>
                <a:latin typeface="Calibri" panose="020F0502020204030204"/>
              </a:rPr>
              <a:t>6 ]</a:t>
            </a:r>
            <a:endParaRPr sz="2000" dirty="0">
              <a:solidFill>
                <a:srgbClr val="6AA84F"/>
              </a:solidFill>
              <a:latin typeface="Calibri" panose="020F0502020204030204"/>
            </a:endParaRPr>
          </a:p>
          <a:p>
            <a:pPr algn="ctr" defTabSz="685800"/>
            <a:r>
              <a:rPr lang="en" sz="2000" dirty="0">
                <a:solidFill>
                  <a:srgbClr val="6AA84F"/>
                </a:solidFill>
                <a:latin typeface="Calibri" panose="020F0502020204030204"/>
              </a:rPr>
              <a:t>[</a:t>
            </a:r>
            <a:r>
              <a:rPr lang="en-US" sz="2000" dirty="0">
                <a:solidFill>
                  <a:srgbClr val="6AA84F"/>
                </a:solidFill>
                <a:latin typeface="Calibri" panose="020F0502020204030204"/>
              </a:rPr>
              <a:t> </a:t>
            </a:r>
            <a:r>
              <a:rPr lang="en" sz="2000" dirty="0">
                <a:solidFill>
                  <a:srgbClr val="6AA84F"/>
                </a:solidFill>
                <a:latin typeface="Calibri" panose="020F0502020204030204"/>
              </a:rPr>
              <a:t>5 </a:t>
            </a:r>
            <a:r>
              <a:rPr lang="en-US" sz="2000" dirty="0">
                <a:solidFill>
                  <a:srgbClr val="6AA84F"/>
                </a:solidFill>
                <a:latin typeface="Calibri" panose="020F0502020204030204"/>
              </a:rPr>
              <a:t>  </a:t>
            </a:r>
            <a:r>
              <a:rPr lang="en" sz="2000" dirty="0">
                <a:solidFill>
                  <a:srgbClr val="6AA84F"/>
                </a:solidFill>
                <a:latin typeface="Calibri" panose="020F0502020204030204"/>
              </a:rPr>
              <a:t>2  1</a:t>
            </a:r>
            <a:r>
              <a:rPr lang="en-US" sz="2000" dirty="0">
                <a:solidFill>
                  <a:srgbClr val="6AA84F"/>
                </a:solidFill>
                <a:latin typeface="Calibri" panose="020F0502020204030204"/>
              </a:rPr>
              <a:t>1</a:t>
            </a:r>
            <a:r>
              <a:rPr lang="en" sz="2000" dirty="0">
                <a:solidFill>
                  <a:srgbClr val="6AA84F"/>
                </a:solidFill>
                <a:latin typeface="Calibri" panose="020F0502020204030204"/>
              </a:rPr>
              <a:t>  </a:t>
            </a:r>
            <a:r>
              <a:rPr lang="en-US" sz="2000" dirty="0">
                <a:solidFill>
                  <a:srgbClr val="6AA84F"/>
                </a:solidFill>
                <a:latin typeface="Calibri" panose="020F0502020204030204"/>
              </a:rPr>
              <a:t>7</a:t>
            </a:r>
            <a:r>
              <a:rPr lang="en" sz="2000" dirty="0">
                <a:solidFill>
                  <a:srgbClr val="6AA84F"/>
                </a:solidFill>
                <a:latin typeface="Calibri" panose="020F0502020204030204"/>
              </a:rPr>
              <a:t> ]</a:t>
            </a:r>
            <a:endParaRPr sz="2000" dirty="0">
              <a:solidFill>
                <a:srgbClr val="6AA84F"/>
              </a:solidFill>
              <a:latin typeface="Calibri" panose="020F0502020204030204"/>
            </a:endParaRPr>
          </a:p>
        </p:txBody>
      </p:sp>
      <p:cxnSp>
        <p:nvCxnSpPr>
          <p:cNvPr id="14" name="Google Shape;2675;p165"/>
          <p:cNvCxnSpPr/>
          <p:nvPr/>
        </p:nvCxnSpPr>
        <p:spPr>
          <a:xfrm>
            <a:off x="6228627" y="1985325"/>
            <a:ext cx="887169" cy="0"/>
          </a:xfrm>
          <a:prstGeom prst="straightConnector1">
            <a:avLst/>
          </a:prstGeom>
          <a:noFill/>
          <a:ln w="25400" cap="flat" cmpd="sng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" name="Google Shape;2677;p165"/>
          <p:cNvCxnSpPr/>
          <p:nvPr/>
        </p:nvCxnSpPr>
        <p:spPr>
          <a:xfrm>
            <a:off x="2841791" y="1960183"/>
            <a:ext cx="479648" cy="0"/>
          </a:xfrm>
          <a:prstGeom prst="straightConnector1">
            <a:avLst/>
          </a:prstGeom>
          <a:noFill/>
          <a:ln w="25400" cap="flat" cmpd="sng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" name="Google Shape;2672;p165"/>
          <p:cNvSpPr txBox="1"/>
          <p:nvPr/>
        </p:nvSpPr>
        <p:spPr>
          <a:xfrm>
            <a:off x="7139240" y="2445077"/>
            <a:ext cx="1657668" cy="11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algn="ctr" defTabSz="685800"/>
            <a:r>
              <a:rPr lang="en" sz="2000" dirty="0" err="1">
                <a:solidFill>
                  <a:srgbClr val="C00000"/>
                </a:solidFill>
                <a:latin typeface="Calibri" panose="020F0502020204030204"/>
              </a:rPr>
              <a:t>dL</a:t>
            </a:r>
            <a:r>
              <a:rPr lang="en" sz="2000" dirty="0">
                <a:solidFill>
                  <a:srgbClr val="C00000"/>
                </a:solidFill>
                <a:latin typeface="Calibri" panose="020F0502020204030204"/>
              </a:rPr>
              <a:t>/</a:t>
            </a:r>
            <a:r>
              <a:rPr lang="en" sz="2000" dirty="0" err="1">
                <a:solidFill>
                  <a:srgbClr val="C00000"/>
                </a:solidFill>
                <a:latin typeface="Calibri" panose="020F0502020204030204"/>
              </a:rPr>
              <a:t>dy</a:t>
            </a:r>
            <a:r>
              <a:rPr lang="en" sz="2000" dirty="0">
                <a:solidFill>
                  <a:prstClr val="black"/>
                </a:solidFill>
                <a:latin typeface="Calibri" panose="020F0502020204030204"/>
              </a:rPr>
              <a:t>: [N×M]</a:t>
            </a:r>
            <a:endParaRPr sz="2000" dirty="0">
              <a:solidFill>
                <a:prstClr val="black"/>
              </a:solidFill>
              <a:latin typeface="Calibri" panose="020F0502020204030204"/>
            </a:endParaRPr>
          </a:p>
          <a:p>
            <a:pPr algn="ctr" defTabSz="685800"/>
            <a:r>
              <a:rPr lang="en" sz="2000" dirty="0">
                <a:solidFill>
                  <a:srgbClr val="C00000"/>
                </a:solidFill>
                <a:latin typeface="Calibri" panose="020F0502020204030204"/>
              </a:rPr>
              <a:t>[  2  3 -3  9 ]</a:t>
            </a:r>
            <a:endParaRPr sz="2000" dirty="0">
              <a:solidFill>
                <a:srgbClr val="C00000"/>
              </a:solidFill>
              <a:latin typeface="Calibri" panose="020F0502020204030204"/>
            </a:endParaRPr>
          </a:p>
          <a:p>
            <a:pPr algn="ctr" defTabSz="685800"/>
            <a:r>
              <a:rPr lang="en" sz="2000" dirty="0">
                <a:solidFill>
                  <a:srgbClr val="C00000"/>
                </a:solidFill>
                <a:latin typeface="Calibri" panose="020F0502020204030204"/>
              </a:rPr>
              <a:t>[ -8  1  4  6 ]</a:t>
            </a:r>
            <a:endParaRPr sz="2000" dirty="0">
              <a:solidFill>
                <a:srgbClr val="C00000"/>
              </a:solidFill>
              <a:latin typeface="Calibri" panose="020F0502020204030204"/>
            </a:endParaRPr>
          </a:p>
        </p:txBody>
      </p:sp>
      <p:cxnSp>
        <p:nvCxnSpPr>
          <p:cNvPr id="13" name="Google Shape;2674;p165"/>
          <p:cNvCxnSpPr/>
          <p:nvPr/>
        </p:nvCxnSpPr>
        <p:spPr>
          <a:xfrm>
            <a:off x="6221379" y="2982965"/>
            <a:ext cx="917761" cy="0"/>
          </a:xfrm>
          <a:prstGeom prst="straightConnector1">
            <a:avLst/>
          </a:prstGeom>
          <a:noFill/>
          <a:ln w="25400" cap="flat" cmpd="sng">
            <a:solidFill>
              <a:srgbClr val="C00000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15" name="Google Shape;2666;p165"/>
          <p:cNvSpPr txBox="1"/>
          <p:nvPr/>
        </p:nvSpPr>
        <p:spPr>
          <a:xfrm>
            <a:off x="15868" y="3011644"/>
            <a:ext cx="1602715" cy="9904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algn="ctr" defTabSz="685800"/>
            <a:r>
              <a:rPr lang="en-US" sz="2000" dirty="0" err="1">
                <a:solidFill>
                  <a:prstClr val="black"/>
                </a:solidFill>
                <a:latin typeface="Calibri" panose="020F0502020204030204"/>
              </a:rPr>
              <a:t>dL</a:t>
            </a:r>
            <a:r>
              <a:rPr lang="en-US" sz="2000" dirty="0">
                <a:solidFill>
                  <a:prstClr val="black"/>
                </a:solidFill>
                <a:latin typeface="Calibri" panose="020F0502020204030204"/>
              </a:rPr>
              <a:t>/d</a:t>
            </a:r>
            <a:r>
              <a:rPr lang="en" sz="2000" dirty="0">
                <a:solidFill>
                  <a:prstClr val="black"/>
                </a:solidFill>
                <a:latin typeface="Calibri" panose="020F0502020204030204"/>
              </a:rPr>
              <a:t>x: [N×D]</a:t>
            </a:r>
            <a:endParaRPr sz="2000" dirty="0">
              <a:solidFill>
                <a:prstClr val="black"/>
              </a:solidFill>
              <a:latin typeface="Calibri" panose="020F0502020204030204"/>
            </a:endParaRPr>
          </a:p>
          <a:p>
            <a:pPr algn="ctr" defTabSz="685800"/>
            <a:r>
              <a:rPr lang="en" sz="2000" dirty="0">
                <a:solidFill>
                  <a:srgbClr val="C00000"/>
                </a:solidFill>
                <a:latin typeface="Calibri" panose="020F0502020204030204"/>
              </a:rPr>
              <a:t>[ </a:t>
            </a:r>
            <a:r>
              <a:rPr lang="en-US" sz="2000" dirty="0">
                <a:solidFill>
                  <a:srgbClr val="C00000"/>
                </a:solidFill>
                <a:latin typeface="Calibri" panose="020F0502020204030204"/>
              </a:rPr>
              <a:t> 0</a:t>
            </a:r>
            <a:r>
              <a:rPr lang="en" sz="2000" dirty="0">
                <a:solidFill>
                  <a:srgbClr val="C00000"/>
                </a:solidFill>
                <a:latin typeface="Calibri" panose="020F0502020204030204"/>
              </a:rPr>
              <a:t>   1</a:t>
            </a:r>
            <a:r>
              <a:rPr lang="en-US" sz="2000" dirty="0">
                <a:solidFill>
                  <a:srgbClr val="C00000"/>
                </a:solidFill>
                <a:latin typeface="Calibri" panose="020F0502020204030204"/>
              </a:rPr>
              <a:t>6</a:t>
            </a:r>
            <a:r>
              <a:rPr lang="en" sz="2000" dirty="0">
                <a:solidFill>
                  <a:srgbClr val="C00000"/>
                </a:solidFill>
                <a:latin typeface="Calibri" panose="020F0502020204030204"/>
              </a:rPr>
              <a:t> </a:t>
            </a:r>
            <a:r>
              <a:rPr lang="en-US" sz="2000" dirty="0">
                <a:solidFill>
                  <a:srgbClr val="C00000"/>
                </a:solidFill>
                <a:latin typeface="Calibri" panose="020F0502020204030204"/>
              </a:rPr>
              <a:t>  </a:t>
            </a:r>
            <a:r>
              <a:rPr lang="en" sz="2000" dirty="0">
                <a:solidFill>
                  <a:srgbClr val="C00000"/>
                </a:solidFill>
                <a:latin typeface="Calibri" panose="020F0502020204030204"/>
              </a:rPr>
              <a:t>-</a:t>
            </a:r>
            <a:r>
              <a:rPr lang="en-US" sz="2000" dirty="0">
                <a:solidFill>
                  <a:srgbClr val="C00000"/>
                </a:solidFill>
                <a:latin typeface="Calibri" panose="020F0502020204030204"/>
              </a:rPr>
              <a:t>9</a:t>
            </a:r>
            <a:r>
              <a:rPr lang="en" sz="2000" dirty="0">
                <a:solidFill>
                  <a:srgbClr val="C00000"/>
                </a:solidFill>
                <a:latin typeface="Calibri" panose="020F0502020204030204"/>
              </a:rPr>
              <a:t> </a:t>
            </a:r>
            <a:r>
              <a:rPr lang="en-US" sz="2000" dirty="0">
                <a:solidFill>
                  <a:srgbClr val="C00000"/>
                </a:solidFill>
                <a:latin typeface="Calibri" panose="020F0502020204030204"/>
              </a:rPr>
              <a:t> </a:t>
            </a:r>
            <a:r>
              <a:rPr lang="en" sz="2000" dirty="0">
                <a:solidFill>
                  <a:srgbClr val="C00000"/>
                </a:solidFill>
                <a:latin typeface="Calibri" panose="020F0502020204030204"/>
              </a:rPr>
              <a:t>]</a:t>
            </a:r>
            <a:endParaRPr sz="2000" dirty="0">
              <a:solidFill>
                <a:srgbClr val="C00000"/>
              </a:solidFill>
              <a:latin typeface="Calibri" panose="020F0502020204030204"/>
            </a:endParaRPr>
          </a:p>
          <a:p>
            <a:pPr algn="ctr" defTabSz="685800"/>
            <a:r>
              <a:rPr lang="en" sz="2000" dirty="0">
                <a:solidFill>
                  <a:srgbClr val="C00000"/>
                </a:solidFill>
                <a:latin typeface="Calibri" panose="020F0502020204030204"/>
              </a:rPr>
              <a:t>[-</a:t>
            </a:r>
            <a:r>
              <a:rPr lang="en-US" sz="2000" dirty="0">
                <a:solidFill>
                  <a:srgbClr val="C00000"/>
                </a:solidFill>
                <a:latin typeface="Calibri" panose="020F0502020204030204"/>
              </a:rPr>
              <a:t>24</a:t>
            </a:r>
            <a:r>
              <a:rPr lang="en" sz="2000" dirty="0">
                <a:solidFill>
                  <a:srgbClr val="C00000"/>
                </a:solidFill>
                <a:latin typeface="Calibri" panose="020F0502020204030204"/>
              </a:rPr>
              <a:t>   </a:t>
            </a:r>
            <a:r>
              <a:rPr lang="en-US" sz="2000" dirty="0">
                <a:solidFill>
                  <a:srgbClr val="C00000"/>
                </a:solidFill>
                <a:latin typeface="Calibri" panose="020F0502020204030204"/>
              </a:rPr>
              <a:t>9</a:t>
            </a:r>
            <a:r>
              <a:rPr lang="en" sz="2000" dirty="0">
                <a:solidFill>
                  <a:srgbClr val="C00000"/>
                </a:solidFill>
                <a:latin typeface="Calibri" panose="020F0502020204030204"/>
              </a:rPr>
              <a:t> </a:t>
            </a:r>
            <a:r>
              <a:rPr lang="en-US" sz="2000" dirty="0">
                <a:solidFill>
                  <a:srgbClr val="C00000"/>
                </a:solidFill>
                <a:latin typeface="Calibri" panose="020F0502020204030204"/>
              </a:rPr>
              <a:t> -30</a:t>
            </a:r>
            <a:r>
              <a:rPr lang="en" sz="2000" dirty="0">
                <a:solidFill>
                  <a:srgbClr val="C00000"/>
                </a:solidFill>
                <a:latin typeface="Calibri" panose="020F0502020204030204"/>
              </a:rPr>
              <a:t> ]</a:t>
            </a:r>
            <a:endParaRPr sz="2000" dirty="0">
              <a:solidFill>
                <a:srgbClr val="C00000"/>
              </a:solidFill>
              <a:latin typeface="Calibri" panose="020F0502020204030204"/>
            </a:endParaRPr>
          </a:p>
        </p:txBody>
      </p:sp>
      <p:cxnSp>
        <p:nvCxnSpPr>
          <p:cNvPr id="17" name="Elbow Connector 16"/>
          <p:cNvCxnSpPr/>
          <p:nvPr/>
        </p:nvCxnSpPr>
        <p:spPr>
          <a:xfrm rot="10800000" flipV="1">
            <a:off x="1501572" y="3007044"/>
            <a:ext cx="1767100" cy="662410"/>
          </a:xfrm>
          <a:prstGeom prst="bentConnector3">
            <a:avLst>
              <a:gd name="adj1" fmla="val 64343"/>
            </a:avLst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Google Shape;2666;p165"/>
          <p:cNvSpPr txBox="1"/>
          <p:nvPr/>
        </p:nvSpPr>
        <p:spPr>
          <a:xfrm>
            <a:off x="231295" y="3357029"/>
            <a:ext cx="1140305" cy="6235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algn="ctr" defTabSz="685800"/>
            <a:r>
              <a:rPr lang="en-US" sz="2000" dirty="0">
                <a:solidFill>
                  <a:srgbClr val="C00000"/>
                </a:solidFill>
                <a:latin typeface="Calibri" panose="020F0502020204030204"/>
              </a:rPr>
              <a:t>0</a:t>
            </a:r>
            <a:r>
              <a:rPr lang="en" sz="2000" dirty="0">
                <a:solidFill>
                  <a:srgbClr val="C00000"/>
                </a:solidFill>
                <a:latin typeface="Calibri" panose="020F0502020204030204"/>
              </a:rPr>
              <a:t>   </a:t>
            </a:r>
            <a:r>
              <a:rPr lang="en-US" sz="2000" dirty="0">
                <a:solidFill>
                  <a:srgbClr val="C00000"/>
                </a:solidFill>
                <a:latin typeface="Calibri" panose="020F0502020204030204"/>
              </a:rPr>
              <a:t> ?</a:t>
            </a:r>
            <a:r>
              <a:rPr lang="en" sz="2000" dirty="0">
                <a:solidFill>
                  <a:srgbClr val="C00000"/>
                </a:solidFill>
                <a:latin typeface="Calibri" panose="020F0502020204030204"/>
              </a:rPr>
              <a:t> </a:t>
            </a:r>
            <a:r>
              <a:rPr lang="en-US" sz="2000" dirty="0">
                <a:solidFill>
                  <a:srgbClr val="C00000"/>
                </a:solidFill>
                <a:latin typeface="Calibri" panose="020F0502020204030204"/>
              </a:rPr>
              <a:t>   ?</a:t>
            </a:r>
            <a:r>
              <a:rPr lang="en" sz="2000" dirty="0">
                <a:solidFill>
                  <a:srgbClr val="C00000"/>
                </a:solidFill>
                <a:latin typeface="Calibri" panose="020F0502020204030204"/>
              </a:rPr>
              <a:t> </a:t>
            </a:r>
            <a:r>
              <a:rPr lang="en-US" sz="2000" dirty="0">
                <a:solidFill>
                  <a:srgbClr val="C00000"/>
                </a:solidFill>
                <a:latin typeface="Calibri" panose="020F0502020204030204"/>
              </a:rPr>
              <a:t> ?</a:t>
            </a:r>
            <a:r>
              <a:rPr lang="en" sz="2000" dirty="0">
                <a:solidFill>
                  <a:srgbClr val="C00000"/>
                </a:solidFill>
                <a:latin typeface="Calibri" panose="020F0502020204030204"/>
              </a:rPr>
              <a:t>   </a:t>
            </a:r>
            <a:r>
              <a:rPr lang="en-US" sz="2000" dirty="0">
                <a:solidFill>
                  <a:srgbClr val="C00000"/>
                </a:solidFill>
                <a:latin typeface="Calibri" panose="020F0502020204030204"/>
              </a:rPr>
              <a:t> ?</a:t>
            </a:r>
            <a:r>
              <a:rPr lang="en" sz="2000" dirty="0">
                <a:solidFill>
                  <a:srgbClr val="C00000"/>
                </a:solidFill>
                <a:latin typeface="Calibri" panose="020F0502020204030204"/>
              </a:rPr>
              <a:t> </a:t>
            </a:r>
            <a:r>
              <a:rPr lang="en-US" sz="2000" dirty="0">
                <a:solidFill>
                  <a:srgbClr val="C00000"/>
                </a:solidFill>
                <a:latin typeface="Calibri" panose="020F0502020204030204"/>
              </a:rPr>
              <a:t> -30</a:t>
            </a:r>
            <a:r>
              <a:rPr lang="en" sz="2000" dirty="0">
                <a:solidFill>
                  <a:srgbClr val="C00000"/>
                </a:solidFill>
                <a:latin typeface="Calibri" panose="020F0502020204030204"/>
              </a:rPr>
              <a:t> </a:t>
            </a:r>
            <a:r>
              <a:rPr lang="en-US" sz="2000" dirty="0">
                <a:solidFill>
                  <a:srgbClr val="C00000"/>
                </a:solidFill>
                <a:latin typeface="Calibri" panose="020F0502020204030204"/>
              </a:rPr>
              <a:t> </a:t>
            </a:r>
            <a:endParaRPr sz="2000" dirty="0">
              <a:solidFill>
                <a:srgbClr val="C00000"/>
              </a:solidFill>
              <a:latin typeface="Calibri" panose="020F0502020204030204"/>
            </a:endParaRPr>
          </a:p>
        </p:txBody>
      </p:sp>
      <p:sp>
        <p:nvSpPr>
          <p:cNvPr id="19" name="Google Shape;2678;p165"/>
          <p:cNvSpPr/>
          <p:nvPr/>
        </p:nvSpPr>
        <p:spPr>
          <a:xfrm rot="3108">
            <a:off x="967275" y="2391869"/>
            <a:ext cx="265022" cy="280427"/>
          </a:xfrm>
          <a:prstGeom prst="rect">
            <a:avLst/>
          </a:prstGeom>
          <a:noFill/>
          <a:ln w="2540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0" name="Google Shape;2678;p165"/>
          <p:cNvSpPr/>
          <p:nvPr/>
        </p:nvSpPr>
        <p:spPr>
          <a:xfrm rot="3108">
            <a:off x="907877" y="3668916"/>
            <a:ext cx="411615" cy="316703"/>
          </a:xfrm>
          <a:prstGeom prst="rect">
            <a:avLst/>
          </a:prstGeom>
          <a:noFill/>
          <a:ln w="2540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532855" y="3413248"/>
            <a:ext cx="2388154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800"/>
            <a:r>
              <a:rPr lang="en-US" sz="2100" dirty="0">
                <a:solidFill>
                  <a:prstClr val="black"/>
                </a:solidFill>
                <a:latin typeface="Calibri" panose="020F0502020204030204"/>
              </a:rPr>
              <a:t>Local Gradient Slice:</a:t>
            </a:r>
          </a:p>
          <a:p>
            <a:pPr algn="ctr" defTabSz="685800"/>
            <a:r>
              <a:rPr lang="en-US" sz="2100" dirty="0" err="1">
                <a:solidFill>
                  <a:srgbClr val="ED7D31"/>
                </a:solidFill>
                <a:latin typeface="Calibri" panose="020F0502020204030204"/>
              </a:rPr>
              <a:t>dy</a:t>
            </a:r>
            <a:r>
              <a:rPr lang="en-US" sz="2100" dirty="0">
                <a:solidFill>
                  <a:srgbClr val="ED7D31"/>
                </a:solidFill>
                <a:latin typeface="Calibri" panose="020F0502020204030204"/>
              </a:rPr>
              <a:t>/dx</a:t>
            </a:r>
            <a:r>
              <a:rPr lang="en-US" sz="2100" baseline="-25000" dirty="0">
                <a:solidFill>
                  <a:srgbClr val="ED7D31"/>
                </a:solidFill>
                <a:latin typeface="Calibri" panose="020F0502020204030204"/>
              </a:rPr>
              <a:t>2,3</a:t>
            </a:r>
          </a:p>
          <a:p>
            <a:pPr algn="ctr" defTabSz="685800"/>
            <a:r>
              <a:rPr lang="en-US" sz="2100" dirty="0">
                <a:solidFill>
                  <a:srgbClr val="ED7D31"/>
                </a:solidFill>
                <a:latin typeface="Calibri" panose="020F0502020204030204"/>
              </a:rPr>
              <a:t>[ 0  0  0  0 ]</a:t>
            </a:r>
          </a:p>
          <a:p>
            <a:pPr algn="ctr" defTabSz="685800"/>
            <a:r>
              <a:rPr lang="en-US" sz="2100" dirty="0">
                <a:solidFill>
                  <a:srgbClr val="ED7D31"/>
                </a:solidFill>
                <a:latin typeface="Calibri" panose="020F0502020204030204"/>
              </a:rPr>
              <a:t>[ 3  2  1 -2 ]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55016" y="4216423"/>
            <a:ext cx="3879588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n-US" sz="2100" dirty="0" err="1">
                <a:solidFill>
                  <a:srgbClr val="0000FF"/>
                </a:solidFill>
                <a:latin typeface="Calibri" panose="020F0502020204030204"/>
              </a:rPr>
              <a:t>dL</a:t>
            </a:r>
            <a:r>
              <a:rPr lang="en-US" sz="2100" dirty="0">
                <a:solidFill>
                  <a:srgbClr val="0000FF"/>
                </a:solidFill>
                <a:latin typeface="Calibri" panose="020F0502020204030204"/>
              </a:rPr>
              <a:t>/dx</a:t>
            </a:r>
            <a:r>
              <a:rPr lang="en-US" sz="2100" baseline="-25000" dirty="0">
                <a:solidFill>
                  <a:srgbClr val="0000FF"/>
                </a:solidFill>
                <a:latin typeface="Calibri" panose="020F0502020204030204"/>
              </a:rPr>
              <a:t>2,3</a:t>
            </a:r>
            <a:r>
              <a:rPr lang="en-US" sz="2100" dirty="0">
                <a:solidFill>
                  <a:prstClr val="black"/>
                </a:solidFill>
                <a:latin typeface="Calibri" panose="020F0502020204030204"/>
              </a:rPr>
              <a:t> </a:t>
            </a:r>
          </a:p>
          <a:p>
            <a:pPr defTabSz="685800"/>
            <a:r>
              <a:rPr lang="en-US" sz="2100" dirty="0">
                <a:solidFill>
                  <a:prstClr val="black"/>
                </a:solidFill>
                <a:latin typeface="Calibri" panose="020F0502020204030204"/>
              </a:rPr>
              <a:t>= </a:t>
            </a:r>
            <a:r>
              <a:rPr lang="en-US" sz="2100" dirty="0">
                <a:solidFill>
                  <a:srgbClr val="ED7D31"/>
                </a:solidFill>
                <a:latin typeface="Calibri" panose="020F0502020204030204"/>
              </a:rPr>
              <a:t>(</a:t>
            </a:r>
            <a:r>
              <a:rPr lang="en-US" sz="2100" dirty="0" err="1">
                <a:solidFill>
                  <a:srgbClr val="ED7D31"/>
                </a:solidFill>
                <a:latin typeface="Calibri" panose="020F0502020204030204"/>
              </a:rPr>
              <a:t>dy</a:t>
            </a:r>
            <a:r>
              <a:rPr lang="en-US" sz="2100" dirty="0">
                <a:solidFill>
                  <a:srgbClr val="ED7D31"/>
                </a:solidFill>
                <a:latin typeface="Calibri" panose="020F0502020204030204"/>
              </a:rPr>
              <a:t>/dx</a:t>
            </a:r>
            <a:r>
              <a:rPr lang="en-US" sz="2100" baseline="-25000" dirty="0">
                <a:solidFill>
                  <a:srgbClr val="ED7D31"/>
                </a:solidFill>
                <a:latin typeface="Calibri" panose="020F0502020204030204"/>
              </a:rPr>
              <a:t>2,3</a:t>
            </a:r>
            <a:r>
              <a:rPr lang="en-US" sz="2100" dirty="0">
                <a:solidFill>
                  <a:srgbClr val="ED7D31"/>
                </a:solidFill>
                <a:latin typeface="Calibri" panose="020F0502020204030204"/>
              </a:rPr>
              <a:t>) </a:t>
            </a:r>
            <a:r>
              <a:rPr lang="en-US" sz="2100" dirty="0">
                <a:solidFill>
                  <a:prstClr val="black"/>
                </a:solidFill>
                <a:latin typeface="Calibri" panose="020F0502020204030204"/>
              </a:rPr>
              <a:t>· </a:t>
            </a:r>
            <a:r>
              <a:rPr lang="en-US" sz="2100" dirty="0">
                <a:solidFill>
                  <a:srgbClr val="C00000"/>
                </a:solidFill>
                <a:latin typeface="Calibri" panose="020F0502020204030204"/>
              </a:rPr>
              <a:t>(</a:t>
            </a:r>
            <a:r>
              <a:rPr lang="en-US" sz="2100" dirty="0" err="1">
                <a:solidFill>
                  <a:srgbClr val="C00000"/>
                </a:solidFill>
                <a:latin typeface="Calibri" panose="020F0502020204030204"/>
              </a:rPr>
              <a:t>dL</a:t>
            </a:r>
            <a:r>
              <a:rPr lang="en-US" sz="2100" dirty="0">
                <a:solidFill>
                  <a:srgbClr val="C00000"/>
                </a:solidFill>
                <a:latin typeface="Calibri" panose="020F0502020204030204"/>
              </a:rPr>
              <a:t>/</a:t>
            </a:r>
            <a:r>
              <a:rPr lang="en-US" sz="2100" dirty="0" err="1">
                <a:solidFill>
                  <a:srgbClr val="C00000"/>
                </a:solidFill>
                <a:latin typeface="Calibri" panose="020F0502020204030204"/>
              </a:rPr>
              <a:t>dy</a:t>
            </a:r>
            <a:r>
              <a:rPr lang="en-US" sz="2100" dirty="0">
                <a:solidFill>
                  <a:srgbClr val="C00000"/>
                </a:solidFill>
                <a:latin typeface="Calibri" panose="020F0502020204030204"/>
              </a:rPr>
              <a:t>)</a:t>
            </a:r>
          </a:p>
          <a:p>
            <a:pPr defTabSz="685800"/>
            <a:r>
              <a:rPr lang="en-US" sz="2100" dirty="0">
                <a:solidFill>
                  <a:prstClr val="black"/>
                </a:solidFill>
                <a:latin typeface="Calibri" panose="020F0502020204030204"/>
              </a:rPr>
              <a:t>= </a:t>
            </a:r>
            <a:r>
              <a:rPr lang="en-US" sz="2100" dirty="0">
                <a:solidFill>
                  <a:srgbClr val="7030A0"/>
                </a:solidFill>
                <a:latin typeface="Calibri" panose="020F0502020204030204"/>
              </a:rPr>
              <a:t>(w</a:t>
            </a:r>
            <a:r>
              <a:rPr lang="en-US" sz="2100" baseline="-25000" dirty="0">
                <a:solidFill>
                  <a:srgbClr val="7030A0"/>
                </a:solidFill>
                <a:latin typeface="Calibri" panose="020F0502020204030204"/>
              </a:rPr>
              <a:t>3,:</a:t>
            </a:r>
            <a:r>
              <a:rPr lang="en-US" sz="2100" dirty="0">
                <a:solidFill>
                  <a:srgbClr val="7030A0"/>
                </a:solidFill>
                <a:latin typeface="Calibri" panose="020F0502020204030204"/>
              </a:rPr>
              <a:t>) </a:t>
            </a:r>
            <a:r>
              <a:rPr lang="en-US" sz="2100" dirty="0">
                <a:solidFill>
                  <a:prstClr val="black"/>
                </a:solidFill>
                <a:latin typeface="Calibri" panose="020F0502020204030204"/>
              </a:rPr>
              <a:t>· </a:t>
            </a:r>
            <a:r>
              <a:rPr lang="en-US" sz="2100" dirty="0">
                <a:solidFill>
                  <a:srgbClr val="FF0000"/>
                </a:solidFill>
                <a:latin typeface="Calibri" panose="020F0502020204030204"/>
              </a:rPr>
              <a:t>(</a:t>
            </a:r>
            <a:r>
              <a:rPr lang="en-US" sz="2100" dirty="0" err="1">
                <a:solidFill>
                  <a:srgbClr val="FF0000"/>
                </a:solidFill>
                <a:latin typeface="Calibri" panose="020F0502020204030204"/>
              </a:rPr>
              <a:t>dL</a:t>
            </a:r>
            <a:r>
              <a:rPr lang="en-US" sz="2100" dirty="0">
                <a:solidFill>
                  <a:srgbClr val="FF0000"/>
                </a:solidFill>
                <a:latin typeface="Calibri" panose="020F0502020204030204"/>
              </a:rPr>
              <a:t>/dy</a:t>
            </a:r>
            <a:r>
              <a:rPr lang="en-US" sz="2100" baseline="-25000" dirty="0">
                <a:solidFill>
                  <a:srgbClr val="FF0000"/>
                </a:solidFill>
                <a:latin typeface="Calibri" panose="020F0502020204030204"/>
              </a:rPr>
              <a:t>2,:</a:t>
            </a:r>
            <a:r>
              <a:rPr lang="en-US" sz="2100" dirty="0">
                <a:solidFill>
                  <a:srgbClr val="FF0000"/>
                </a:solidFill>
                <a:latin typeface="Calibri" panose="020F0502020204030204"/>
              </a:rPr>
              <a:t>)</a:t>
            </a:r>
          </a:p>
          <a:p>
            <a:pPr defTabSz="685800"/>
            <a:r>
              <a:rPr lang="en-US" sz="2100" dirty="0">
                <a:solidFill>
                  <a:prstClr val="black"/>
                </a:solidFill>
                <a:latin typeface="Calibri" panose="020F0502020204030204"/>
              </a:rPr>
              <a:t>= 3*(-8) + 2*1 + 1*4 + (-2)*6 = -30</a:t>
            </a:r>
          </a:p>
        </p:txBody>
      </p:sp>
      <p:sp>
        <p:nvSpPr>
          <p:cNvPr id="22" name="Google Shape;2678;p165"/>
          <p:cNvSpPr/>
          <p:nvPr/>
        </p:nvSpPr>
        <p:spPr>
          <a:xfrm rot="3108">
            <a:off x="1669048" y="2654574"/>
            <a:ext cx="956630" cy="280427"/>
          </a:xfrm>
          <a:prstGeom prst="rect">
            <a:avLst/>
          </a:prstGeom>
          <a:noFill/>
          <a:ln w="25400" cap="flat" cmpd="sng">
            <a:solidFill>
              <a:srgbClr val="703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4" name="Google Shape;2678;p165"/>
          <p:cNvSpPr/>
          <p:nvPr/>
        </p:nvSpPr>
        <p:spPr>
          <a:xfrm rot="3108">
            <a:off x="7472224" y="3167313"/>
            <a:ext cx="1005575" cy="280427"/>
          </a:xfrm>
          <a:prstGeom prst="rect">
            <a:avLst/>
          </a:prstGeom>
          <a:noFill/>
          <a:ln w="25400" cap="flat" cmpd="sng">
            <a:solidFill>
              <a:srgbClr val="FF26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5" name="Google Shape;2678;p165"/>
          <p:cNvSpPr/>
          <p:nvPr/>
        </p:nvSpPr>
        <p:spPr>
          <a:xfrm rot="3108">
            <a:off x="4226103" y="4434410"/>
            <a:ext cx="1005576" cy="280427"/>
          </a:xfrm>
          <a:prstGeom prst="rect">
            <a:avLst/>
          </a:prstGeom>
          <a:noFill/>
          <a:ln w="25400" cap="flat" cmpd="sng">
            <a:solidFill>
              <a:srgbClr val="703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848266626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Example: Matrix Multiplication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685800"/>
            <a:r>
              <a:rPr lang="en-US">
                <a:latin typeface="Calibri" panose="020F0502020204030204"/>
              </a:rPr>
              <a:t>Lecture 6 - </a:t>
            </a:r>
            <a:fld id="{AC1089D3-84F4-7045-A571-C61BEF9B13BC}" type="slidenum">
              <a:rPr lang="en-US">
                <a:latin typeface="Calibri" panose="020F0502020204030204"/>
              </a:rPr>
              <a:pPr defTabSz="685800"/>
              <a:t>128</a:t>
            </a:fld>
            <a:endParaRPr lang="en-US" dirty="0">
              <a:latin typeface="Calibri" panose="020F0502020204030204"/>
            </a:endParaRPr>
          </a:p>
        </p:txBody>
      </p:sp>
      <p:sp>
        <p:nvSpPr>
          <p:cNvPr id="5" name="Google Shape;2666;p165"/>
          <p:cNvSpPr txBox="1"/>
          <p:nvPr/>
        </p:nvSpPr>
        <p:spPr>
          <a:xfrm>
            <a:off x="105835" y="1721692"/>
            <a:ext cx="1324392" cy="9904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algn="ctr" defTabSz="685800"/>
            <a:r>
              <a:rPr lang="en" sz="2000" dirty="0">
                <a:solidFill>
                  <a:prstClr val="black"/>
                </a:solidFill>
                <a:latin typeface="Calibri" panose="020F0502020204030204"/>
              </a:rPr>
              <a:t>x: [N×D]</a:t>
            </a:r>
            <a:endParaRPr sz="2000" dirty="0">
              <a:solidFill>
                <a:prstClr val="black"/>
              </a:solidFill>
              <a:latin typeface="Calibri" panose="020F0502020204030204"/>
            </a:endParaRPr>
          </a:p>
          <a:p>
            <a:pPr algn="ctr" defTabSz="685800"/>
            <a:r>
              <a:rPr lang="en" sz="2000" dirty="0">
                <a:solidFill>
                  <a:srgbClr val="6AA84F"/>
                </a:solidFill>
                <a:latin typeface="Calibri" panose="020F0502020204030204"/>
              </a:rPr>
              <a:t>[  2   1  -3 ]</a:t>
            </a:r>
            <a:endParaRPr sz="2000" dirty="0">
              <a:solidFill>
                <a:srgbClr val="6AA84F"/>
              </a:solidFill>
              <a:latin typeface="Calibri" panose="020F0502020204030204"/>
            </a:endParaRPr>
          </a:p>
          <a:p>
            <a:pPr algn="ctr" defTabSz="685800"/>
            <a:r>
              <a:rPr lang="en" sz="2000" dirty="0">
                <a:solidFill>
                  <a:srgbClr val="6AA84F"/>
                </a:solidFill>
                <a:latin typeface="Calibri" panose="020F0502020204030204"/>
              </a:rPr>
              <a:t>[ -3   4   2 ]</a:t>
            </a:r>
            <a:endParaRPr sz="2000" dirty="0">
              <a:solidFill>
                <a:srgbClr val="6AA84F"/>
              </a:solidFill>
              <a:latin typeface="Calibri" panose="020F0502020204030204"/>
            </a:endParaRPr>
          </a:p>
        </p:txBody>
      </p:sp>
      <p:sp>
        <p:nvSpPr>
          <p:cNvPr id="6" name="Google Shape;2667;p165"/>
          <p:cNvSpPr txBox="1"/>
          <p:nvPr/>
        </p:nvSpPr>
        <p:spPr>
          <a:xfrm>
            <a:off x="1456729" y="1681190"/>
            <a:ext cx="1385063" cy="12936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algn="ctr" defTabSz="685800"/>
            <a:r>
              <a:rPr lang="en" sz="2000" dirty="0">
                <a:solidFill>
                  <a:prstClr val="black"/>
                </a:solidFill>
                <a:latin typeface="Calibri" panose="020F0502020204030204"/>
              </a:rPr>
              <a:t>w: [D×M]</a:t>
            </a:r>
            <a:endParaRPr sz="2000" dirty="0">
              <a:solidFill>
                <a:prstClr val="black"/>
              </a:solidFill>
              <a:latin typeface="Calibri" panose="020F0502020204030204"/>
            </a:endParaRPr>
          </a:p>
          <a:p>
            <a:pPr algn="ctr" defTabSz="685800"/>
            <a:r>
              <a:rPr lang="en" sz="2000" dirty="0">
                <a:solidFill>
                  <a:srgbClr val="6AA84F"/>
                </a:solidFill>
                <a:latin typeface="Calibri" panose="020F0502020204030204"/>
              </a:rPr>
              <a:t>[  3  2  1 -1]</a:t>
            </a:r>
            <a:endParaRPr sz="2000" dirty="0">
              <a:solidFill>
                <a:srgbClr val="6AA84F"/>
              </a:solidFill>
              <a:latin typeface="Calibri" panose="020F0502020204030204"/>
            </a:endParaRPr>
          </a:p>
          <a:p>
            <a:pPr algn="ctr" defTabSz="685800"/>
            <a:r>
              <a:rPr lang="en" sz="2000" dirty="0">
                <a:solidFill>
                  <a:srgbClr val="6AA84F"/>
                </a:solidFill>
                <a:latin typeface="Calibri" panose="020F0502020204030204"/>
              </a:rPr>
              <a:t>[  2  1  3  2]</a:t>
            </a:r>
            <a:endParaRPr sz="2000" dirty="0">
              <a:solidFill>
                <a:srgbClr val="6AA84F"/>
              </a:solidFill>
              <a:latin typeface="Calibri" panose="020F0502020204030204"/>
            </a:endParaRPr>
          </a:p>
          <a:p>
            <a:pPr algn="ctr" defTabSz="685800"/>
            <a:r>
              <a:rPr lang="en" sz="2000" dirty="0">
                <a:solidFill>
                  <a:srgbClr val="6AA84F"/>
                </a:solidFill>
                <a:latin typeface="Calibri" panose="020F0502020204030204"/>
              </a:rPr>
              <a:t>[  3  2  1 -2]</a:t>
            </a:r>
            <a:endParaRPr sz="2000" dirty="0">
              <a:solidFill>
                <a:srgbClr val="6AA84F"/>
              </a:solidFill>
              <a:latin typeface="Calibri" panose="020F0502020204030204"/>
            </a:endParaRPr>
          </a:p>
        </p:txBody>
      </p:sp>
      <p:grpSp>
        <p:nvGrpSpPr>
          <p:cNvPr id="7" name="Google Shape;2668;p165"/>
          <p:cNvGrpSpPr/>
          <p:nvPr/>
        </p:nvGrpSpPr>
        <p:grpSpPr>
          <a:xfrm>
            <a:off x="3350708" y="1783889"/>
            <a:ext cx="2752446" cy="1311858"/>
            <a:chOff x="3528693" y="1554987"/>
            <a:chExt cx="2753163" cy="1312200"/>
          </a:xfrm>
        </p:grpSpPr>
        <p:sp>
          <p:nvSpPr>
            <p:cNvPr id="8" name="Google Shape;2669;p165"/>
            <p:cNvSpPr/>
            <p:nvPr/>
          </p:nvSpPr>
          <p:spPr>
            <a:xfrm>
              <a:off x="3528693" y="1554987"/>
              <a:ext cx="2753163" cy="1312200"/>
            </a:xfrm>
            <a:prstGeom prst="rect">
              <a:avLst/>
            </a:prstGeom>
            <a:solidFill>
              <a:srgbClr val="F3F3F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01" tIns="91401" rIns="91401" bIns="91401" anchor="t" anchorCtr="0">
              <a:noAutofit/>
            </a:bodyPr>
            <a:lstStyle/>
            <a:p>
              <a:pPr algn="ctr" defTabSz="685800"/>
              <a:r>
                <a:rPr lang="en" sz="2200" dirty="0">
                  <a:solidFill>
                    <a:prstClr val="black"/>
                  </a:solidFill>
                  <a:latin typeface="Calibri" panose="020F0502020204030204"/>
                </a:rPr>
                <a:t>Matrix Multiply</a:t>
              </a:r>
              <a:r>
                <a:rPr lang="en-US" sz="2200" dirty="0">
                  <a:solidFill>
                    <a:prstClr val="black"/>
                  </a:solidFill>
                  <a:latin typeface="Calibri" panose="020F0502020204030204"/>
                </a:rPr>
                <a:t> </a:t>
              </a:r>
              <a:r>
                <a:rPr lang="en-US" sz="2200" i="1" dirty="0">
                  <a:solidFill>
                    <a:prstClr val="black"/>
                  </a:solidFill>
                  <a:latin typeface="Calibri" panose="020F0502020204030204"/>
                </a:rPr>
                <a:t>y = </a:t>
              </a:r>
              <a:r>
                <a:rPr lang="en-US" sz="2200" i="1" dirty="0" err="1">
                  <a:solidFill>
                    <a:prstClr val="black"/>
                  </a:solidFill>
                  <a:latin typeface="Calibri" panose="020F0502020204030204"/>
                </a:rPr>
                <a:t>xw</a:t>
              </a:r>
              <a:endParaRPr sz="2200" i="1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pic>
          <p:nvPicPr>
            <p:cNvPr id="9" name="Google Shape;2670;p165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3722274" y="2046850"/>
              <a:ext cx="2389475" cy="7075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" name="Google Shape;2671;p165"/>
          <p:cNvSpPr txBox="1"/>
          <p:nvPr/>
        </p:nvSpPr>
        <p:spPr>
          <a:xfrm>
            <a:off x="7139239" y="1209653"/>
            <a:ext cx="1861016" cy="11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algn="ctr" defTabSz="685800"/>
            <a:r>
              <a:rPr lang="en" sz="2000" dirty="0">
                <a:solidFill>
                  <a:prstClr val="black"/>
                </a:solidFill>
                <a:latin typeface="Calibri" panose="020F0502020204030204"/>
              </a:rPr>
              <a:t>y: [N×M]</a:t>
            </a:r>
            <a:endParaRPr sz="2000" dirty="0">
              <a:solidFill>
                <a:prstClr val="black"/>
              </a:solidFill>
              <a:latin typeface="Calibri" panose="020F0502020204030204"/>
            </a:endParaRPr>
          </a:p>
          <a:p>
            <a:pPr algn="ctr" defTabSz="685800"/>
            <a:r>
              <a:rPr lang="en" sz="2000" dirty="0">
                <a:solidFill>
                  <a:srgbClr val="6AA84F"/>
                </a:solidFill>
                <a:latin typeface="Calibri" panose="020F0502020204030204"/>
              </a:rPr>
              <a:t>[</a:t>
            </a:r>
            <a:r>
              <a:rPr lang="en-US" sz="2000" dirty="0">
                <a:solidFill>
                  <a:srgbClr val="6AA84F"/>
                </a:solidFill>
                <a:latin typeface="Calibri" panose="020F0502020204030204"/>
              </a:rPr>
              <a:t>-1</a:t>
            </a:r>
            <a:r>
              <a:rPr lang="en" sz="2000" dirty="0">
                <a:solidFill>
                  <a:srgbClr val="6AA84F"/>
                </a:solidFill>
                <a:latin typeface="Calibri" panose="020F0502020204030204"/>
              </a:rPr>
              <a:t> </a:t>
            </a:r>
            <a:r>
              <a:rPr lang="en-US" sz="2000" dirty="0">
                <a:solidFill>
                  <a:srgbClr val="6AA84F"/>
                </a:solidFill>
                <a:latin typeface="Calibri" panose="020F0502020204030204"/>
              </a:rPr>
              <a:t>-1</a:t>
            </a:r>
            <a:r>
              <a:rPr lang="en" sz="2000" dirty="0">
                <a:solidFill>
                  <a:srgbClr val="6AA84F"/>
                </a:solidFill>
                <a:latin typeface="Calibri" panose="020F0502020204030204"/>
              </a:rPr>
              <a:t>  </a:t>
            </a:r>
            <a:r>
              <a:rPr lang="en-US" sz="2000" dirty="0">
                <a:solidFill>
                  <a:srgbClr val="6AA84F"/>
                </a:solidFill>
                <a:latin typeface="Calibri" panose="020F0502020204030204"/>
              </a:rPr>
              <a:t> </a:t>
            </a:r>
            <a:r>
              <a:rPr lang="en" sz="2000" dirty="0">
                <a:solidFill>
                  <a:srgbClr val="6AA84F"/>
                </a:solidFill>
                <a:latin typeface="Calibri" panose="020F0502020204030204"/>
              </a:rPr>
              <a:t>2  </a:t>
            </a:r>
            <a:r>
              <a:rPr lang="en-US" sz="2000" dirty="0">
                <a:solidFill>
                  <a:srgbClr val="6AA84F"/>
                </a:solidFill>
                <a:latin typeface="Calibri" panose="020F0502020204030204"/>
              </a:rPr>
              <a:t> </a:t>
            </a:r>
            <a:r>
              <a:rPr lang="en" sz="2000" dirty="0">
                <a:solidFill>
                  <a:srgbClr val="6AA84F"/>
                </a:solidFill>
                <a:latin typeface="Calibri" panose="020F0502020204030204"/>
              </a:rPr>
              <a:t>6 ]</a:t>
            </a:r>
            <a:endParaRPr sz="2000" dirty="0">
              <a:solidFill>
                <a:srgbClr val="6AA84F"/>
              </a:solidFill>
              <a:latin typeface="Calibri" panose="020F0502020204030204"/>
            </a:endParaRPr>
          </a:p>
          <a:p>
            <a:pPr algn="ctr" defTabSz="685800"/>
            <a:r>
              <a:rPr lang="en" sz="2000" dirty="0">
                <a:solidFill>
                  <a:srgbClr val="6AA84F"/>
                </a:solidFill>
                <a:latin typeface="Calibri" panose="020F0502020204030204"/>
              </a:rPr>
              <a:t>[</a:t>
            </a:r>
            <a:r>
              <a:rPr lang="en-US" sz="2000" dirty="0">
                <a:solidFill>
                  <a:srgbClr val="6AA84F"/>
                </a:solidFill>
                <a:latin typeface="Calibri" panose="020F0502020204030204"/>
              </a:rPr>
              <a:t> </a:t>
            </a:r>
            <a:r>
              <a:rPr lang="en" sz="2000" dirty="0">
                <a:solidFill>
                  <a:srgbClr val="6AA84F"/>
                </a:solidFill>
                <a:latin typeface="Calibri" panose="020F0502020204030204"/>
              </a:rPr>
              <a:t>5 </a:t>
            </a:r>
            <a:r>
              <a:rPr lang="en-US" sz="2000" dirty="0">
                <a:solidFill>
                  <a:srgbClr val="6AA84F"/>
                </a:solidFill>
                <a:latin typeface="Calibri" panose="020F0502020204030204"/>
              </a:rPr>
              <a:t>  </a:t>
            </a:r>
            <a:r>
              <a:rPr lang="en" sz="2000" dirty="0">
                <a:solidFill>
                  <a:srgbClr val="6AA84F"/>
                </a:solidFill>
                <a:latin typeface="Calibri" panose="020F0502020204030204"/>
              </a:rPr>
              <a:t>2  1</a:t>
            </a:r>
            <a:r>
              <a:rPr lang="en-US" sz="2000" dirty="0">
                <a:solidFill>
                  <a:srgbClr val="6AA84F"/>
                </a:solidFill>
                <a:latin typeface="Calibri" panose="020F0502020204030204"/>
              </a:rPr>
              <a:t>1</a:t>
            </a:r>
            <a:r>
              <a:rPr lang="en" sz="2000" dirty="0">
                <a:solidFill>
                  <a:srgbClr val="6AA84F"/>
                </a:solidFill>
                <a:latin typeface="Calibri" panose="020F0502020204030204"/>
              </a:rPr>
              <a:t>  </a:t>
            </a:r>
            <a:r>
              <a:rPr lang="en-US" sz="2000" dirty="0">
                <a:solidFill>
                  <a:srgbClr val="6AA84F"/>
                </a:solidFill>
                <a:latin typeface="Calibri" panose="020F0502020204030204"/>
              </a:rPr>
              <a:t>7</a:t>
            </a:r>
            <a:r>
              <a:rPr lang="en" sz="2000" dirty="0">
                <a:solidFill>
                  <a:srgbClr val="6AA84F"/>
                </a:solidFill>
                <a:latin typeface="Calibri" panose="020F0502020204030204"/>
              </a:rPr>
              <a:t> ]</a:t>
            </a:r>
            <a:endParaRPr sz="2000" dirty="0">
              <a:solidFill>
                <a:srgbClr val="6AA84F"/>
              </a:solidFill>
              <a:latin typeface="Calibri" panose="020F0502020204030204"/>
            </a:endParaRPr>
          </a:p>
        </p:txBody>
      </p:sp>
      <p:cxnSp>
        <p:nvCxnSpPr>
          <p:cNvPr id="14" name="Google Shape;2675;p165"/>
          <p:cNvCxnSpPr/>
          <p:nvPr/>
        </p:nvCxnSpPr>
        <p:spPr>
          <a:xfrm>
            <a:off x="6228627" y="1985325"/>
            <a:ext cx="887169" cy="0"/>
          </a:xfrm>
          <a:prstGeom prst="straightConnector1">
            <a:avLst/>
          </a:prstGeom>
          <a:noFill/>
          <a:ln w="25400" cap="flat" cmpd="sng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" name="Google Shape;2677;p165"/>
          <p:cNvCxnSpPr/>
          <p:nvPr/>
        </p:nvCxnSpPr>
        <p:spPr>
          <a:xfrm>
            <a:off x="2841791" y="1960183"/>
            <a:ext cx="479648" cy="0"/>
          </a:xfrm>
          <a:prstGeom prst="straightConnector1">
            <a:avLst/>
          </a:prstGeom>
          <a:noFill/>
          <a:ln w="25400" cap="flat" cmpd="sng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" name="Google Shape;2672;p165"/>
          <p:cNvSpPr txBox="1"/>
          <p:nvPr/>
        </p:nvSpPr>
        <p:spPr>
          <a:xfrm>
            <a:off x="7139240" y="2445077"/>
            <a:ext cx="1657668" cy="11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algn="ctr" defTabSz="685800"/>
            <a:r>
              <a:rPr lang="en" sz="2000" dirty="0" err="1">
                <a:solidFill>
                  <a:srgbClr val="C00000"/>
                </a:solidFill>
                <a:latin typeface="Calibri" panose="020F0502020204030204"/>
              </a:rPr>
              <a:t>dL</a:t>
            </a:r>
            <a:r>
              <a:rPr lang="en" sz="2000" dirty="0">
                <a:solidFill>
                  <a:srgbClr val="C00000"/>
                </a:solidFill>
                <a:latin typeface="Calibri" panose="020F0502020204030204"/>
              </a:rPr>
              <a:t>/</a:t>
            </a:r>
            <a:r>
              <a:rPr lang="en" sz="2000" dirty="0" err="1">
                <a:solidFill>
                  <a:srgbClr val="C00000"/>
                </a:solidFill>
                <a:latin typeface="Calibri" panose="020F0502020204030204"/>
              </a:rPr>
              <a:t>dy</a:t>
            </a:r>
            <a:r>
              <a:rPr lang="en" sz="2000" dirty="0">
                <a:solidFill>
                  <a:prstClr val="black"/>
                </a:solidFill>
                <a:latin typeface="Calibri" panose="020F0502020204030204"/>
              </a:rPr>
              <a:t>: [N×M]</a:t>
            </a:r>
            <a:endParaRPr sz="2000" dirty="0">
              <a:solidFill>
                <a:prstClr val="black"/>
              </a:solidFill>
              <a:latin typeface="Calibri" panose="020F0502020204030204"/>
            </a:endParaRPr>
          </a:p>
          <a:p>
            <a:pPr algn="ctr" defTabSz="685800"/>
            <a:r>
              <a:rPr lang="en" sz="2000" dirty="0">
                <a:solidFill>
                  <a:srgbClr val="C00000"/>
                </a:solidFill>
                <a:latin typeface="Calibri" panose="020F0502020204030204"/>
              </a:rPr>
              <a:t>[  2  3 -3  9 ]</a:t>
            </a:r>
            <a:endParaRPr sz="2000" dirty="0">
              <a:solidFill>
                <a:srgbClr val="C00000"/>
              </a:solidFill>
              <a:latin typeface="Calibri" panose="020F0502020204030204"/>
            </a:endParaRPr>
          </a:p>
          <a:p>
            <a:pPr algn="ctr" defTabSz="685800"/>
            <a:r>
              <a:rPr lang="en" sz="2000" dirty="0">
                <a:solidFill>
                  <a:srgbClr val="C00000"/>
                </a:solidFill>
                <a:latin typeface="Calibri" panose="020F0502020204030204"/>
              </a:rPr>
              <a:t>[ -8  1  4  6 ]</a:t>
            </a:r>
            <a:endParaRPr sz="2000" dirty="0">
              <a:solidFill>
                <a:srgbClr val="C00000"/>
              </a:solidFill>
              <a:latin typeface="Calibri" panose="020F0502020204030204"/>
            </a:endParaRPr>
          </a:p>
        </p:txBody>
      </p:sp>
      <p:cxnSp>
        <p:nvCxnSpPr>
          <p:cNvPr id="13" name="Google Shape;2674;p165"/>
          <p:cNvCxnSpPr/>
          <p:nvPr/>
        </p:nvCxnSpPr>
        <p:spPr>
          <a:xfrm>
            <a:off x="6221379" y="2982965"/>
            <a:ext cx="917761" cy="0"/>
          </a:xfrm>
          <a:prstGeom prst="straightConnector1">
            <a:avLst/>
          </a:prstGeom>
          <a:noFill/>
          <a:ln w="25400" cap="flat" cmpd="sng">
            <a:solidFill>
              <a:srgbClr val="C00000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15" name="Google Shape;2666;p165"/>
          <p:cNvSpPr txBox="1"/>
          <p:nvPr/>
        </p:nvSpPr>
        <p:spPr>
          <a:xfrm>
            <a:off x="15868" y="3011644"/>
            <a:ext cx="1602715" cy="9904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algn="ctr" defTabSz="685800"/>
            <a:r>
              <a:rPr lang="en-US" sz="2000" dirty="0" err="1">
                <a:solidFill>
                  <a:prstClr val="black"/>
                </a:solidFill>
                <a:latin typeface="Calibri" panose="020F0502020204030204"/>
              </a:rPr>
              <a:t>dL</a:t>
            </a:r>
            <a:r>
              <a:rPr lang="en-US" sz="2000" dirty="0">
                <a:solidFill>
                  <a:prstClr val="black"/>
                </a:solidFill>
                <a:latin typeface="Calibri" panose="020F0502020204030204"/>
              </a:rPr>
              <a:t>/d</a:t>
            </a:r>
            <a:r>
              <a:rPr lang="en" sz="2000" dirty="0">
                <a:solidFill>
                  <a:prstClr val="black"/>
                </a:solidFill>
                <a:latin typeface="Calibri" panose="020F0502020204030204"/>
              </a:rPr>
              <a:t>x: [N×D]</a:t>
            </a:r>
            <a:endParaRPr sz="2000" dirty="0">
              <a:solidFill>
                <a:prstClr val="black"/>
              </a:solidFill>
              <a:latin typeface="Calibri" panose="020F0502020204030204"/>
            </a:endParaRPr>
          </a:p>
          <a:p>
            <a:pPr algn="ctr" defTabSz="685800"/>
            <a:r>
              <a:rPr lang="en" sz="2000" dirty="0">
                <a:solidFill>
                  <a:srgbClr val="C00000"/>
                </a:solidFill>
                <a:latin typeface="Calibri" panose="020F0502020204030204"/>
              </a:rPr>
              <a:t>[ </a:t>
            </a:r>
            <a:r>
              <a:rPr lang="en-US" sz="2000" dirty="0">
                <a:solidFill>
                  <a:srgbClr val="C00000"/>
                </a:solidFill>
                <a:latin typeface="Calibri" panose="020F0502020204030204"/>
              </a:rPr>
              <a:t> 0</a:t>
            </a:r>
            <a:r>
              <a:rPr lang="en" sz="2000" dirty="0">
                <a:solidFill>
                  <a:srgbClr val="C00000"/>
                </a:solidFill>
                <a:latin typeface="Calibri" panose="020F0502020204030204"/>
              </a:rPr>
              <a:t>   1</a:t>
            </a:r>
            <a:r>
              <a:rPr lang="en-US" sz="2000" dirty="0">
                <a:solidFill>
                  <a:srgbClr val="C00000"/>
                </a:solidFill>
                <a:latin typeface="Calibri" panose="020F0502020204030204"/>
              </a:rPr>
              <a:t>6</a:t>
            </a:r>
            <a:r>
              <a:rPr lang="en" sz="2000" dirty="0">
                <a:solidFill>
                  <a:srgbClr val="C00000"/>
                </a:solidFill>
                <a:latin typeface="Calibri" panose="020F0502020204030204"/>
              </a:rPr>
              <a:t> </a:t>
            </a:r>
            <a:r>
              <a:rPr lang="en-US" sz="2000" dirty="0">
                <a:solidFill>
                  <a:srgbClr val="C00000"/>
                </a:solidFill>
                <a:latin typeface="Calibri" panose="020F0502020204030204"/>
              </a:rPr>
              <a:t>  </a:t>
            </a:r>
            <a:r>
              <a:rPr lang="en" sz="2000" dirty="0">
                <a:solidFill>
                  <a:srgbClr val="C00000"/>
                </a:solidFill>
                <a:latin typeface="Calibri" panose="020F0502020204030204"/>
              </a:rPr>
              <a:t>-</a:t>
            </a:r>
            <a:r>
              <a:rPr lang="en-US" sz="2000" dirty="0">
                <a:solidFill>
                  <a:srgbClr val="C00000"/>
                </a:solidFill>
                <a:latin typeface="Calibri" panose="020F0502020204030204"/>
              </a:rPr>
              <a:t>9</a:t>
            </a:r>
            <a:r>
              <a:rPr lang="en" sz="2000" dirty="0">
                <a:solidFill>
                  <a:srgbClr val="C00000"/>
                </a:solidFill>
                <a:latin typeface="Calibri" panose="020F0502020204030204"/>
              </a:rPr>
              <a:t> </a:t>
            </a:r>
            <a:r>
              <a:rPr lang="en-US" sz="2000" dirty="0">
                <a:solidFill>
                  <a:srgbClr val="C00000"/>
                </a:solidFill>
                <a:latin typeface="Calibri" panose="020F0502020204030204"/>
              </a:rPr>
              <a:t> </a:t>
            </a:r>
            <a:r>
              <a:rPr lang="en" sz="2000" dirty="0">
                <a:solidFill>
                  <a:srgbClr val="C00000"/>
                </a:solidFill>
                <a:latin typeface="Calibri" panose="020F0502020204030204"/>
              </a:rPr>
              <a:t>]</a:t>
            </a:r>
            <a:endParaRPr sz="2000" dirty="0">
              <a:solidFill>
                <a:srgbClr val="C00000"/>
              </a:solidFill>
              <a:latin typeface="Calibri" panose="020F0502020204030204"/>
            </a:endParaRPr>
          </a:p>
          <a:p>
            <a:pPr algn="ctr" defTabSz="685800"/>
            <a:r>
              <a:rPr lang="en" sz="2000" dirty="0">
                <a:solidFill>
                  <a:srgbClr val="C00000"/>
                </a:solidFill>
                <a:latin typeface="Calibri" panose="020F0502020204030204"/>
              </a:rPr>
              <a:t>[-</a:t>
            </a:r>
            <a:r>
              <a:rPr lang="en-US" sz="2000" dirty="0">
                <a:solidFill>
                  <a:srgbClr val="C00000"/>
                </a:solidFill>
                <a:latin typeface="Calibri" panose="020F0502020204030204"/>
              </a:rPr>
              <a:t>24</a:t>
            </a:r>
            <a:r>
              <a:rPr lang="en" sz="2000" dirty="0">
                <a:solidFill>
                  <a:srgbClr val="C00000"/>
                </a:solidFill>
                <a:latin typeface="Calibri" panose="020F0502020204030204"/>
              </a:rPr>
              <a:t>   </a:t>
            </a:r>
            <a:r>
              <a:rPr lang="en-US" sz="2000" dirty="0">
                <a:solidFill>
                  <a:srgbClr val="C00000"/>
                </a:solidFill>
                <a:latin typeface="Calibri" panose="020F0502020204030204"/>
              </a:rPr>
              <a:t>9</a:t>
            </a:r>
            <a:r>
              <a:rPr lang="en" sz="2000" dirty="0">
                <a:solidFill>
                  <a:srgbClr val="C00000"/>
                </a:solidFill>
                <a:latin typeface="Calibri" panose="020F0502020204030204"/>
              </a:rPr>
              <a:t> </a:t>
            </a:r>
            <a:r>
              <a:rPr lang="en-US" sz="2000" dirty="0">
                <a:solidFill>
                  <a:srgbClr val="C00000"/>
                </a:solidFill>
                <a:latin typeface="Calibri" panose="020F0502020204030204"/>
              </a:rPr>
              <a:t> -30</a:t>
            </a:r>
            <a:r>
              <a:rPr lang="en" sz="2000" dirty="0">
                <a:solidFill>
                  <a:srgbClr val="C00000"/>
                </a:solidFill>
                <a:latin typeface="Calibri" panose="020F0502020204030204"/>
              </a:rPr>
              <a:t> ]</a:t>
            </a:r>
            <a:endParaRPr sz="2000" dirty="0">
              <a:solidFill>
                <a:srgbClr val="C00000"/>
              </a:solidFill>
              <a:latin typeface="Calibri" panose="020F0502020204030204"/>
            </a:endParaRPr>
          </a:p>
        </p:txBody>
      </p:sp>
      <p:cxnSp>
        <p:nvCxnSpPr>
          <p:cNvPr id="17" name="Elbow Connector 16"/>
          <p:cNvCxnSpPr/>
          <p:nvPr/>
        </p:nvCxnSpPr>
        <p:spPr>
          <a:xfrm rot="10800000" flipV="1">
            <a:off x="1501572" y="3007044"/>
            <a:ext cx="1767100" cy="662410"/>
          </a:xfrm>
          <a:prstGeom prst="bentConnector3">
            <a:avLst>
              <a:gd name="adj1" fmla="val 64343"/>
            </a:avLst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55017" y="4216422"/>
            <a:ext cx="2273379" cy="10618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n-US" sz="2100" dirty="0" err="1">
                <a:solidFill>
                  <a:srgbClr val="0000FF"/>
                </a:solidFill>
                <a:latin typeface="Calibri" panose="020F0502020204030204"/>
              </a:rPr>
              <a:t>dL</a:t>
            </a:r>
            <a:r>
              <a:rPr lang="en-US" sz="2100" dirty="0">
                <a:solidFill>
                  <a:srgbClr val="0000FF"/>
                </a:solidFill>
                <a:latin typeface="Calibri" panose="020F0502020204030204"/>
              </a:rPr>
              <a:t>/</a:t>
            </a:r>
            <a:r>
              <a:rPr lang="en-US" sz="2100" dirty="0" err="1">
                <a:solidFill>
                  <a:srgbClr val="0000FF"/>
                </a:solidFill>
                <a:latin typeface="Calibri" panose="020F0502020204030204"/>
              </a:rPr>
              <a:t>dx</a:t>
            </a:r>
            <a:r>
              <a:rPr lang="en-US" sz="2100" baseline="-25000" dirty="0" err="1">
                <a:solidFill>
                  <a:srgbClr val="0000FF"/>
                </a:solidFill>
                <a:latin typeface="Calibri" panose="020F0502020204030204"/>
              </a:rPr>
              <a:t>i,j</a:t>
            </a:r>
            <a:r>
              <a:rPr lang="en-US" sz="2100" dirty="0">
                <a:solidFill>
                  <a:prstClr val="black"/>
                </a:solidFill>
                <a:latin typeface="Calibri" panose="020F0502020204030204"/>
              </a:rPr>
              <a:t> </a:t>
            </a:r>
          </a:p>
          <a:p>
            <a:pPr defTabSz="685800"/>
            <a:r>
              <a:rPr lang="en-US" sz="2100" dirty="0">
                <a:solidFill>
                  <a:prstClr val="black"/>
                </a:solidFill>
                <a:latin typeface="Calibri" panose="020F0502020204030204"/>
              </a:rPr>
              <a:t>= </a:t>
            </a:r>
            <a:r>
              <a:rPr lang="en-US" sz="2100" dirty="0">
                <a:solidFill>
                  <a:srgbClr val="ED7D31"/>
                </a:solidFill>
                <a:latin typeface="Calibri" panose="020F0502020204030204"/>
              </a:rPr>
              <a:t>(</a:t>
            </a:r>
            <a:r>
              <a:rPr lang="en-US" sz="2100" dirty="0" err="1">
                <a:solidFill>
                  <a:srgbClr val="ED7D31"/>
                </a:solidFill>
                <a:latin typeface="Calibri" panose="020F0502020204030204"/>
              </a:rPr>
              <a:t>dy</a:t>
            </a:r>
            <a:r>
              <a:rPr lang="en-US" sz="2100" dirty="0">
                <a:solidFill>
                  <a:srgbClr val="ED7D31"/>
                </a:solidFill>
                <a:latin typeface="Calibri" panose="020F0502020204030204"/>
              </a:rPr>
              <a:t>/</a:t>
            </a:r>
            <a:r>
              <a:rPr lang="en-US" sz="2100" dirty="0" err="1">
                <a:solidFill>
                  <a:srgbClr val="ED7D31"/>
                </a:solidFill>
                <a:latin typeface="Calibri" panose="020F0502020204030204"/>
              </a:rPr>
              <a:t>dx</a:t>
            </a:r>
            <a:r>
              <a:rPr lang="en-US" sz="2100" baseline="-25000" dirty="0" err="1">
                <a:solidFill>
                  <a:srgbClr val="ED7D31"/>
                </a:solidFill>
                <a:latin typeface="Calibri" panose="020F0502020204030204"/>
              </a:rPr>
              <a:t>i,j</a:t>
            </a:r>
            <a:r>
              <a:rPr lang="en-US" sz="2100" dirty="0">
                <a:solidFill>
                  <a:srgbClr val="ED7D31"/>
                </a:solidFill>
                <a:latin typeface="Calibri" panose="020F0502020204030204"/>
              </a:rPr>
              <a:t>) </a:t>
            </a:r>
            <a:r>
              <a:rPr lang="en-US" sz="2100" dirty="0">
                <a:solidFill>
                  <a:prstClr val="black"/>
                </a:solidFill>
                <a:latin typeface="Calibri" panose="020F0502020204030204"/>
              </a:rPr>
              <a:t>· </a:t>
            </a:r>
            <a:r>
              <a:rPr lang="en-US" sz="2100" dirty="0">
                <a:solidFill>
                  <a:srgbClr val="C00000"/>
                </a:solidFill>
                <a:latin typeface="Calibri" panose="020F0502020204030204"/>
              </a:rPr>
              <a:t>(</a:t>
            </a:r>
            <a:r>
              <a:rPr lang="en-US" sz="2100" dirty="0" err="1">
                <a:solidFill>
                  <a:srgbClr val="C00000"/>
                </a:solidFill>
                <a:latin typeface="Calibri" panose="020F0502020204030204"/>
              </a:rPr>
              <a:t>dL</a:t>
            </a:r>
            <a:r>
              <a:rPr lang="en-US" sz="2100" dirty="0">
                <a:solidFill>
                  <a:srgbClr val="C00000"/>
                </a:solidFill>
                <a:latin typeface="Calibri" panose="020F0502020204030204"/>
              </a:rPr>
              <a:t>/</a:t>
            </a:r>
            <a:r>
              <a:rPr lang="en-US" sz="2100" dirty="0" err="1">
                <a:solidFill>
                  <a:srgbClr val="C00000"/>
                </a:solidFill>
                <a:latin typeface="Calibri" panose="020F0502020204030204"/>
              </a:rPr>
              <a:t>dy</a:t>
            </a:r>
            <a:r>
              <a:rPr lang="en-US" sz="2100" dirty="0">
                <a:solidFill>
                  <a:srgbClr val="C00000"/>
                </a:solidFill>
                <a:latin typeface="Calibri" panose="020F0502020204030204"/>
              </a:rPr>
              <a:t>)</a:t>
            </a:r>
          </a:p>
          <a:p>
            <a:pPr defTabSz="685800"/>
            <a:r>
              <a:rPr lang="en-US" sz="2100" dirty="0">
                <a:solidFill>
                  <a:prstClr val="black"/>
                </a:solidFill>
                <a:latin typeface="Calibri" panose="020F0502020204030204"/>
              </a:rPr>
              <a:t>= </a:t>
            </a:r>
            <a:r>
              <a:rPr lang="en-US" sz="2100" dirty="0">
                <a:solidFill>
                  <a:srgbClr val="7030A0"/>
                </a:solidFill>
                <a:latin typeface="Calibri" panose="020F0502020204030204"/>
              </a:rPr>
              <a:t>(</a:t>
            </a:r>
            <a:r>
              <a:rPr lang="en-US" sz="2100" dirty="0" err="1">
                <a:solidFill>
                  <a:srgbClr val="7030A0"/>
                </a:solidFill>
                <a:latin typeface="Calibri" panose="020F0502020204030204"/>
              </a:rPr>
              <a:t>w</a:t>
            </a:r>
            <a:r>
              <a:rPr lang="en-US" sz="2100" baseline="-25000" dirty="0" err="1">
                <a:solidFill>
                  <a:srgbClr val="7030A0"/>
                </a:solidFill>
                <a:latin typeface="Calibri" panose="020F0502020204030204"/>
              </a:rPr>
              <a:t>j</a:t>
            </a:r>
            <a:r>
              <a:rPr lang="en-US" sz="2100" baseline="-25000" dirty="0">
                <a:solidFill>
                  <a:srgbClr val="7030A0"/>
                </a:solidFill>
                <a:latin typeface="Calibri" panose="020F0502020204030204"/>
              </a:rPr>
              <a:t>,:</a:t>
            </a:r>
            <a:r>
              <a:rPr lang="en-US" sz="2100" dirty="0">
                <a:solidFill>
                  <a:srgbClr val="7030A0"/>
                </a:solidFill>
                <a:latin typeface="Calibri" panose="020F0502020204030204"/>
              </a:rPr>
              <a:t>) </a:t>
            </a:r>
            <a:r>
              <a:rPr lang="en-US" sz="2100" dirty="0">
                <a:solidFill>
                  <a:prstClr val="black"/>
                </a:solidFill>
                <a:latin typeface="Calibri" panose="020F0502020204030204"/>
              </a:rPr>
              <a:t>· </a:t>
            </a:r>
            <a:r>
              <a:rPr lang="en-US" sz="2100" dirty="0">
                <a:solidFill>
                  <a:srgbClr val="FF0000"/>
                </a:solidFill>
                <a:latin typeface="Calibri" panose="020F0502020204030204"/>
              </a:rPr>
              <a:t>(</a:t>
            </a:r>
            <a:r>
              <a:rPr lang="en-US" sz="2100" dirty="0" err="1">
                <a:solidFill>
                  <a:srgbClr val="FF0000"/>
                </a:solidFill>
                <a:latin typeface="Calibri" panose="020F0502020204030204"/>
              </a:rPr>
              <a:t>dL</a:t>
            </a:r>
            <a:r>
              <a:rPr lang="en-US" sz="2100" dirty="0">
                <a:solidFill>
                  <a:srgbClr val="FF0000"/>
                </a:solidFill>
                <a:latin typeface="Calibri" panose="020F0502020204030204"/>
              </a:rPr>
              <a:t>/</a:t>
            </a:r>
            <a:r>
              <a:rPr lang="en-US" sz="2100" dirty="0" err="1">
                <a:solidFill>
                  <a:srgbClr val="FF0000"/>
                </a:solidFill>
                <a:latin typeface="Calibri" panose="020F0502020204030204"/>
              </a:rPr>
              <a:t>dy</a:t>
            </a:r>
            <a:r>
              <a:rPr lang="en-US" sz="2100" baseline="-25000" dirty="0" err="1">
                <a:solidFill>
                  <a:srgbClr val="FF0000"/>
                </a:solidFill>
                <a:latin typeface="Calibri" panose="020F0502020204030204"/>
              </a:rPr>
              <a:t>i</a:t>
            </a:r>
            <a:r>
              <a:rPr lang="en-US" sz="2100" baseline="-25000" dirty="0">
                <a:solidFill>
                  <a:srgbClr val="FF0000"/>
                </a:solidFill>
                <a:latin typeface="Calibri" panose="020F0502020204030204"/>
              </a:rPr>
              <a:t>,:</a:t>
            </a:r>
            <a:r>
              <a:rPr lang="en-US" sz="2100" dirty="0">
                <a:solidFill>
                  <a:srgbClr val="FF0000"/>
                </a:solidFill>
                <a:latin typeface="Calibri" panose="020F0502020204030204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637683419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Example: Matrix Multiplication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685800"/>
            <a:r>
              <a:rPr lang="en-US">
                <a:latin typeface="Calibri" panose="020F0502020204030204"/>
              </a:rPr>
              <a:t>Lecture 6 - </a:t>
            </a:r>
            <a:fld id="{AC1089D3-84F4-7045-A571-C61BEF9B13BC}" type="slidenum">
              <a:rPr lang="en-US">
                <a:latin typeface="Calibri" panose="020F0502020204030204"/>
              </a:rPr>
              <a:pPr defTabSz="685800"/>
              <a:t>129</a:t>
            </a:fld>
            <a:endParaRPr lang="en-US" dirty="0">
              <a:latin typeface="Calibri" panose="020F0502020204030204"/>
            </a:endParaRPr>
          </a:p>
        </p:txBody>
      </p:sp>
      <p:sp>
        <p:nvSpPr>
          <p:cNvPr id="5" name="Google Shape;2666;p165"/>
          <p:cNvSpPr txBox="1"/>
          <p:nvPr/>
        </p:nvSpPr>
        <p:spPr>
          <a:xfrm>
            <a:off x="105835" y="1721692"/>
            <a:ext cx="1324392" cy="9904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algn="ctr" defTabSz="685800"/>
            <a:r>
              <a:rPr lang="en" sz="2000" dirty="0">
                <a:solidFill>
                  <a:prstClr val="black"/>
                </a:solidFill>
                <a:latin typeface="Calibri" panose="020F0502020204030204"/>
              </a:rPr>
              <a:t>x: [N×D]</a:t>
            </a:r>
            <a:endParaRPr sz="2000" dirty="0">
              <a:solidFill>
                <a:prstClr val="black"/>
              </a:solidFill>
              <a:latin typeface="Calibri" panose="020F0502020204030204"/>
            </a:endParaRPr>
          </a:p>
          <a:p>
            <a:pPr algn="ctr" defTabSz="685800"/>
            <a:r>
              <a:rPr lang="en" sz="2000" dirty="0">
                <a:solidFill>
                  <a:srgbClr val="6AA84F"/>
                </a:solidFill>
                <a:latin typeface="Calibri" panose="020F0502020204030204"/>
              </a:rPr>
              <a:t>[  2   1  -3 ]</a:t>
            </a:r>
            <a:endParaRPr sz="2000" dirty="0">
              <a:solidFill>
                <a:srgbClr val="6AA84F"/>
              </a:solidFill>
              <a:latin typeface="Calibri" panose="020F0502020204030204"/>
            </a:endParaRPr>
          </a:p>
          <a:p>
            <a:pPr algn="ctr" defTabSz="685800"/>
            <a:r>
              <a:rPr lang="en" sz="2000" dirty="0">
                <a:solidFill>
                  <a:srgbClr val="6AA84F"/>
                </a:solidFill>
                <a:latin typeface="Calibri" panose="020F0502020204030204"/>
              </a:rPr>
              <a:t>[ -3   4   2 ]</a:t>
            </a:r>
            <a:endParaRPr sz="2000" dirty="0">
              <a:solidFill>
                <a:srgbClr val="6AA84F"/>
              </a:solidFill>
              <a:latin typeface="Calibri" panose="020F0502020204030204"/>
            </a:endParaRPr>
          </a:p>
        </p:txBody>
      </p:sp>
      <p:sp>
        <p:nvSpPr>
          <p:cNvPr id="6" name="Google Shape;2667;p165"/>
          <p:cNvSpPr txBox="1"/>
          <p:nvPr/>
        </p:nvSpPr>
        <p:spPr>
          <a:xfrm>
            <a:off x="1456729" y="1681190"/>
            <a:ext cx="1385063" cy="12936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algn="ctr" defTabSz="685800"/>
            <a:r>
              <a:rPr lang="en" sz="2000" dirty="0">
                <a:solidFill>
                  <a:prstClr val="black"/>
                </a:solidFill>
                <a:latin typeface="Calibri" panose="020F0502020204030204"/>
              </a:rPr>
              <a:t>w: [D×M]</a:t>
            </a:r>
            <a:endParaRPr sz="2000" dirty="0">
              <a:solidFill>
                <a:prstClr val="black"/>
              </a:solidFill>
              <a:latin typeface="Calibri" panose="020F0502020204030204"/>
            </a:endParaRPr>
          </a:p>
          <a:p>
            <a:pPr algn="ctr" defTabSz="685800"/>
            <a:r>
              <a:rPr lang="en" sz="2000" dirty="0">
                <a:solidFill>
                  <a:srgbClr val="6AA84F"/>
                </a:solidFill>
                <a:latin typeface="Calibri" panose="020F0502020204030204"/>
              </a:rPr>
              <a:t>[  3  2  1 -1]</a:t>
            </a:r>
            <a:endParaRPr sz="2000" dirty="0">
              <a:solidFill>
                <a:srgbClr val="6AA84F"/>
              </a:solidFill>
              <a:latin typeface="Calibri" panose="020F0502020204030204"/>
            </a:endParaRPr>
          </a:p>
          <a:p>
            <a:pPr algn="ctr" defTabSz="685800"/>
            <a:r>
              <a:rPr lang="en" sz="2000" dirty="0">
                <a:solidFill>
                  <a:srgbClr val="6AA84F"/>
                </a:solidFill>
                <a:latin typeface="Calibri" panose="020F0502020204030204"/>
              </a:rPr>
              <a:t>[  2  1  3  2]</a:t>
            </a:r>
            <a:endParaRPr sz="2000" dirty="0">
              <a:solidFill>
                <a:srgbClr val="6AA84F"/>
              </a:solidFill>
              <a:latin typeface="Calibri" panose="020F0502020204030204"/>
            </a:endParaRPr>
          </a:p>
          <a:p>
            <a:pPr algn="ctr" defTabSz="685800"/>
            <a:r>
              <a:rPr lang="en" sz="2000" dirty="0">
                <a:solidFill>
                  <a:srgbClr val="6AA84F"/>
                </a:solidFill>
                <a:latin typeface="Calibri" panose="020F0502020204030204"/>
              </a:rPr>
              <a:t>[  3  2  1 -2]</a:t>
            </a:r>
            <a:endParaRPr sz="2000" dirty="0">
              <a:solidFill>
                <a:srgbClr val="6AA84F"/>
              </a:solidFill>
              <a:latin typeface="Calibri" panose="020F0502020204030204"/>
            </a:endParaRPr>
          </a:p>
        </p:txBody>
      </p:sp>
      <p:grpSp>
        <p:nvGrpSpPr>
          <p:cNvPr id="7" name="Google Shape;2668;p165"/>
          <p:cNvGrpSpPr/>
          <p:nvPr/>
        </p:nvGrpSpPr>
        <p:grpSpPr>
          <a:xfrm>
            <a:off x="3350708" y="1783889"/>
            <a:ext cx="2752446" cy="1311858"/>
            <a:chOff x="3528693" y="1554987"/>
            <a:chExt cx="2753163" cy="1312200"/>
          </a:xfrm>
        </p:grpSpPr>
        <p:sp>
          <p:nvSpPr>
            <p:cNvPr id="8" name="Google Shape;2669;p165"/>
            <p:cNvSpPr/>
            <p:nvPr/>
          </p:nvSpPr>
          <p:spPr>
            <a:xfrm>
              <a:off x="3528693" y="1554987"/>
              <a:ext cx="2753163" cy="1312200"/>
            </a:xfrm>
            <a:prstGeom prst="rect">
              <a:avLst/>
            </a:prstGeom>
            <a:solidFill>
              <a:srgbClr val="F3F3F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01" tIns="91401" rIns="91401" bIns="91401" anchor="t" anchorCtr="0">
              <a:noAutofit/>
            </a:bodyPr>
            <a:lstStyle/>
            <a:p>
              <a:pPr algn="ctr" defTabSz="685800"/>
              <a:r>
                <a:rPr lang="en" sz="2200" dirty="0">
                  <a:solidFill>
                    <a:prstClr val="black"/>
                  </a:solidFill>
                  <a:latin typeface="Calibri" panose="020F0502020204030204"/>
                </a:rPr>
                <a:t>Matrix Multiply</a:t>
              </a:r>
              <a:r>
                <a:rPr lang="en-US" sz="2200" dirty="0">
                  <a:solidFill>
                    <a:prstClr val="black"/>
                  </a:solidFill>
                  <a:latin typeface="Calibri" panose="020F0502020204030204"/>
                </a:rPr>
                <a:t> </a:t>
              </a:r>
              <a:r>
                <a:rPr lang="en-US" sz="2200" i="1" dirty="0">
                  <a:solidFill>
                    <a:prstClr val="black"/>
                  </a:solidFill>
                  <a:latin typeface="Calibri" panose="020F0502020204030204"/>
                </a:rPr>
                <a:t>y = </a:t>
              </a:r>
              <a:r>
                <a:rPr lang="en-US" sz="2200" i="1" dirty="0" err="1">
                  <a:solidFill>
                    <a:prstClr val="black"/>
                  </a:solidFill>
                  <a:latin typeface="Calibri" panose="020F0502020204030204"/>
                </a:rPr>
                <a:t>xw</a:t>
              </a:r>
              <a:endParaRPr sz="2200" i="1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pic>
          <p:nvPicPr>
            <p:cNvPr id="9" name="Google Shape;2670;p165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3722274" y="2046850"/>
              <a:ext cx="2389475" cy="7075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" name="Google Shape;2671;p165"/>
          <p:cNvSpPr txBox="1"/>
          <p:nvPr/>
        </p:nvSpPr>
        <p:spPr>
          <a:xfrm>
            <a:off x="7139239" y="1209653"/>
            <a:ext cx="1861016" cy="11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algn="ctr" defTabSz="685800"/>
            <a:r>
              <a:rPr lang="en" sz="2000" dirty="0">
                <a:solidFill>
                  <a:prstClr val="black"/>
                </a:solidFill>
                <a:latin typeface="Calibri" panose="020F0502020204030204"/>
              </a:rPr>
              <a:t>y: [N×M]</a:t>
            </a:r>
            <a:endParaRPr sz="2000" dirty="0">
              <a:solidFill>
                <a:prstClr val="black"/>
              </a:solidFill>
              <a:latin typeface="Calibri" panose="020F0502020204030204"/>
            </a:endParaRPr>
          </a:p>
          <a:p>
            <a:pPr algn="ctr" defTabSz="685800"/>
            <a:r>
              <a:rPr lang="en" sz="2000" dirty="0">
                <a:solidFill>
                  <a:srgbClr val="6AA84F"/>
                </a:solidFill>
                <a:latin typeface="Calibri" panose="020F0502020204030204"/>
              </a:rPr>
              <a:t>[</a:t>
            </a:r>
            <a:r>
              <a:rPr lang="en-US" sz="2000" dirty="0">
                <a:solidFill>
                  <a:srgbClr val="6AA84F"/>
                </a:solidFill>
                <a:latin typeface="Calibri" panose="020F0502020204030204"/>
              </a:rPr>
              <a:t>-1</a:t>
            </a:r>
            <a:r>
              <a:rPr lang="en" sz="2000" dirty="0">
                <a:solidFill>
                  <a:srgbClr val="6AA84F"/>
                </a:solidFill>
                <a:latin typeface="Calibri" panose="020F0502020204030204"/>
              </a:rPr>
              <a:t> </a:t>
            </a:r>
            <a:r>
              <a:rPr lang="en-US" sz="2000" dirty="0">
                <a:solidFill>
                  <a:srgbClr val="6AA84F"/>
                </a:solidFill>
                <a:latin typeface="Calibri" panose="020F0502020204030204"/>
              </a:rPr>
              <a:t>-1</a:t>
            </a:r>
            <a:r>
              <a:rPr lang="en" sz="2000" dirty="0">
                <a:solidFill>
                  <a:srgbClr val="6AA84F"/>
                </a:solidFill>
                <a:latin typeface="Calibri" panose="020F0502020204030204"/>
              </a:rPr>
              <a:t>  </a:t>
            </a:r>
            <a:r>
              <a:rPr lang="en-US" sz="2000" dirty="0">
                <a:solidFill>
                  <a:srgbClr val="6AA84F"/>
                </a:solidFill>
                <a:latin typeface="Calibri" panose="020F0502020204030204"/>
              </a:rPr>
              <a:t> </a:t>
            </a:r>
            <a:r>
              <a:rPr lang="en" sz="2000" dirty="0">
                <a:solidFill>
                  <a:srgbClr val="6AA84F"/>
                </a:solidFill>
                <a:latin typeface="Calibri" panose="020F0502020204030204"/>
              </a:rPr>
              <a:t>2  </a:t>
            </a:r>
            <a:r>
              <a:rPr lang="en-US" sz="2000" dirty="0">
                <a:solidFill>
                  <a:srgbClr val="6AA84F"/>
                </a:solidFill>
                <a:latin typeface="Calibri" panose="020F0502020204030204"/>
              </a:rPr>
              <a:t> </a:t>
            </a:r>
            <a:r>
              <a:rPr lang="en" sz="2000" dirty="0">
                <a:solidFill>
                  <a:srgbClr val="6AA84F"/>
                </a:solidFill>
                <a:latin typeface="Calibri" panose="020F0502020204030204"/>
              </a:rPr>
              <a:t>6 ]</a:t>
            </a:r>
            <a:endParaRPr sz="2000" dirty="0">
              <a:solidFill>
                <a:srgbClr val="6AA84F"/>
              </a:solidFill>
              <a:latin typeface="Calibri" panose="020F0502020204030204"/>
            </a:endParaRPr>
          </a:p>
          <a:p>
            <a:pPr algn="ctr" defTabSz="685800"/>
            <a:r>
              <a:rPr lang="en" sz="2000" dirty="0">
                <a:solidFill>
                  <a:srgbClr val="6AA84F"/>
                </a:solidFill>
                <a:latin typeface="Calibri" panose="020F0502020204030204"/>
              </a:rPr>
              <a:t>[</a:t>
            </a:r>
            <a:r>
              <a:rPr lang="en-US" sz="2000" dirty="0">
                <a:solidFill>
                  <a:srgbClr val="6AA84F"/>
                </a:solidFill>
                <a:latin typeface="Calibri" panose="020F0502020204030204"/>
              </a:rPr>
              <a:t> </a:t>
            </a:r>
            <a:r>
              <a:rPr lang="en" sz="2000" dirty="0">
                <a:solidFill>
                  <a:srgbClr val="6AA84F"/>
                </a:solidFill>
                <a:latin typeface="Calibri" panose="020F0502020204030204"/>
              </a:rPr>
              <a:t>5 </a:t>
            </a:r>
            <a:r>
              <a:rPr lang="en-US" sz="2000" dirty="0">
                <a:solidFill>
                  <a:srgbClr val="6AA84F"/>
                </a:solidFill>
                <a:latin typeface="Calibri" panose="020F0502020204030204"/>
              </a:rPr>
              <a:t>  </a:t>
            </a:r>
            <a:r>
              <a:rPr lang="en" sz="2000" dirty="0">
                <a:solidFill>
                  <a:srgbClr val="6AA84F"/>
                </a:solidFill>
                <a:latin typeface="Calibri" panose="020F0502020204030204"/>
              </a:rPr>
              <a:t>2  1</a:t>
            </a:r>
            <a:r>
              <a:rPr lang="en-US" sz="2000" dirty="0">
                <a:solidFill>
                  <a:srgbClr val="6AA84F"/>
                </a:solidFill>
                <a:latin typeface="Calibri" panose="020F0502020204030204"/>
              </a:rPr>
              <a:t>1</a:t>
            </a:r>
            <a:r>
              <a:rPr lang="en" sz="2000" dirty="0">
                <a:solidFill>
                  <a:srgbClr val="6AA84F"/>
                </a:solidFill>
                <a:latin typeface="Calibri" panose="020F0502020204030204"/>
              </a:rPr>
              <a:t>  </a:t>
            </a:r>
            <a:r>
              <a:rPr lang="en-US" sz="2000" dirty="0">
                <a:solidFill>
                  <a:srgbClr val="6AA84F"/>
                </a:solidFill>
                <a:latin typeface="Calibri" panose="020F0502020204030204"/>
              </a:rPr>
              <a:t>7</a:t>
            </a:r>
            <a:r>
              <a:rPr lang="en" sz="2000" dirty="0">
                <a:solidFill>
                  <a:srgbClr val="6AA84F"/>
                </a:solidFill>
                <a:latin typeface="Calibri" panose="020F0502020204030204"/>
              </a:rPr>
              <a:t> ]</a:t>
            </a:r>
            <a:endParaRPr sz="2000" dirty="0">
              <a:solidFill>
                <a:srgbClr val="6AA84F"/>
              </a:solidFill>
              <a:latin typeface="Calibri" panose="020F0502020204030204"/>
            </a:endParaRPr>
          </a:p>
        </p:txBody>
      </p:sp>
      <p:cxnSp>
        <p:nvCxnSpPr>
          <p:cNvPr id="14" name="Google Shape;2675;p165"/>
          <p:cNvCxnSpPr/>
          <p:nvPr/>
        </p:nvCxnSpPr>
        <p:spPr>
          <a:xfrm>
            <a:off x="6228627" y="1985325"/>
            <a:ext cx="887169" cy="0"/>
          </a:xfrm>
          <a:prstGeom prst="straightConnector1">
            <a:avLst/>
          </a:prstGeom>
          <a:noFill/>
          <a:ln w="25400" cap="flat" cmpd="sng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" name="Google Shape;2677;p165"/>
          <p:cNvCxnSpPr/>
          <p:nvPr/>
        </p:nvCxnSpPr>
        <p:spPr>
          <a:xfrm>
            <a:off x="2841791" y="1960183"/>
            <a:ext cx="479648" cy="0"/>
          </a:xfrm>
          <a:prstGeom prst="straightConnector1">
            <a:avLst/>
          </a:prstGeom>
          <a:noFill/>
          <a:ln w="25400" cap="flat" cmpd="sng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" name="Google Shape;2672;p165"/>
          <p:cNvSpPr txBox="1"/>
          <p:nvPr/>
        </p:nvSpPr>
        <p:spPr>
          <a:xfrm>
            <a:off x="7139240" y="2445077"/>
            <a:ext cx="1657668" cy="11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algn="ctr" defTabSz="685800"/>
            <a:r>
              <a:rPr lang="en" sz="2000" dirty="0" err="1">
                <a:solidFill>
                  <a:srgbClr val="C00000"/>
                </a:solidFill>
                <a:latin typeface="Calibri" panose="020F0502020204030204"/>
              </a:rPr>
              <a:t>dL</a:t>
            </a:r>
            <a:r>
              <a:rPr lang="en" sz="2000" dirty="0">
                <a:solidFill>
                  <a:srgbClr val="C00000"/>
                </a:solidFill>
                <a:latin typeface="Calibri" panose="020F0502020204030204"/>
              </a:rPr>
              <a:t>/</a:t>
            </a:r>
            <a:r>
              <a:rPr lang="en" sz="2000" dirty="0" err="1">
                <a:solidFill>
                  <a:srgbClr val="C00000"/>
                </a:solidFill>
                <a:latin typeface="Calibri" panose="020F0502020204030204"/>
              </a:rPr>
              <a:t>dy</a:t>
            </a:r>
            <a:r>
              <a:rPr lang="en" sz="2000" dirty="0">
                <a:solidFill>
                  <a:prstClr val="black"/>
                </a:solidFill>
                <a:latin typeface="Calibri" panose="020F0502020204030204"/>
              </a:rPr>
              <a:t>: [N×M]</a:t>
            </a:r>
            <a:endParaRPr sz="2000" dirty="0">
              <a:solidFill>
                <a:prstClr val="black"/>
              </a:solidFill>
              <a:latin typeface="Calibri" panose="020F0502020204030204"/>
            </a:endParaRPr>
          </a:p>
          <a:p>
            <a:pPr algn="ctr" defTabSz="685800"/>
            <a:r>
              <a:rPr lang="en" sz="2000" dirty="0">
                <a:solidFill>
                  <a:srgbClr val="C00000"/>
                </a:solidFill>
                <a:latin typeface="Calibri" panose="020F0502020204030204"/>
              </a:rPr>
              <a:t>[  2  3 -3  9 ]</a:t>
            </a:r>
            <a:endParaRPr sz="2000" dirty="0">
              <a:solidFill>
                <a:srgbClr val="C00000"/>
              </a:solidFill>
              <a:latin typeface="Calibri" panose="020F0502020204030204"/>
            </a:endParaRPr>
          </a:p>
          <a:p>
            <a:pPr algn="ctr" defTabSz="685800"/>
            <a:r>
              <a:rPr lang="en" sz="2000" dirty="0">
                <a:solidFill>
                  <a:srgbClr val="C00000"/>
                </a:solidFill>
                <a:latin typeface="Calibri" panose="020F0502020204030204"/>
              </a:rPr>
              <a:t>[ -8  1  4  6 ]</a:t>
            </a:r>
            <a:endParaRPr sz="2000" dirty="0">
              <a:solidFill>
                <a:srgbClr val="C00000"/>
              </a:solidFill>
              <a:latin typeface="Calibri" panose="020F0502020204030204"/>
            </a:endParaRPr>
          </a:p>
        </p:txBody>
      </p:sp>
      <p:cxnSp>
        <p:nvCxnSpPr>
          <p:cNvPr id="13" name="Google Shape;2674;p165"/>
          <p:cNvCxnSpPr/>
          <p:nvPr/>
        </p:nvCxnSpPr>
        <p:spPr>
          <a:xfrm>
            <a:off x="6221379" y="2982965"/>
            <a:ext cx="917761" cy="0"/>
          </a:xfrm>
          <a:prstGeom prst="straightConnector1">
            <a:avLst/>
          </a:prstGeom>
          <a:noFill/>
          <a:ln w="25400" cap="flat" cmpd="sng">
            <a:solidFill>
              <a:srgbClr val="C00000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15" name="Google Shape;2666;p165"/>
          <p:cNvSpPr txBox="1"/>
          <p:nvPr/>
        </p:nvSpPr>
        <p:spPr>
          <a:xfrm>
            <a:off x="15868" y="3011644"/>
            <a:ext cx="1602715" cy="9904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algn="ctr" defTabSz="685800"/>
            <a:r>
              <a:rPr lang="en-US" sz="2000" dirty="0" err="1">
                <a:solidFill>
                  <a:prstClr val="black"/>
                </a:solidFill>
                <a:latin typeface="Calibri" panose="020F0502020204030204"/>
              </a:rPr>
              <a:t>dL</a:t>
            </a:r>
            <a:r>
              <a:rPr lang="en-US" sz="2000" dirty="0">
                <a:solidFill>
                  <a:prstClr val="black"/>
                </a:solidFill>
                <a:latin typeface="Calibri" panose="020F0502020204030204"/>
              </a:rPr>
              <a:t>/d</a:t>
            </a:r>
            <a:r>
              <a:rPr lang="en" sz="2000" dirty="0">
                <a:solidFill>
                  <a:prstClr val="black"/>
                </a:solidFill>
                <a:latin typeface="Calibri" panose="020F0502020204030204"/>
              </a:rPr>
              <a:t>x: [N×D]</a:t>
            </a:r>
            <a:endParaRPr sz="2000" dirty="0">
              <a:solidFill>
                <a:prstClr val="black"/>
              </a:solidFill>
              <a:latin typeface="Calibri" panose="020F0502020204030204"/>
            </a:endParaRPr>
          </a:p>
          <a:p>
            <a:pPr algn="ctr" defTabSz="685800"/>
            <a:r>
              <a:rPr lang="en" sz="2000" dirty="0">
                <a:solidFill>
                  <a:srgbClr val="C00000"/>
                </a:solidFill>
                <a:latin typeface="Calibri" panose="020F0502020204030204"/>
              </a:rPr>
              <a:t>[ </a:t>
            </a:r>
            <a:r>
              <a:rPr lang="en-US" sz="2000" dirty="0">
                <a:solidFill>
                  <a:srgbClr val="C00000"/>
                </a:solidFill>
                <a:latin typeface="Calibri" panose="020F0502020204030204"/>
              </a:rPr>
              <a:t> 0</a:t>
            </a:r>
            <a:r>
              <a:rPr lang="en" sz="2000" dirty="0">
                <a:solidFill>
                  <a:srgbClr val="C00000"/>
                </a:solidFill>
                <a:latin typeface="Calibri" panose="020F0502020204030204"/>
              </a:rPr>
              <a:t>   1</a:t>
            </a:r>
            <a:r>
              <a:rPr lang="en-US" sz="2000" dirty="0">
                <a:solidFill>
                  <a:srgbClr val="C00000"/>
                </a:solidFill>
                <a:latin typeface="Calibri" panose="020F0502020204030204"/>
              </a:rPr>
              <a:t>6</a:t>
            </a:r>
            <a:r>
              <a:rPr lang="en" sz="2000" dirty="0">
                <a:solidFill>
                  <a:srgbClr val="C00000"/>
                </a:solidFill>
                <a:latin typeface="Calibri" panose="020F0502020204030204"/>
              </a:rPr>
              <a:t> </a:t>
            </a:r>
            <a:r>
              <a:rPr lang="en-US" sz="2000" dirty="0">
                <a:solidFill>
                  <a:srgbClr val="C00000"/>
                </a:solidFill>
                <a:latin typeface="Calibri" panose="020F0502020204030204"/>
              </a:rPr>
              <a:t>  </a:t>
            </a:r>
            <a:r>
              <a:rPr lang="en" sz="2000" dirty="0">
                <a:solidFill>
                  <a:srgbClr val="C00000"/>
                </a:solidFill>
                <a:latin typeface="Calibri" panose="020F0502020204030204"/>
              </a:rPr>
              <a:t>-</a:t>
            </a:r>
            <a:r>
              <a:rPr lang="en-US" sz="2000" dirty="0">
                <a:solidFill>
                  <a:srgbClr val="C00000"/>
                </a:solidFill>
                <a:latin typeface="Calibri" panose="020F0502020204030204"/>
              </a:rPr>
              <a:t>9</a:t>
            </a:r>
            <a:r>
              <a:rPr lang="en" sz="2000" dirty="0">
                <a:solidFill>
                  <a:srgbClr val="C00000"/>
                </a:solidFill>
                <a:latin typeface="Calibri" panose="020F0502020204030204"/>
              </a:rPr>
              <a:t> </a:t>
            </a:r>
            <a:r>
              <a:rPr lang="en-US" sz="2000" dirty="0">
                <a:solidFill>
                  <a:srgbClr val="C00000"/>
                </a:solidFill>
                <a:latin typeface="Calibri" panose="020F0502020204030204"/>
              </a:rPr>
              <a:t> </a:t>
            </a:r>
            <a:r>
              <a:rPr lang="en" sz="2000" dirty="0">
                <a:solidFill>
                  <a:srgbClr val="C00000"/>
                </a:solidFill>
                <a:latin typeface="Calibri" panose="020F0502020204030204"/>
              </a:rPr>
              <a:t>]</a:t>
            </a:r>
            <a:endParaRPr sz="2000" dirty="0">
              <a:solidFill>
                <a:srgbClr val="C00000"/>
              </a:solidFill>
              <a:latin typeface="Calibri" panose="020F0502020204030204"/>
            </a:endParaRPr>
          </a:p>
          <a:p>
            <a:pPr algn="ctr" defTabSz="685800"/>
            <a:r>
              <a:rPr lang="en" sz="2000" dirty="0">
                <a:solidFill>
                  <a:srgbClr val="C00000"/>
                </a:solidFill>
                <a:latin typeface="Calibri" panose="020F0502020204030204"/>
              </a:rPr>
              <a:t>[-</a:t>
            </a:r>
            <a:r>
              <a:rPr lang="en-US" sz="2000" dirty="0">
                <a:solidFill>
                  <a:srgbClr val="C00000"/>
                </a:solidFill>
                <a:latin typeface="Calibri" panose="020F0502020204030204"/>
              </a:rPr>
              <a:t>24</a:t>
            </a:r>
            <a:r>
              <a:rPr lang="en" sz="2000" dirty="0">
                <a:solidFill>
                  <a:srgbClr val="C00000"/>
                </a:solidFill>
                <a:latin typeface="Calibri" panose="020F0502020204030204"/>
              </a:rPr>
              <a:t>   </a:t>
            </a:r>
            <a:r>
              <a:rPr lang="en-US" sz="2000" dirty="0">
                <a:solidFill>
                  <a:srgbClr val="C00000"/>
                </a:solidFill>
                <a:latin typeface="Calibri" panose="020F0502020204030204"/>
              </a:rPr>
              <a:t>9</a:t>
            </a:r>
            <a:r>
              <a:rPr lang="en" sz="2000" dirty="0">
                <a:solidFill>
                  <a:srgbClr val="C00000"/>
                </a:solidFill>
                <a:latin typeface="Calibri" panose="020F0502020204030204"/>
              </a:rPr>
              <a:t> </a:t>
            </a:r>
            <a:r>
              <a:rPr lang="en-US" sz="2000" dirty="0">
                <a:solidFill>
                  <a:srgbClr val="C00000"/>
                </a:solidFill>
                <a:latin typeface="Calibri" panose="020F0502020204030204"/>
              </a:rPr>
              <a:t> -30</a:t>
            </a:r>
            <a:r>
              <a:rPr lang="en" sz="2000" dirty="0">
                <a:solidFill>
                  <a:srgbClr val="C00000"/>
                </a:solidFill>
                <a:latin typeface="Calibri" panose="020F0502020204030204"/>
              </a:rPr>
              <a:t> ]</a:t>
            </a:r>
            <a:endParaRPr sz="2000" dirty="0">
              <a:solidFill>
                <a:srgbClr val="C00000"/>
              </a:solidFill>
              <a:latin typeface="Calibri" panose="020F0502020204030204"/>
            </a:endParaRPr>
          </a:p>
        </p:txBody>
      </p:sp>
      <p:cxnSp>
        <p:nvCxnSpPr>
          <p:cNvPr id="17" name="Elbow Connector 16"/>
          <p:cNvCxnSpPr/>
          <p:nvPr/>
        </p:nvCxnSpPr>
        <p:spPr>
          <a:xfrm rot="10800000" flipV="1">
            <a:off x="1501572" y="3007044"/>
            <a:ext cx="1767100" cy="662410"/>
          </a:xfrm>
          <a:prstGeom prst="bentConnector3">
            <a:avLst>
              <a:gd name="adj1" fmla="val 64343"/>
            </a:avLst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55017" y="4216422"/>
            <a:ext cx="2273379" cy="10618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n-US" sz="2100" dirty="0" err="1">
                <a:solidFill>
                  <a:srgbClr val="0000FF"/>
                </a:solidFill>
                <a:latin typeface="Calibri" panose="020F0502020204030204"/>
              </a:rPr>
              <a:t>dL</a:t>
            </a:r>
            <a:r>
              <a:rPr lang="en-US" sz="2100" dirty="0">
                <a:solidFill>
                  <a:srgbClr val="0000FF"/>
                </a:solidFill>
                <a:latin typeface="Calibri" panose="020F0502020204030204"/>
              </a:rPr>
              <a:t>/</a:t>
            </a:r>
            <a:r>
              <a:rPr lang="en-US" sz="2100" dirty="0" err="1">
                <a:solidFill>
                  <a:srgbClr val="0000FF"/>
                </a:solidFill>
                <a:latin typeface="Calibri" panose="020F0502020204030204"/>
              </a:rPr>
              <a:t>dx</a:t>
            </a:r>
            <a:r>
              <a:rPr lang="en-US" sz="2100" baseline="-25000" dirty="0" err="1">
                <a:solidFill>
                  <a:srgbClr val="0000FF"/>
                </a:solidFill>
                <a:latin typeface="Calibri" panose="020F0502020204030204"/>
              </a:rPr>
              <a:t>i,j</a:t>
            </a:r>
            <a:r>
              <a:rPr lang="en-US" sz="2100" dirty="0">
                <a:solidFill>
                  <a:prstClr val="black"/>
                </a:solidFill>
                <a:latin typeface="Calibri" panose="020F0502020204030204"/>
              </a:rPr>
              <a:t> </a:t>
            </a:r>
          </a:p>
          <a:p>
            <a:pPr defTabSz="685800"/>
            <a:r>
              <a:rPr lang="en-US" sz="2100" dirty="0">
                <a:solidFill>
                  <a:prstClr val="black"/>
                </a:solidFill>
                <a:latin typeface="Calibri" panose="020F0502020204030204"/>
              </a:rPr>
              <a:t>= </a:t>
            </a:r>
            <a:r>
              <a:rPr lang="en-US" sz="2100" dirty="0">
                <a:solidFill>
                  <a:srgbClr val="ED7D31"/>
                </a:solidFill>
                <a:latin typeface="Calibri" panose="020F0502020204030204"/>
              </a:rPr>
              <a:t>(</a:t>
            </a:r>
            <a:r>
              <a:rPr lang="en-US" sz="2100" dirty="0" err="1">
                <a:solidFill>
                  <a:srgbClr val="ED7D31"/>
                </a:solidFill>
                <a:latin typeface="Calibri" panose="020F0502020204030204"/>
              </a:rPr>
              <a:t>dy</a:t>
            </a:r>
            <a:r>
              <a:rPr lang="en-US" sz="2100" dirty="0">
                <a:solidFill>
                  <a:srgbClr val="ED7D31"/>
                </a:solidFill>
                <a:latin typeface="Calibri" panose="020F0502020204030204"/>
              </a:rPr>
              <a:t>/</a:t>
            </a:r>
            <a:r>
              <a:rPr lang="en-US" sz="2100" dirty="0" err="1">
                <a:solidFill>
                  <a:srgbClr val="ED7D31"/>
                </a:solidFill>
                <a:latin typeface="Calibri" panose="020F0502020204030204"/>
              </a:rPr>
              <a:t>dx</a:t>
            </a:r>
            <a:r>
              <a:rPr lang="en-US" sz="2100" baseline="-25000" dirty="0" err="1">
                <a:solidFill>
                  <a:srgbClr val="ED7D31"/>
                </a:solidFill>
                <a:latin typeface="Calibri" panose="020F0502020204030204"/>
              </a:rPr>
              <a:t>i,j</a:t>
            </a:r>
            <a:r>
              <a:rPr lang="en-US" sz="2100" dirty="0">
                <a:solidFill>
                  <a:srgbClr val="ED7D31"/>
                </a:solidFill>
                <a:latin typeface="Calibri" panose="020F0502020204030204"/>
              </a:rPr>
              <a:t>) </a:t>
            </a:r>
            <a:r>
              <a:rPr lang="en-US" sz="2100" dirty="0">
                <a:solidFill>
                  <a:prstClr val="black"/>
                </a:solidFill>
                <a:latin typeface="Calibri" panose="020F0502020204030204"/>
              </a:rPr>
              <a:t>· </a:t>
            </a:r>
            <a:r>
              <a:rPr lang="en-US" sz="2100" dirty="0">
                <a:solidFill>
                  <a:srgbClr val="C00000"/>
                </a:solidFill>
                <a:latin typeface="Calibri" panose="020F0502020204030204"/>
              </a:rPr>
              <a:t>(</a:t>
            </a:r>
            <a:r>
              <a:rPr lang="en-US" sz="2100" dirty="0" err="1">
                <a:solidFill>
                  <a:srgbClr val="C00000"/>
                </a:solidFill>
                <a:latin typeface="Calibri" panose="020F0502020204030204"/>
              </a:rPr>
              <a:t>dL</a:t>
            </a:r>
            <a:r>
              <a:rPr lang="en-US" sz="2100" dirty="0">
                <a:solidFill>
                  <a:srgbClr val="C00000"/>
                </a:solidFill>
                <a:latin typeface="Calibri" panose="020F0502020204030204"/>
              </a:rPr>
              <a:t>/</a:t>
            </a:r>
            <a:r>
              <a:rPr lang="en-US" sz="2100" dirty="0" err="1">
                <a:solidFill>
                  <a:srgbClr val="C00000"/>
                </a:solidFill>
                <a:latin typeface="Calibri" panose="020F0502020204030204"/>
              </a:rPr>
              <a:t>dy</a:t>
            </a:r>
            <a:r>
              <a:rPr lang="en-US" sz="2100" dirty="0">
                <a:solidFill>
                  <a:srgbClr val="C00000"/>
                </a:solidFill>
                <a:latin typeface="Calibri" panose="020F0502020204030204"/>
              </a:rPr>
              <a:t>)</a:t>
            </a:r>
          </a:p>
          <a:p>
            <a:pPr defTabSz="685800"/>
            <a:r>
              <a:rPr lang="en-US" sz="2100" dirty="0">
                <a:solidFill>
                  <a:prstClr val="black"/>
                </a:solidFill>
                <a:latin typeface="Calibri" panose="020F0502020204030204"/>
              </a:rPr>
              <a:t>= </a:t>
            </a:r>
            <a:r>
              <a:rPr lang="en-US" sz="2100" dirty="0">
                <a:solidFill>
                  <a:srgbClr val="7030A0"/>
                </a:solidFill>
                <a:latin typeface="Calibri" panose="020F0502020204030204"/>
              </a:rPr>
              <a:t>(</a:t>
            </a:r>
            <a:r>
              <a:rPr lang="en-US" sz="2100" dirty="0" err="1">
                <a:solidFill>
                  <a:srgbClr val="7030A0"/>
                </a:solidFill>
                <a:latin typeface="Calibri" panose="020F0502020204030204"/>
              </a:rPr>
              <a:t>w</a:t>
            </a:r>
            <a:r>
              <a:rPr lang="en-US" sz="2100" baseline="-25000" dirty="0" err="1">
                <a:solidFill>
                  <a:srgbClr val="7030A0"/>
                </a:solidFill>
                <a:latin typeface="Calibri" panose="020F0502020204030204"/>
              </a:rPr>
              <a:t>j</a:t>
            </a:r>
            <a:r>
              <a:rPr lang="en-US" sz="2100" baseline="-25000" dirty="0">
                <a:solidFill>
                  <a:srgbClr val="7030A0"/>
                </a:solidFill>
                <a:latin typeface="Calibri" panose="020F0502020204030204"/>
              </a:rPr>
              <a:t>,:</a:t>
            </a:r>
            <a:r>
              <a:rPr lang="en-US" sz="2100" dirty="0">
                <a:solidFill>
                  <a:srgbClr val="7030A0"/>
                </a:solidFill>
                <a:latin typeface="Calibri" panose="020F0502020204030204"/>
              </a:rPr>
              <a:t>) </a:t>
            </a:r>
            <a:r>
              <a:rPr lang="en-US" sz="2100" dirty="0">
                <a:solidFill>
                  <a:prstClr val="black"/>
                </a:solidFill>
                <a:latin typeface="Calibri" panose="020F0502020204030204"/>
              </a:rPr>
              <a:t>· </a:t>
            </a:r>
            <a:r>
              <a:rPr lang="en-US" sz="2100" dirty="0">
                <a:solidFill>
                  <a:srgbClr val="FF0000"/>
                </a:solidFill>
                <a:latin typeface="Calibri" panose="020F0502020204030204"/>
              </a:rPr>
              <a:t>(</a:t>
            </a:r>
            <a:r>
              <a:rPr lang="en-US" sz="2100" dirty="0" err="1">
                <a:solidFill>
                  <a:srgbClr val="FF0000"/>
                </a:solidFill>
                <a:latin typeface="Calibri" panose="020F0502020204030204"/>
              </a:rPr>
              <a:t>dL</a:t>
            </a:r>
            <a:r>
              <a:rPr lang="en-US" sz="2100" dirty="0">
                <a:solidFill>
                  <a:srgbClr val="FF0000"/>
                </a:solidFill>
                <a:latin typeface="Calibri" panose="020F0502020204030204"/>
              </a:rPr>
              <a:t>/</a:t>
            </a:r>
            <a:r>
              <a:rPr lang="en-US" sz="2100" dirty="0" err="1">
                <a:solidFill>
                  <a:srgbClr val="FF0000"/>
                </a:solidFill>
                <a:latin typeface="Calibri" panose="020F0502020204030204"/>
              </a:rPr>
              <a:t>dy</a:t>
            </a:r>
            <a:r>
              <a:rPr lang="en-US" sz="2100" baseline="-25000" dirty="0" err="1">
                <a:solidFill>
                  <a:srgbClr val="FF0000"/>
                </a:solidFill>
                <a:latin typeface="Calibri" panose="020F0502020204030204"/>
              </a:rPr>
              <a:t>i</a:t>
            </a:r>
            <a:r>
              <a:rPr lang="en-US" sz="2100" baseline="-25000" dirty="0">
                <a:solidFill>
                  <a:srgbClr val="FF0000"/>
                </a:solidFill>
                <a:latin typeface="Calibri" panose="020F0502020204030204"/>
              </a:rPr>
              <a:t>,:</a:t>
            </a:r>
            <a:r>
              <a:rPr lang="en-US" sz="2100" dirty="0">
                <a:solidFill>
                  <a:srgbClr val="FF0000"/>
                </a:solidFill>
                <a:latin typeface="Calibri" panose="020F0502020204030204"/>
              </a:rPr>
              <a:t>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350709" y="3559821"/>
            <a:ext cx="283603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n-US" sz="2400" dirty="0" err="1">
                <a:solidFill>
                  <a:prstClr val="black"/>
                </a:solidFill>
                <a:latin typeface="Calibri" panose="020F0502020204030204"/>
              </a:rPr>
              <a:t>dL</a:t>
            </a:r>
            <a:r>
              <a:rPr lang="en-US" sz="2400" dirty="0">
                <a:solidFill>
                  <a:prstClr val="black"/>
                </a:solidFill>
                <a:latin typeface="Calibri" panose="020F0502020204030204"/>
              </a:rPr>
              <a:t>/dx = (</a:t>
            </a:r>
            <a:r>
              <a:rPr lang="en-US" sz="2400" dirty="0" err="1">
                <a:solidFill>
                  <a:prstClr val="black"/>
                </a:solidFill>
                <a:latin typeface="Calibri" panose="020F0502020204030204"/>
              </a:rPr>
              <a:t>dL</a:t>
            </a:r>
            <a:r>
              <a:rPr lang="en-US" sz="2400" dirty="0">
                <a:solidFill>
                  <a:prstClr val="black"/>
                </a:solidFill>
                <a:latin typeface="Calibri" panose="020F0502020204030204"/>
              </a:rPr>
              <a:t>/</a:t>
            </a:r>
            <a:r>
              <a:rPr lang="en-US" sz="2400" dirty="0" err="1">
                <a:solidFill>
                  <a:prstClr val="black"/>
                </a:solidFill>
                <a:latin typeface="Calibri" panose="020F0502020204030204"/>
              </a:rPr>
              <a:t>dy</a:t>
            </a:r>
            <a:r>
              <a:rPr lang="en-US" sz="2400" dirty="0">
                <a:solidFill>
                  <a:prstClr val="black"/>
                </a:solidFill>
                <a:latin typeface="Calibri" panose="020F0502020204030204"/>
              </a:rPr>
              <a:t>) </a:t>
            </a:r>
            <a:r>
              <a:rPr lang="en-US" sz="2400" dirty="0" err="1">
                <a:solidFill>
                  <a:prstClr val="black"/>
                </a:solidFill>
                <a:latin typeface="Calibri" panose="020F0502020204030204"/>
              </a:rPr>
              <a:t>w</a:t>
            </a:r>
            <a:r>
              <a:rPr lang="en-US" sz="2400" baseline="30000" dirty="0" err="1">
                <a:solidFill>
                  <a:prstClr val="black"/>
                </a:solidFill>
                <a:latin typeface="Calibri" panose="020F0502020204030204"/>
              </a:rPr>
              <a:t>T</a:t>
            </a:r>
            <a:endParaRPr lang="en-US" sz="2400" baseline="30000" dirty="0">
              <a:solidFill>
                <a:prstClr val="black"/>
              </a:solidFill>
              <a:latin typeface="Calibri" panose="020F0502020204030204"/>
            </a:endParaRPr>
          </a:p>
          <a:p>
            <a:pPr defTabSz="685800"/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[N x D]        [N x M]  [M x D] 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547434" y="4002123"/>
            <a:ext cx="24302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Easy way to remember:</a:t>
            </a:r>
          </a:p>
          <a:p>
            <a:pPr defTabSz="685800"/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It’s the only way the shapes work out! </a:t>
            </a:r>
          </a:p>
        </p:txBody>
      </p:sp>
    </p:spTree>
    <p:extLst>
      <p:ext uri="{BB962C8B-B14F-4D97-AF65-F5344CB8AC3E}">
        <p14:creationId xmlns:p14="http://schemas.microsoft.com/office/powerpoint/2010/main" val="37601644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图像特征</a:t>
            </a:r>
            <a:r>
              <a:rPr lang="en-US" altLang="zh-CN" dirty="0"/>
              <a:t>: </a:t>
            </a:r>
            <a:r>
              <a:rPr lang="zh-CN" altLang="en-US" dirty="0"/>
              <a:t>词袋</a:t>
            </a:r>
            <a:r>
              <a:rPr lang="en-US" altLang="zh-CN" dirty="0"/>
              <a:t>(</a:t>
            </a:r>
            <a:r>
              <a:rPr lang="zh-CN" altLang="en-US" dirty="0"/>
              <a:t>数据驱动</a:t>
            </a:r>
            <a:r>
              <a:rPr lang="en-US" altLang="zh-CN" dirty="0"/>
              <a:t>!)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ctr" defTabSz="685800" rtl="0" eaLnBrk="1" latinLnBrk="0" hangingPunct="1">
              <a:defRPr sz="1500" kern="1200">
                <a:solidFill>
                  <a:srgbClr val="FFCB05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Lecture 5 - </a:t>
            </a:r>
            <a:fld id="{AC1089D3-84F4-7045-A571-C61BEF9B13BC}" type="slidenum"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FFCB0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Google Shape;1872;p104"/>
          <p:cNvSpPr/>
          <p:nvPr/>
        </p:nvSpPr>
        <p:spPr>
          <a:xfrm>
            <a:off x="116519" y="1659441"/>
            <a:ext cx="8908580" cy="2093367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Google Shape;1875;p10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843765" y="1942389"/>
            <a:ext cx="1637825" cy="1656919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1877;p104"/>
          <p:cNvPicPr preferRelativeResize="0"/>
          <p:nvPr/>
        </p:nvPicPr>
        <p:blipFill rotWithShape="1">
          <a:blip r:embed="rId3">
            <a:alphaModFix/>
          </a:blip>
          <a:srcRect t="14420" r="27262"/>
          <a:stretch/>
        </p:blipFill>
        <p:spPr>
          <a:xfrm>
            <a:off x="311619" y="2906991"/>
            <a:ext cx="878297" cy="7750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882;p104"/>
          <p:cNvPicPr preferRelativeResize="0"/>
          <p:nvPr/>
        </p:nvPicPr>
        <p:blipFill rotWithShape="1">
          <a:blip r:embed="rId3">
            <a:alphaModFix/>
          </a:blip>
          <a:srcRect t="80855" r="81139"/>
          <a:stretch/>
        </p:blipFill>
        <p:spPr>
          <a:xfrm>
            <a:off x="3518946" y="3079796"/>
            <a:ext cx="227741" cy="1733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883;p104"/>
          <p:cNvPicPr preferRelativeResize="0"/>
          <p:nvPr/>
        </p:nvPicPr>
        <p:blipFill rotWithShape="1">
          <a:blip r:embed="rId3">
            <a:alphaModFix/>
          </a:blip>
          <a:srcRect l="42205" t="80855" r="40129"/>
          <a:stretch/>
        </p:blipFill>
        <p:spPr>
          <a:xfrm>
            <a:off x="3954607" y="2772801"/>
            <a:ext cx="213320" cy="1733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884;p104"/>
          <p:cNvPicPr preferRelativeResize="0"/>
          <p:nvPr/>
        </p:nvPicPr>
        <p:blipFill rotWithShape="1">
          <a:blip r:embed="rId3">
            <a:alphaModFix/>
          </a:blip>
          <a:srcRect t="80855" r="81139"/>
          <a:stretch/>
        </p:blipFill>
        <p:spPr>
          <a:xfrm>
            <a:off x="3841999" y="3355149"/>
            <a:ext cx="227741" cy="1733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885;p104"/>
          <p:cNvPicPr preferRelativeResize="0"/>
          <p:nvPr/>
        </p:nvPicPr>
        <p:blipFill rotWithShape="1">
          <a:blip r:embed="rId3">
            <a:alphaModFix/>
          </a:blip>
          <a:srcRect l="56473" t="15389" r="21844" b="61201"/>
          <a:stretch/>
        </p:blipFill>
        <p:spPr>
          <a:xfrm>
            <a:off x="3501901" y="2482463"/>
            <a:ext cx="261807" cy="21199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" name="Google Shape;1886;p104"/>
          <p:cNvCxnSpPr/>
          <p:nvPr/>
        </p:nvCxnSpPr>
        <p:spPr>
          <a:xfrm>
            <a:off x="1410882" y="2877773"/>
            <a:ext cx="1549097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7" name="Google Shape;1887;p104"/>
          <p:cNvCxnSpPr/>
          <p:nvPr/>
        </p:nvCxnSpPr>
        <p:spPr>
          <a:xfrm>
            <a:off x="4953085" y="2877773"/>
            <a:ext cx="1549097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8" name="Google Shape;1888;p104"/>
          <p:cNvSpPr txBox="1"/>
          <p:nvPr/>
        </p:nvSpPr>
        <p:spPr>
          <a:xfrm>
            <a:off x="1257830" y="2111962"/>
            <a:ext cx="1812304" cy="737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lvl="0" algn="ctr" defTabSz="685800">
              <a:defRPr/>
            </a:pPr>
            <a:r>
              <a:rPr lang="zh-CN" altLang="en-US" sz="1865" dirty="0">
                <a:solidFill>
                  <a:prstClr val="black"/>
                </a:solidFill>
              </a:rPr>
              <a:t>提取随机块</a:t>
            </a:r>
          </a:p>
        </p:txBody>
      </p:sp>
      <p:sp>
        <p:nvSpPr>
          <p:cNvPr id="19" name="Google Shape;1889;p104"/>
          <p:cNvSpPr txBox="1"/>
          <p:nvPr/>
        </p:nvSpPr>
        <p:spPr>
          <a:xfrm>
            <a:off x="4814596" y="2043858"/>
            <a:ext cx="1938796" cy="501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lvl="0" defTabSz="685800">
              <a:defRPr/>
            </a:pPr>
            <a:r>
              <a:rPr lang="zh-CN" altLang="en-US" sz="1865" dirty="0">
                <a:solidFill>
                  <a:prstClr val="black"/>
                </a:solidFill>
              </a:rPr>
              <a:t>图像块聚类形成可视化块的码书</a:t>
            </a:r>
          </a:p>
        </p:txBody>
      </p:sp>
      <p:sp>
        <p:nvSpPr>
          <p:cNvPr id="20" name="Google Shape;1890;p104"/>
          <p:cNvSpPr txBox="1"/>
          <p:nvPr/>
        </p:nvSpPr>
        <p:spPr>
          <a:xfrm>
            <a:off x="210520" y="1587076"/>
            <a:ext cx="2550042" cy="402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865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Step 1: </a:t>
            </a:r>
            <a:r>
              <a:rPr kumimoji="0" lang="zh-CN" altLang="en" sz="1865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建立</a:t>
            </a:r>
            <a:r>
              <a:rPr kumimoji="0" lang="zh-CN" altLang="en-US" sz="1865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码书</a:t>
            </a:r>
            <a:endParaRPr kumimoji="0" sz="1865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Google Shape;1891;p104"/>
          <p:cNvSpPr/>
          <p:nvPr/>
        </p:nvSpPr>
        <p:spPr>
          <a:xfrm>
            <a:off x="116519" y="3814390"/>
            <a:ext cx="8908580" cy="174797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Google Shape;1892;p104"/>
          <p:cNvSpPr txBox="1"/>
          <p:nvPr/>
        </p:nvSpPr>
        <p:spPr>
          <a:xfrm>
            <a:off x="210520" y="3874762"/>
            <a:ext cx="2550042" cy="378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865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Step 2: </a:t>
            </a:r>
            <a:r>
              <a:rPr lang="zh-CN" altLang="en-US" sz="1865" b="1" dirty="0">
                <a:solidFill>
                  <a:prstClr val="black"/>
                </a:solidFill>
                <a:latin typeface="Calibri" panose="020F0502020204030204"/>
              </a:rPr>
              <a:t>图像编码</a:t>
            </a:r>
            <a:endParaRPr kumimoji="0" sz="1865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3" name="Google Shape;1893;p104"/>
          <p:cNvPicPr preferRelativeResize="0"/>
          <p:nvPr/>
        </p:nvPicPr>
        <p:blipFill rotWithShape="1">
          <a:blip r:embed="rId2">
            <a:alphaModFix/>
          </a:blip>
          <a:srcRect b="84128"/>
          <a:stretch/>
        </p:blipFill>
        <p:spPr>
          <a:xfrm>
            <a:off x="4301635" y="4278723"/>
            <a:ext cx="1390184" cy="2232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1894;p104"/>
          <p:cNvPicPr preferRelativeResize="0"/>
          <p:nvPr/>
        </p:nvPicPr>
        <p:blipFill rotWithShape="1">
          <a:blip r:embed="rId2">
            <a:alphaModFix/>
          </a:blip>
          <a:srcRect t="15870" b="66538"/>
          <a:stretch/>
        </p:blipFill>
        <p:spPr>
          <a:xfrm>
            <a:off x="5703064" y="4266632"/>
            <a:ext cx="1390184" cy="2474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1895;p104"/>
          <p:cNvPicPr preferRelativeResize="0"/>
          <p:nvPr/>
        </p:nvPicPr>
        <p:blipFill rotWithShape="1">
          <a:blip r:embed="rId2">
            <a:alphaModFix/>
          </a:blip>
          <a:srcRect t="33000" b="50607"/>
          <a:stretch/>
        </p:blipFill>
        <p:spPr>
          <a:xfrm>
            <a:off x="7104490" y="4275054"/>
            <a:ext cx="1390184" cy="2305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1896;p104"/>
          <p:cNvPicPr preferRelativeResize="0"/>
          <p:nvPr/>
        </p:nvPicPr>
        <p:blipFill rotWithShape="1">
          <a:blip r:embed="rId2">
            <a:alphaModFix/>
          </a:blip>
          <a:srcRect t="49332" b="33475"/>
          <a:stretch/>
        </p:blipFill>
        <p:spPr>
          <a:xfrm>
            <a:off x="4302362" y="5084229"/>
            <a:ext cx="1390185" cy="241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1897;p104"/>
          <p:cNvPicPr preferRelativeResize="0"/>
          <p:nvPr/>
        </p:nvPicPr>
        <p:blipFill rotWithShape="1">
          <a:blip r:embed="rId2">
            <a:alphaModFix/>
          </a:blip>
          <a:srcRect t="66487" b="16084"/>
          <a:stretch/>
        </p:blipFill>
        <p:spPr>
          <a:xfrm>
            <a:off x="5703065" y="5089177"/>
            <a:ext cx="1390187" cy="2451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1898;p104"/>
          <p:cNvPicPr preferRelativeResize="0"/>
          <p:nvPr/>
        </p:nvPicPr>
        <p:blipFill rotWithShape="1">
          <a:blip r:embed="rId2">
            <a:alphaModFix/>
          </a:blip>
          <a:srcRect t="83290" b="222"/>
          <a:stretch/>
        </p:blipFill>
        <p:spPr>
          <a:xfrm>
            <a:off x="7103774" y="5095792"/>
            <a:ext cx="1390187" cy="2318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1899;p104"/>
          <p:cNvPicPr preferRelativeResize="0"/>
          <p:nvPr/>
        </p:nvPicPr>
        <p:blipFill rotWithShape="1">
          <a:blip r:embed="rId3">
            <a:alphaModFix/>
          </a:blip>
          <a:srcRect t="14420" r="27262"/>
          <a:stretch/>
        </p:blipFill>
        <p:spPr>
          <a:xfrm>
            <a:off x="1221532" y="4304200"/>
            <a:ext cx="1139189" cy="100523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" name="Google Shape;1900;p104"/>
          <p:cNvCxnSpPr/>
          <p:nvPr/>
        </p:nvCxnSpPr>
        <p:spPr>
          <a:xfrm>
            <a:off x="2543637" y="4806819"/>
            <a:ext cx="1549097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1" name="Google Shape;1901;p104"/>
          <p:cNvSpPr/>
          <p:nvPr/>
        </p:nvSpPr>
        <p:spPr>
          <a:xfrm>
            <a:off x="4342093" y="3940995"/>
            <a:ext cx="131066" cy="325715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Google Shape;1902;p104"/>
          <p:cNvSpPr/>
          <p:nvPr/>
        </p:nvSpPr>
        <p:spPr>
          <a:xfrm>
            <a:off x="4573108" y="4164486"/>
            <a:ext cx="131066" cy="102273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Google Shape;1903;p104"/>
          <p:cNvSpPr/>
          <p:nvPr/>
        </p:nvSpPr>
        <p:spPr>
          <a:xfrm>
            <a:off x="4814596" y="3976911"/>
            <a:ext cx="131066" cy="289724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Google Shape;1904;p104"/>
          <p:cNvSpPr/>
          <p:nvPr/>
        </p:nvSpPr>
        <p:spPr>
          <a:xfrm>
            <a:off x="5056083" y="3940920"/>
            <a:ext cx="131066" cy="325715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Google Shape;1905;p104"/>
          <p:cNvSpPr/>
          <p:nvPr/>
        </p:nvSpPr>
        <p:spPr>
          <a:xfrm>
            <a:off x="5287097" y="4093255"/>
            <a:ext cx="131066" cy="173355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Google Shape;1906;p104"/>
          <p:cNvSpPr/>
          <p:nvPr/>
        </p:nvSpPr>
        <p:spPr>
          <a:xfrm>
            <a:off x="5495093" y="3874762"/>
            <a:ext cx="131066" cy="391998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Google Shape;1907;p104"/>
          <p:cNvSpPr/>
          <p:nvPr/>
        </p:nvSpPr>
        <p:spPr>
          <a:xfrm>
            <a:off x="5745003" y="4199352"/>
            <a:ext cx="131066" cy="67183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Google Shape;1908;p104"/>
          <p:cNvSpPr/>
          <p:nvPr/>
        </p:nvSpPr>
        <p:spPr>
          <a:xfrm>
            <a:off x="5976868" y="4164362"/>
            <a:ext cx="131066" cy="102273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Google Shape;1909;p104"/>
          <p:cNvSpPr/>
          <p:nvPr/>
        </p:nvSpPr>
        <p:spPr>
          <a:xfrm>
            <a:off x="6208732" y="4019224"/>
            <a:ext cx="131066" cy="247436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Google Shape;1910;p104"/>
          <p:cNvSpPr/>
          <p:nvPr/>
        </p:nvSpPr>
        <p:spPr>
          <a:xfrm>
            <a:off x="6440597" y="4199452"/>
            <a:ext cx="131066" cy="67183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Google Shape;1911;p104"/>
          <p:cNvSpPr/>
          <p:nvPr/>
        </p:nvSpPr>
        <p:spPr>
          <a:xfrm>
            <a:off x="6672462" y="4199452"/>
            <a:ext cx="131066" cy="67183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2" name="Google Shape;1912;p104"/>
          <p:cNvSpPr/>
          <p:nvPr/>
        </p:nvSpPr>
        <p:spPr>
          <a:xfrm>
            <a:off x="6904326" y="4164362"/>
            <a:ext cx="131066" cy="102273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Google Shape;1913;p104"/>
          <p:cNvSpPr/>
          <p:nvPr/>
        </p:nvSpPr>
        <p:spPr>
          <a:xfrm>
            <a:off x="7136191" y="4133119"/>
            <a:ext cx="131066" cy="133466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4" name="Google Shape;1914;p104"/>
          <p:cNvSpPr/>
          <p:nvPr/>
        </p:nvSpPr>
        <p:spPr>
          <a:xfrm>
            <a:off x="7368055" y="4199452"/>
            <a:ext cx="131066" cy="67183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Google Shape;1915;p104"/>
          <p:cNvSpPr/>
          <p:nvPr/>
        </p:nvSpPr>
        <p:spPr>
          <a:xfrm>
            <a:off x="7599920" y="4133169"/>
            <a:ext cx="131066" cy="133466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Google Shape;1916;p104"/>
          <p:cNvSpPr/>
          <p:nvPr/>
        </p:nvSpPr>
        <p:spPr>
          <a:xfrm>
            <a:off x="7831785" y="4232468"/>
            <a:ext cx="131066" cy="34191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7" name="Google Shape;1917;p104"/>
          <p:cNvSpPr/>
          <p:nvPr/>
        </p:nvSpPr>
        <p:spPr>
          <a:xfrm>
            <a:off x="8092143" y="4051891"/>
            <a:ext cx="131066" cy="214744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Google Shape;1918;p104"/>
          <p:cNvSpPr/>
          <p:nvPr/>
        </p:nvSpPr>
        <p:spPr>
          <a:xfrm>
            <a:off x="8308760" y="4133169"/>
            <a:ext cx="131066" cy="133466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Google Shape;1919;p104"/>
          <p:cNvSpPr/>
          <p:nvPr/>
        </p:nvSpPr>
        <p:spPr>
          <a:xfrm>
            <a:off x="4335470" y="4907318"/>
            <a:ext cx="131066" cy="173355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0" name="Google Shape;1920;p104"/>
          <p:cNvSpPr/>
          <p:nvPr/>
        </p:nvSpPr>
        <p:spPr>
          <a:xfrm>
            <a:off x="4566489" y="4978476"/>
            <a:ext cx="131066" cy="102273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1" name="Google Shape;1921;p104"/>
          <p:cNvSpPr/>
          <p:nvPr/>
        </p:nvSpPr>
        <p:spPr>
          <a:xfrm>
            <a:off x="4807972" y="5013441"/>
            <a:ext cx="131066" cy="67183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Google Shape;1922;p104"/>
          <p:cNvSpPr/>
          <p:nvPr/>
        </p:nvSpPr>
        <p:spPr>
          <a:xfrm>
            <a:off x="5049460" y="4688624"/>
            <a:ext cx="131066" cy="391998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Google Shape;1923;p104"/>
          <p:cNvSpPr/>
          <p:nvPr/>
        </p:nvSpPr>
        <p:spPr>
          <a:xfrm>
            <a:off x="5280474" y="4947132"/>
            <a:ext cx="131066" cy="133466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Google Shape;1924;p104"/>
          <p:cNvSpPr/>
          <p:nvPr/>
        </p:nvSpPr>
        <p:spPr>
          <a:xfrm>
            <a:off x="5488470" y="5013567"/>
            <a:ext cx="131066" cy="67183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Google Shape;1925;p104"/>
          <p:cNvSpPr/>
          <p:nvPr/>
        </p:nvSpPr>
        <p:spPr>
          <a:xfrm>
            <a:off x="5738384" y="5013342"/>
            <a:ext cx="131066" cy="67183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" name="Google Shape;1926;p104"/>
          <p:cNvSpPr/>
          <p:nvPr/>
        </p:nvSpPr>
        <p:spPr>
          <a:xfrm>
            <a:off x="5970244" y="4907266"/>
            <a:ext cx="131066" cy="173355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7" name="Google Shape;1927;p104"/>
          <p:cNvSpPr/>
          <p:nvPr/>
        </p:nvSpPr>
        <p:spPr>
          <a:xfrm>
            <a:off x="6202109" y="4907293"/>
            <a:ext cx="131066" cy="173355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8" name="Google Shape;1928;p104"/>
          <p:cNvSpPr/>
          <p:nvPr/>
        </p:nvSpPr>
        <p:spPr>
          <a:xfrm>
            <a:off x="6433974" y="4868623"/>
            <a:ext cx="131066" cy="212045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9" name="Google Shape;1929;p104"/>
          <p:cNvSpPr/>
          <p:nvPr/>
        </p:nvSpPr>
        <p:spPr>
          <a:xfrm>
            <a:off x="6665839" y="4857401"/>
            <a:ext cx="131066" cy="223142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0" name="Google Shape;1930;p104"/>
          <p:cNvSpPr/>
          <p:nvPr/>
        </p:nvSpPr>
        <p:spPr>
          <a:xfrm>
            <a:off x="6897703" y="5013441"/>
            <a:ext cx="131066" cy="67183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1" name="Google Shape;1931;p104"/>
          <p:cNvSpPr/>
          <p:nvPr/>
        </p:nvSpPr>
        <p:spPr>
          <a:xfrm>
            <a:off x="7129567" y="4907192"/>
            <a:ext cx="131066" cy="173355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2" name="Google Shape;1932;p104"/>
          <p:cNvSpPr/>
          <p:nvPr/>
        </p:nvSpPr>
        <p:spPr>
          <a:xfrm>
            <a:off x="7361436" y="5013442"/>
            <a:ext cx="131066" cy="67183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3" name="Google Shape;1933;p104"/>
          <p:cNvSpPr/>
          <p:nvPr/>
        </p:nvSpPr>
        <p:spPr>
          <a:xfrm>
            <a:off x="7593297" y="4907267"/>
            <a:ext cx="131066" cy="173355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Google Shape;1934;p104"/>
          <p:cNvSpPr/>
          <p:nvPr/>
        </p:nvSpPr>
        <p:spPr>
          <a:xfrm>
            <a:off x="7825162" y="5013462"/>
            <a:ext cx="131066" cy="67183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Google Shape;1935;p104"/>
          <p:cNvSpPr/>
          <p:nvPr/>
        </p:nvSpPr>
        <p:spPr>
          <a:xfrm>
            <a:off x="8085525" y="4865881"/>
            <a:ext cx="131066" cy="214744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Google Shape;1936;p104"/>
          <p:cNvSpPr/>
          <p:nvPr/>
        </p:nvSpPr>
        <p:spPr>
          <a:xfrm>
            <a:off x="8302137" y="4978349"/>
            <a:ext cx="131066" cy="102273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Google Shape;1937;p104"/>
          <p:cNvSpPr txBox="1"/>
          <p:nvPr/>
        </p:nvSpPr>
        <p:spPr>
          <a:xfrm>
            <a:off x="90002" y="5360681"/>
            <a:ext cx="3811707" cy="173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Fei-Fei</a:t>
            </a:r>
            <a:r>
              <a:rPr kumimoji="0" lang="en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and </a:t>
            </a:r>
            <a:r>
              <a:rPr kumimoji="0" lang="en" sz="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Perona</a:t>
            </a:r>
            <a:r>
              <a:rPr kumimoji="0" lang="en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“A </a:t>
            </a:r>
            <a:r>
              <a:rPr kumimoji="0" lang="en" sz="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bayesian</a:t>
            </a:r>
            <a:r>
              <a:rPr kumimoji="0" lang="en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hierarchical model for learning natural scene categories”, CVPR 2005</a:t>
            </a:r>
            <a:endParaRPr kumimoji="0" sz="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8" name="Google Shape;163;p21"/>
          <p:cNvPicPr preferRelativeResize="0"/>
          <p:nvPr/>
        </p:nvPicPr>
        <p:blipFill rotWithShape="1">
          <a:blip r:embed="rId4">
            <a:alphaModFix/>
          </a:blip>
          <a:srcRect l="11760" r="15953"/>
          <a:stretch/>
        </p:blipFill>
        <p:spPr>
          <a:xfrm>
            <a:off x="311619" y="1996070"/>
            <a:ext cx="879344" cy="80675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163;p21"/>
          <p:cNvPicPr preferRelativeResize="0"/>
          <p:nvPr/>
        </p:nvPicPr>
        <p:blipFill rotWithShape="1">
          <a:blip r:embed="rId4">
            <a:alphaModFix/>
          </a:blip>
          <a:srcRect l="24516" t="58375" r="56216" b="13648"/>
          <a:stretch/>
        </p:blipFill>
        <p:spPr>
          <a:xfrm>
            <a:off x="3319535" y="2064087"/>
            <a:ext cx="234388" cy="225707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163;p21"/>
          <p:cNvPicPr preferRelativeResize="0"/>
          <p:nvPr/>
        </p:nvPicPr>
        <p:blipFill rotWithShape="1">
          <a:blip r:embed="rId4">
            <a:alphaModFix/>
          </a:blip>
          <a:srcRect l="51678" t="61998" r="24771" b="14295"/>
          <a:stretch/>
        </p:blipFill>
        <p:spPr>
          <a:xfrm>
            <a:off x="3954607" y="2194109"/>
            <a:ext cx="286474" cy="19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163;p21"/>
          <p:cNvPicPr preferRelativeResize="0"/>
          <p:nvPr/>
        </p:nvPicPr>
        <p:blipFill rotWithShape="1">
          <a:blip r:embed="rId4">
            <a:alphaModFix/>
          </a:blip>
          <a:srcRect l="45364" t="44434" r="38222" b="35121"/>
          <a:stretch/>
        </p:blipFill>
        <p:spPr>
          <a:xfrm>
            <a:off x="4310666" y="2480705"/>
            <a:ext cx="199664" cy="16494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163;p21"/>
          <p:cNvPicPr preferRelativeResize="0"/>
          <p:nvPr/>
        </p:nvPicPr>
        <p:blipFill rotWithShape="1">
          <a:blip r:embed="rId4">
            <a:alphaModFix/>
          </a:blip>
          <a:srcRect l="46225" t="20488" r="37362" b="54729"/>
          <a:stretch/>
        </p:blipFill>
        <p:spPr>
          <a:xfrm>
            <a:off x="4371145" y="2979830"/>
            <a:ext cx="199664" cy="19993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38610455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Example: Matrix Multiplication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685800"/>
            <a:r>
              <a:rPr lang="en-US">
                <a:latin typeface="Calibri" panose="020F0502020204030204"/>
              </a:rPr>
              <a:t>Lecture 6 - </a:t>
            </a:r>
            <a:fld id="{AC1089D3-84F4-7045-A571-C61BEF9B13BC}" type="slidenum">
              <a:rPr lang="en-US">
                <a:latin typeface="Calibri" panose="020F0502020204030204"/>
              </a:rPr>
              <a:pPr defTabSz="685800"/>
              <a:t>130</a:t>
            </a:fld>
            <a:endParaRPr lang="en-US" dirty="0">
              <a:latin typeface="Calibri" panose="020F0502020204030204"/>
            </a:endParaRPr>
          </a:p>
        </p:txBody>
      </p:sp>
      <p:sp>
        <p:nvSpPr>
          <p:cNvPr id="5" name="Google Shape;2666;p165"/>
          <p:cNvSpPr txBox="1"/>
          <p:nvPr/>
        </p:nvSpPr>
        <p:spPr>
          <a:xfrm>
            <a:off x="105835" y="1721692"/>
            <a:ext cx="1324392" cy="9904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algn="ctr" defTabSz="685800"/>
            <a:r>
              <a:rPr lang="en" sz="2000" dirty="0">
                <a:solidFill>
                  <a:prstClr val="black"/>
                </a:solidFill>
                <a:latin typeface="Calibri" panose="020F0502020204030204"/>
              </a:rPr>
              <a:t>x: [N×D]</a:t>
            </a:r>
            <a:endParaRPr sz="2000" dirty="0">
              <a:solidFill>
                <a:prstClr val="black"/>
              </a:solidFill>
              <a:latin typeface="Calibri" panose="020F0502020204030204"/>
            </a:endParaRPr>
          </a:p>
          <a:p>
            <a:pPr algn="ctr" defTabSz="685800"/>
            <a:r>
              <a:rPr lang="en" sz="2000" dirty="0">
                <a:solidFill>
                  <a:srgbClr val="6AA84F"/>
                </a:solidFill>
                <a:latin typeface="Calibri" panose="020F0502020204030204"/>
              </a:rPr>
              <a:t>[  2   1  -3 ]</a:t>
            </a:r>
            <a:endParaRPr sz="2000" dirty="0">
              <a:solidFill>
                <a:srgbClr val="6AA84F"/>
              </a:solidFill>
              <a:latin typeface="Calibri" panose="020F0502020204030204"/>
            </a:endParaRPr>
          </a:p>
          <a:p>
            <a:pPr algn="ctr" defTabSz="685800"/>
            <a:r>
              <a:rPr lang="en" sz="2000" dirty="0">
                <a:solidFill>
                  <a:srgbClr val="6AA84F"/>
                </a:solidFill>
                <a:latin typeface="Calibri" panose="020F0502020204030204"/>
              </a:rPr>
              <a:t>[ -3   4   2 ]</a:t>
            </a:r>
            <a:endParaRPr sz="2000" dirty="0">
              <a:solidFill>
                <a:srgbClr val="6AA84F"/>
              </a:solidFill>
              <a:latin typeface="Calibri" panose="020F0502020204030204"/>
            </a:endParaRPr>
          </a:p>
        </p:txBody>
      </p:sp>
      <p:sp>
        <p:nvSpPr>
          <p:cNvPr id="6" name="Google Shape;2667;p165"/>
          <p:cNvSpPr txBox="1"/>
          <p:nvPr/>
        </p:nvSpPr>
        <p:spPr>
          <a:xfrm>
            <a:off x="1456729" y="1681190"/>
            <a:ext cx="1385063" cy="12936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algn="ctr" defTabSz="685800"/>
            <a:r>
              <a:rPr lang="en" sz="2000" dirty="0">
                <a:solidFill>
                  <a:prstClr val="black"/>
                </a:solidFill>
                <a:latin typeface="Calibri" panose="020F0502020204030204"/>
              </a:rPr>
              <a:t>w: [D×M]</a:t>
            </a:r>
            <a:endParaRPr sz="2000" dirty="0">
              <a:solidFill>
                <a:prstClr val="black"/>
              </a:solidFill>
              <a:latin typeface="Calibri" panose="020F0502020204030204"/>
            </a:endParaRPr>
          </a:p>
          <a:p>
            <a:pPr algn="ctr" defTabSz="685800"/>
            <a:r>
              <a:rPr lang="en" sz="2000" dirty="0">
                <a:solidFill>
                  <a:srgbClr val="6AA84F"/>
                </a:solidFill>
                <a:latin typeface="Calibri" panose="020F0502020204030204"/>
              </a:rPr>
              <a:t>[  3  2  1 -1]</a:t>
            </a:r>
            <a:endParaRPr sz="2000" dirty="0">
              <a:solidFill>
                <a:srgbClr val="6AA84F"/>
              </a:solidFill>
              <a:latin typeface="Calibri" panose="020F0502020204030204"/>
            </a:endParaRPr>
          </a:p>
          <a:p>
            <a:pPr algn="ctr" defTabSz="685800"/>
            <a:r>
              <a:rPr lang="en" sz="2000" dirty="0">
                <a:solidFill>
                  <a:srgbClr val="6AA84F"/>
                </a:solidFill>
                <a:latin typeface="Calibri" panose="020F0502020204030204"/>
              </a:rPr>
              <a:t>[  2  1  3  2]</a:t>
            </a:r>
            <a:endParaRPr sz="2000" dirty="0">
              <a:solidFill>
                <a:srgbClr val="6AA84F"/>
              </a:solidFill>
              <a:latin typeface="Calibri" panose="020F0502020204030204"/>
            </a:endParaRPr>
          </a:p>
          <a:p>
            <a:pPr algn="ctr" defTabSz="685800"/>
            <a:r>
              <a:rPr lang="en" sz="2000" dirty="0">
                <a:solidFill>
                  <a:srgbClr val="6AA84F"/>
                </a:solidFill>
                <a:latin typeface="Calibri" panose="020F0502020204030204"/>
              </a:rPr>
              <a:t>[  3  2  1 -2]</a:t>
            </a:r>
            <a:endParaRPr sz="2000" dirty="0">
              <a:solidFill>
                <a:srgbClr val="6AA84F"/>
              </a:solidFill>
              <a:latin typeface="Calibri" panose="020F0502020204030204"/>
            </a:endParaRPr>
          </a:p>
        </p:txBody>
      </p:sp>
      <p:grpSp>
        <p:nvGrpSpPr>
          <p:cNvPr id="7" name="Google Shape;2668;p165"/>
          <p:cNvGrpSpPr/>
          <p:nvPr/>
        </p:nvGrpSpPr>
        <p:grpSpPr>
          <a:xfrm>
            <a:off x="3350708" y="1783889"/>
            <a:ext cx="2752446" cy="1311858"/>
            <a:chOff x="3528693" y="1554987"/>
            <a:chExt cx="2753163" cy="1312200"/>
          </a:xfrm>
        </p:grpSpPr>
        <p:sp>
          <p:nvSpPr>
            <p:cNvPr id="8" name="Google Shape;2669;p165"/>
            <p:cNvSpPr/>
            <p:nvPr/>
          </p:nvSpPr>
          <p:spPr>
            <a:xfrm>
              <a:off x="3528693" y="1554987"/>
              <a:ext cx="2753163" cy="1312200"/>
            </a:xfrm>
            <a:prstGeom prst="rect">
              <a:avLst/>
            </a:prstGeom>
            <a:solidFill>
              <a:srgbClr val="F3F3F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01" tIns="91401" rIns="91401" bIns="91401" anchor="t" anchorCtr="0">
              <a:noAutofit/>
            </a:bodyPr>
            <a:lstStyle/>
            <a:p>
              <a:pPr algn="ctr" defTabSz="685800"/>
              <a:r>
                <a:rPr lang="en" sz="2200" dirty="0">
                  <a:solidFill>
                    <a:prstClr val="black"/>
                  </a:solidFill>
                  <a:latin typeface="Calibri" panose="020F0502020204030204"/>
                </a:rPr>
                <a:t>Matrix Multiply</a:t>
              </a:r>
              <a:r>
                <a:rPr lang="en-US" sz="2200" dirty="0">
                  <a:solidFill>
                    <a:prstClr val="black"/>
                  </a:solidFill>
                  <a:latin typeface="Calibri" panose="020F0502020204030204"/>
                </a:rPr>
                <a:t> </a:t>
              </a:r>
              <a:r>
                <a:rPr lang="en-US" sz="2200" i="1" dirty="0">
                  <a:solidFill>
                    <a:prstClr val="black"/>
                  </a:solidFill>
                  <a:latin typeface="Calibri" panose="020F0502020204030204"/>
                </a:rPr>
                <a:t>y = </a:t>
              </a:r>
              <a:r>
                <a:rPr lang="en-US" sz="2200" i="1" dirty="0" err="1">
                  <a:solidFill>
                    <a:prstClr val="black"/>
                  </a:solidFill>
                  <a:latin typeface="Calibri" panose="020F0502020204030204"/>
                </a:rPr>
                <a:t>xw</a:t>
              </a:r>
              <a:endParaRPr sz="2200" i="1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pic>
          <p:nvPicPr>
            <p:cNvPr id="9" name="Google Shape;2670;p165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3722274" y="2046850"/>
              <a:ext cx="2389475" cy="7075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" name="Google Shape;2671;p165"/>
          <p:cNvSpPr txBox="1"/>
          <p:nvPr/>
        </p:nvSpPr>
        <p:spPr>
          <a:xfrm>
            <a:off x="7139239" y="1209653"/>
            <a:ext cx="1861016" cy="11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algn="ctr" defTabSz="685800"/>
            <a:r>
              <a:rPr lang="en" sz="2000" dirty="0">
                <a:solidFill>
                  <a:prstClr val="black"/>
                </a:solidFill>
                <a:latin typeface="Calibri" panose="020F0502020204030204"/>
              </a:rPr>
              <a:t>y: [N×M]</a:t>
            </a:r>
            <a:endParaRPr sz="2000" dirty="0">
              <a:solidFill>
                <a:prstClr val="black"/>
              </a:solidFill>
              <a:latin typeface="Calibri" panose="020F0502020204030204"/>
            </a:endParaRPr>
          </a:p>
          <a:p>
            <a:pPr algn="ctr" defTabSz="685800"/>
            <a:r>
              <a:rPr lang="en" sz="2000" dirty="0">
                <a:solidFill>
                  <a:srgbClr val="6AA84F"/>
                </a:solidFill>
                <a:latin typeface="Calibri" panose="020F0502020204030204"/>
              </a:rPr>
              <a:t>[</a:t>
            </a:r>
            <a:r>
              <a:rPr lang="en-US" sz="2000" dirty="0">
                <a:solidFill>
                  <a:srgbClr val="6AA84F"/>
                </a:solidFill>
                <a:latin typeface="Calibri" panose="020F0502020204030204"/>
              </a:rPr>
              <a:t>-1</a:t>
            </a:r>
            <a:r>
              <a:rPr lang="en" sz="2000" dirty="0">
                <a:solidFill>
                  <a:srgbClr val="6AA84F"/>
                </a:solidFill>
                <a:latin typeface="Calibri" panose="020F0502020204030204"/>
              </a:rPr>
              <a:t> </a:t>
            </a:r>
            <a:r>
              <a:rPr lang="en-US" sz="2000" dirty="0">
                <a:solidFill>
                  <a:srgbClr val="6AA84F"/>
                </a:solidFill>
                <a:latin typeface="Calibri" panose="020F0502020204030204"/>
              </a:rPr>
              <a:t>-1</a:t>
            </a:r>
            <a:r>
              <a:rPr lang="en" sz="2000" dirty="0">
                <a:solidFill>
                  <a:srgbClr val="6AA84F"/>
                </a:solidFill>
                <a:latin typeface="Calibri" panose="020F0502020204030204"/>
              </a:rPr>
              <a:t>  </a:t>
            </a:r>
            <a:r>
              <a:rPr lang="en-US" sz="2000" dirty="0">
                <a:solidFill>
                  <a:srgbClr val="6AA84F"/>
                </a:solidFill>
                <a:latin typeface="Calibri" panose="020F0502020204030204"/>
              </a:rPr>
              <a:t> </a:t>
            </a:r>
            <a:r>
              <a:rPr lang="en" sz="2000" dirty="0">
                <a:solidFill>
                  <a:srgbClr val="6AA84F"/>
                </a:solidFill>
                <a:latin typeface="Calibri" panose="020F0502020204030204"/>
              </a:rPr>
              <a:t>2  </a:t>
            </a:r>
            <a:r>
              <a:rPr lang="en-US" sz="2000" dirty="0">
                <a:solidFill>
                  <a:srgbClr val="6AA84F"/>
                </a:solidFill>
                <a:latin typeface="Calibri" panose="020F0502020204030204"/>
              </a:rPr>
              <a:t> </a:t>
            </a:r>
            <a:r>
              <a:rPr lang="en" sz="2000" dirty="0">
                <a:solidFill>
                  <a:srgbClr val="6AA84F"/>
                </a:solidFill>
                <a:latin typeface="Calibri" panose="020F0502020204030204"/>
              </a:rPr>
              <a:t>6 ]</a:t>
            </a:r>
            <a:endParaRPr sz="2000" dirty="0">
              <a:solidFill>
                <a:srgbClr val="6AA84F"/>
              </a:solidFill>
              <a:latin typeface="Calibri" panose="020F0502020204030204"/>
            </a:endParaRPr>
          </a:p>
          <a:p>
            <a:pPr algn="ctr" defTabSz="685800"/>
            <a:r>
              <a:rPr lang="en" sz="2000" dirty="0">
                <a:solidFill>
                  <a:srgbClr val="6AA84F"/>
                </a:solidFill>
                <a:latin typeface="Calibri" panose="020F0502020204030204"/>
              </a:rPr>
              <a:t>[</a:t>
            </a:r>
            <a:r>
              <a:rPr lang="en-US" sz="2000" dirty="0">
                <a:solidFill>
                  <a:srgbClr val="6AA84F"/>
                </a:solidFill>
                <a:latin typeface="Calibri" panose="020F0502020204030204"/>
              </a:rPr>
              <a:t> </a:t>
            </a:r>
            <a:r>
              <a:rPr lang="en" sz="2000" dirty="0">
                <a:solidFill>
                  <a:srgbClr val="6AA84F"/>
                </a:solidFill>
                <a:latin typeface="Calibri" panose="020F0502020204030204"/>
              </a:rPr>
              <a:t>5 </a:t>
            </a:r>
            <a:r>
              <a:rPr lang="en-US" sz="2000" dirty="0">
                <a:solidFill>
                  <a:srgbClr val="6AA84F"/>
                </a:solidFill>
                <a:latin typeface="Calibri" panose="020F0502020204030204"/>
              </a:rPr>
              <a:t>  </a:t>
            </a:r>
            <a:r>
              <a:rPr lang="en" sz="2000" dirty="0">
                <a:solidFill>
                  <a:srgbClr val="6AA84F"/>
                </a:solidFill>
                <a:latin typeface="Calibri" panose="020F0502020204030204"/>
              </a:rPr>
              <a:t>2  1</a:t>
            </a:r>
            <a:r>
              <a:rPr lang="en-US" sz="2000" dirty="0">
                <a:solidFill>
                  <a:srgbClr val="6AA84F"/>
                </a:solidFill>
                <a:latin typeface="Calibri" panose="020F0502020204030204"/>
              </a:rPr>
              <a:t>1</a:t>
            </a:r>
            <a:r>
              <a:rPr lang="en" sz="2000" dirty="0">
                <a:solidFill>
                  <a:srgbClr val="6AA84F"/>
                </a:solidFill>
                <a:latin typeface="Calibri" panose="020F0502020204030204"/>
              </a:rPr>
              <a:t>  </a:t>
            </a:r>
            <a:r>
              <a:rPr lang="en-US" sz="2000" dirty="0">
                <a:solidFill>
                  <a:srgbClr val="6AA84F"/>
                </a:solidFill>
                <a:latin typeface="Calibri" panose="020F0502020204030204"/>
              </a:rPr>
              <a:t>7</a:t>
            </a:r>
            <a:r>
              <a:rPr lang="en" sz="2000" dirty="0">
                <a:solidFill>
                  <a:srgbClr val="6AA84F"/>
                </a:solidFill>
                <a:latin typeface="Calibri" panose="020F0502020204030204"/>
              </a:rPr>
              <a:t> ]</a:t>
            </a:r>
            <a:endParaRPr sz="2000" dirty="0">
              <a:solidFill>
                <a:srgbClr val="6AA84F"/>
              </a:solidFill>
              <a:latin typeface="Calibri" panose="020F0502020204030204"/>
            </a:endParaRPr>
          </a:p>
        </p:txBody>
      </p:sp>
      <p:cxnSp>
        <p:nvCxnSpPr>
          <p:cNvPr id="14" name="Google Shape;2675;p165"/>
          <p:cNvCxnSpPr/>
          <p:nvPr/>
        </p:nvCxnSpPr>
        <p:spPr>
          <a:xfrm>
            <a:off x="6228627" y="1985325"/>
            <a:ext cx="887169" cy="0"/>
          </a:xfrm>
          <a:prstGeom prst="straightConnector1">
            <a:avLst/>
          </a:prstGeom>
          <a:noFill/>
          <a:ln w="25400" cap="flat" cmpd="sng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" name="Google Shape;2677;p165"/>
          <p:cNvCxnSpPr/>
          <p:nvPr/>
        </p:nvCxnSpPr>
        <p:spPr>
          <a:xfrm>
            <a:off x="2841791" y="1960183"/>
            <a:ext cx="479648" cy="0"/>
          </a:xfrm>
          <a:prstGeom prst="straightConnector1">
            <a:avLst/>
          </a:prstGeom>
          <a:noFill/>
          <a:ln w="25400" cap="flat" cmpd="sng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" name="Google Shape;2672;p165"/>
          <p:cNvSpPr txBox="1"/>
          <p:nvPr/>
        </p:nvSpPr>
        <p:spPr>
          <a:xfrm>
            <a:off x="7139240" y="2445077"/>
            <a:ext cx="1657668" cy="11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algn="ctr" defTabSz="685800"/>
            <a:r>
              <a:rPr lang="en" sz="2000" dirty="0" err="1">
                <a:solidFill>
                  <a:srgbClr val="C00000"/>
                </a:solidFill>
                <a:latin typeface="Calibri" panose="020F0502020204030204"/>
              </a:rPr>
              <a:t>dL</a:t>
            </a:r>
            <a:r>
              <a:rPr lang="en" sz="2000" dirty="0">
                <a:solidFill>
                  <a:srgbClr val="C00000"/>
                </a:solidFill>
                <a:latin typeface="Calibri" panose="020F0502020204030204"/>
              </a:rPr>
              <a:t>/</a:t>
            </a:r>
            <a:r>
              <a:rPr lang="en" sz="2000" dirty="0" err="1">
                <a:solidFill>
                  <a:srgbClr val="C00000"/>
                </a:solidFill>
                <a:latin typeface="Calibri" panose="020F0502020204030204"/>
              </a:rPr>
              <a:t>dy</a:t>
            </a:r>
            <a:r>
              <a:rPr lang="en" sz="2000" dirty="0">
                <a:solidFill>
                  <a:prstClr val="black"/>
                </a:solidFill>
                <a:latin typeface="Calibri" panose="020F0502020204030204"/>
              </a:rPr>
              <a:t>: [N×M]</a:t>
            </a:r>
            <a:endParaRPr sz="2000" dirty="0">
              <a:solidFill>
                <a:prstClr val="black"/>
              </a:solidFill>
              <a:latin typeface="Calibri" panose="020F0502020204030204"/>
            </a:endParaRPr>
          </a:p>
          <a:p>
            <a:pPr algn="ctr" defTabSz="685800"/>
            <a:r>
              <a:rPr lang="en" sz="2000" dirty="0">
                <a:solidFill>
                  <a:srgbClr val="C00000"/>
                </a:solidFill>
                <a:latin typeface="Calibri" panose="020F0502020204030204"/>
              </a:rPr>
              <a:t>[  2  3 -3  9 ]</a:t>
            </a:r>
            <a:endParaRPr sz="2000" dirty="0">
              <a:solidFill>
                <a:srgbClr val="C00000"/>
              </a:solidFill>
              <a:latin typeface="Calibri" panose="020F0502020204030204"/>
            </a:endParaRPr>
          </a:p>
          <a:p>
            <a:pPr algn="ctr" defTabSz="685800"/>
            <a:r>
              <a:rPr lang="en" sz="2000" dirty="0">
                <a:solidFill>
                  <a:srgbClr val="C00000"/>
                </a:solidFill>
                <a:latin typeface="Calibri" panose="020F0502020204030204"/>
              </a:rPr>
              <a:t>[ -8  1  4  6 ]</a:t>
            </a:r>
            <a:endParaRPr sz="2000" dirty="0">
              <a:solidFill>
                <a:srgbClr val="C00000"/>
              </a:solidFill>
              <a:latin typeface="Calibri" panose="020F0502020204030204"/>
            </a:endParaRPr>
          </a:p>
        </p:txBody>
      </p:sp>
      <p:cxnSp>
        <p:nvCxnSpPr>
          <p:cNvPr id="13" name="Google Shape;2674;p165"/>
          <p:cNvCxnSpPr/>
          <p:nvPr/>
        </p:nvCxnSpPr>
        <p:spPr>
          <a:xfrm>
            <a:off x="6221379" y="2982965"/>
            <a:ext cx="917761" cy="0"/>
          </a:xfrm>
          <a:prstGeom prst="straightConnector1">
            <a:avLst/>
          </a:prstGeom>
          <a:noFill/>
          <a:ln w="25400" cap="flat" cmpd="sng">
            <a:solidFill>
              <a:srgbClr val="C00000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15" name="Google Shape;2666;p165"/>
          <p:cNvSpPr txBox="1"/>
          <p:nvPr/>
        </p:nvSpPr>
        <p:spPr>
          <a:xfrm>
            <a:off x="15868" y="3011644"/>
            <a:ext cx="1602715" cy="9904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algn="ctr" defTabSz="685800"/>
            <a:r>
              <a:rPr lang="en-US" sz="2000" dirty="0" err="1">
                <a:solidFill>
                  <a:prstClr val="black"/>
                </a:solidFill>
                <a:latin typeface="Calibri" panose="020F0502020204030204"/>
              </a:rPr>
              <a:t>dL</a:t>
            </a:r>
            <a:r>
              <a:rPr lang="en-US" sz="2000" dirty="0">
                <a:solidFill>
                  <a:prstClr val="black"/>
                </a:solidFill>
                <a:latin typeface="Calibri" panose="020F0502020204030204"/>
              </a:rPr>
              <a:t>/d</a:t>
            </a:r>
            <a:r>
              <a:rPr lang="en" sz="2000" dirty="0">
                <a:solidFill>
                  <a:prstClr val="black"/>
                </a:solidFill>
                <a:latin typeface="Calibri" panose="020F0502020204030204"/>
              </a:rPr>
              <a:t>x: [N×D]</a:t>
            </a:r>
            <a:endParaRPr sz="2000" dirty="0">
              <a:solidFill>
                <a:prstClr val="black"/>
              </a:solidFill>
              <a:latin typeface="Calibri" panose="020F0502020204030204"/>
            </a:endParaRPr>
          </a:p>
          <a:p>
            <a:pPr algn="ctr" defTabSz="685800"/>
            <a:r>
              <a:rPr lang="en" sz="2000" dirty="0">
                <a:solidFill>
                  <a:srgbClr val="C00000"/>
                </a:solidFill>
                <a:latin typeface="Calibri" panose="020F0502020204030204"/>
              </a:rPr>
              <a:t>[ </a:t>
            </a:r>
            <a:r>
              <a:rPr lang="en-US" sz="2000" dirty="0">
                <a:solidFill>
                  <a:srgbClr val="C00000"/>
                </a:solidFill>
                <a:latin typeface="Calibri" panose="020F0502020204030204"/>
              </a:rPr>
              <a:t> 0</a:t>
            </a:r>
            <a:r>
              <a:rPr lang="en" sz="2000" dirty="0">
                <a:solidFill>
                  <a:srgbClr val="C00000"/>
                </a:solidFill>
                <a:latin typeface="Calibri" panose="020F0502020204030204"/>
              </a:rPr>
              <a:t>   1</a:t>
            </a:r>
            <a:r>
              <a:rPr lang="en-US" sz="2000" dirty="0">
                <a:solidFill>
                  <a:srgbClr val="C00000"/>
                </a:solidFill>
                <a:latin typeface="Calibri" panose="020F0502020204030204"/>
              </a:rPr>
              <a:t>6</a:t>
            </a:r>
            <a:r>
              <a:rPr lang="en" sz="2000" dirty="0">
                <a:solidFill>
                  <a:srgbClr val="C00000"/>
                </a:solidFill>
                <a:latin typeface="Calibri" panose="020F0502020204030204"/>
              </a:rPr>
              <a:t> </a:t>
            </a:r>
            <a:r>
              <a:rPr lang="en-US" sz="2000" dirty="0">
                <a:solidFill>
                  <a:srgbClr val="C00000"/>
                </a:solidFill>
                <a:latin typeface="Calibri" panose="020F0502020204030204"/>
              </a:rPr>
              <a:t>  </a:t>
            </a:r>
            <a:r>
              <a:rPr lang="en" sz="2000" dirty="0">
                <a:solidFill>
                  <a:srgbClr val="C00000"/>
                </a:solidFill>
                <a:latin typeface="Calibri" panose="020F0502020204030204"/>
              </a:rPr>
              <a:t>-</a:t>
            </a:r>
            <a:r>
              <a:rPr lang="en-US" sz="2000" dirty="0">
                <a:solidFill>
                  <a:srgbClr val="C00000"/>
                </a:solidFill>
                <a:latin typeface="Calibri" panose="020F0502020204030204"/>
              </a:rPr>
              <a:t>9</a:t>
            </a:r>
            <a:r>
              <a:rPr lang="en" sz="2000" dirty="0">
                <a:solidFill>
                  <a:srgbClr val="C00000"/>
                </a:solidFill>
                <a:latin typeface="Calibri" panose="020F0502020204030204"/>
              </a:rPr>
              <a:t> </a:t>
            </a:r>
            <a:r>
              <a:rPr lang="en-US" sz="2000" dirty="0">
                <a:solidFill>
                  <a:srgbClr val="C00000"/>
                </a:solidFill>
                <a:latin typeface="Calibri" panose="020F0502020204030204"/>
              </a:rPr>
              <a:t> </a:t>
            </a:r>
            <a:r>
              <a:rPr lang="en" sz="2000" dirty="0">
                <a:solidFill>
                  <a:srgbClr val="C00000"/>
                </a:solidFill>
                <a:latin typeface="Calibri" panose="020F0502020204030204"/>
              </a:rPr>
              <a:t>]</a:t>
            </a:r>
            <a:endParaRPr sz="2000" dirty="0">
              <a:solidFill>
                <a:srgbClr val="C00000"/>
              </a:solidFill>
              <a:latin typeface="Calibri" panose="020F0502020204030204"/>
            </a:endParaRPr>
          </a:p>
          <a:p>
            <a:pPr algn="ctr" defTabSz="685800"/>
            <a:r>
              <a:rPr lang="en" sz="2000" dirty="0">
                <a:solidFill>
                  <a:srgbClr val="C00000"/>
                </a:solidFill>
                <a:latin typeface="Calibri" panose="020F0502020204030204"/>
              </a:rPr>
              <a:t>[-</a:t>
            </a:r>
            <a:r>
              <a:rPr lang="en-US" sz="2000" dirty="0">
                <a:solidFill>
                  <a:srgbClr val="C00000"/>
                </a:solidFill>
                <a:latin typeface="Calibri" panose="020F0502020204030204"/>
              </a:rPr>
              <a:t>24</a:t>
            </a:r>
            <a:r>
              <a:rPr lang="en" sz="2000" dirty="0">
                <a:solidFill>
                  <a:srgbClr val="C00000"/>
                </a:solidFill>
                <a:latin typeface="Calibri" panose="020F0502020204030204"/>
              </a:rPr>
              <a:t>   </a:t>
            </a:r>
            <a:r>
              <a:rPr lang="en-US" sz="2000" dirty="0">
                <a:solidFill>
                  <a:srgbClr val="C00000"/>
                </a:solidFill>
                <a:latin typeface="Calibri" panose="020F0502020204030204"/>
              </a:rPr>
              <a:t>9</a:t>
            </a:r>
            <a:r>
              <a:rPr lang="en" sz="2000" dirty="0">
                <a:solidFill>
                  <a:srgbClr val="C00000"/>
                </a:solidFill>
                <a:latin typeface="Calibri" panose="020F0502020204030204"/>
              </a:rPr>
              <a:t> </a:t>
            </a:r>
            <a:r>
              <a:rPr lang="en-US" sz="2000" dirty="0">
                <a:solidFill>
                  <a:srgbClr val="C00000"/>
                </a:solidFill>
                <a:latin typeface="Calibri" panose="020F0502020204030204"/>
              </a:rPr>
              <a:t> -30</a:t>
            </a:r>
            <a:r>
              <a:rPr lang="en" sz="2000" dirty="0">
                <a:solidFill>
                  <a:srgbClr val="C00000"/>
                </a:solidFill>
                <a:latin typeface="Calibri" panose="020F0502020204030204"/>
              </a:rPr>
              <a:t> ]</a:t>
            </a:r>
            <a:endParaRPr sz="2000" dirty="0">
              <a:solidFill>
                <a:srgbClr val="C00000"/>
              </a:solidFill>
              <a:latin typeface="Calibri" panose="020F0502020204030204"/>
            </a:endParaRPr>
          </a:p>
        </p:txBody>
      </p:sp>
      <p:cxnSp>
        <p:nvCxnSpPr>
          <p:cNvPr id="17" name="Elbow Connector 16"/>
          <p:cNvCxnSpPr/>
          <p:nvPr/>
        </p:nvCxnSpPr>
        <p:spPr>
          <a:xfrm rot="10800000" flipV="1">
            <a:off x="1501572" y="3007044"/>
            <a:ext cx="1767100" cy="662410"/>
          </a:xfrm>
          <a:prstGeom prst="bentConnector3">
            <a:avLst>
              <a:gd name="adj1" fmla="val 64343"/>
            </a:avLst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6547434" y="4002123"/>
            <a:ext cx="24302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Easy way to remember:</a:t>
            </a:r>
          </a:p>
          <a:p>
            <a:pPr defTabSz="685800"/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It’s the only way the shapes work out! 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350708" y="4630333"/>
            <a:ext cx="246734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n-US" sz="2400" dirty="0" err="1">
                <a:solidFill>
                  <a:prstClr val="black"/>
                </a:solidFill>
                <a:latin typeface="Calibri" panose="020F0502020204030204"/>
              </a:rPr>
              <a:t>dL</a:t>
            </a:r>
            <a:r>
              <a:rPr lang="en-US" sz="2400" dirty="0">
                <a:solidFill>
                  <a:prstClr val="black"/>
                </a:solidFill>
                <a:latin typeface="Calibri" panose="020F0502020204030204"/>
              </a:rPr>
              <a:t>/</a:t>
            </a:r>
            <a:r>
              <a:rPr lang="en-US" sz="2400" dirty="0" err="1">
                <a:solidFill>
                  <a:prstClr val="black"/>
                </a:solidFill>
                <a:latin typeface="Calibri" panose="020F0502020204030204"/>
              </a:rPr>
              <a:t>dw</a:t>
            </a:r>
            <a:r>
              <a:rPr lang="en-US" sz="2400" dirty="0">
                <a:solidFill>
                  <a:prstClr val="black"/>
                </a:solidFill>
                <a:latin typeface="Calibri" panose="020F0502020204030204"/>
              </a:rPr>
              <a:t> = </a:t>
            </a:r>
            <a:r>
              <a:rPr lang="en-US" sz="2400" dirty="0" err="1">
                <a:solidFill>
                  <a:prstClr val="black"/>
                </a:solidFill>
                <a:latin typeface="Calibri" panose="020F0502020204030204"/>
              </a:rPr>
              <a:t>x</a:t>
            </a:r>
            <a:r>
              <a:rPr lang="en-US" sz="2400" baseline="30000" dirty="0" err="1">
                <a:solidFill>
                  <a:prstClr val="black"/>
                </a:solidFill>
                <a:latin typeface="Calibri" panose="020F0502020204030204"/>
              </a:rPr>
              <a:t>T</a:t>
            </a:r>
            <a:r>
              <a:rPr lang="en-US" sz="2400" dirty="0">
                <a:solidFill>
                  <a:prstClr val="black"/>
                </a:solidFill>
                <a:latin typeface="Calibri" panose="020F0502020204030204"/>
              </a:rPr>
              <a:t> (</a:t>
            </a:r>
            <a:r>
              <a:rPr lang="en-US" sz="2400" dirty="0" err="1">
                <a:solidFill>
                  <a:prstClr val="black"/>
                </a:solidFill>
                <a:latin typeface="Calibri" panose="020F0502020204030204"/>
              </a:rPr>
              <a:t>dL</a:t>
            </a:r>
            <a:r>
              <a:rPr lang="en-US" sz="2400" dirty="0">
                <a:solidFill>
                  <a:prstClr val="black"/>
                </a:solidFill>
                <a:latin typeface="Calibri" panose="020F0502020204030204"/>
              </a:rPr>
              <a:t>/</a:t>
            </a:r>
            <a:r>
              <a:rPr lang="en-US" sz="2400" dirty="0" err="1">
                <a:solidFill>
                  <a:prstClr val="black"/>
                </a:solidFill>
                <a:latin typeface="Calibri" panose="020F0502020204030204"/>
              </a:rPr>
              <a:t>dy</a:t>
            </a:r>
            <a:r>
              <a:rPr lang="en-US" sz="2400" dirty="0">
                <a:solidFill>
                  <a:prstClr val="black"/>
                </a:solidFill>
                <a:latin typeface="Calibri" panose="020F0502020204030204"/>
              </a:rPr>
              <a:t>)</a:t>
            </a:r>
            <a:endParaRPr lang="en-US" sz="2400" baseline="30000" dirty="0">
              <a:solidFill>
                <a:prstClr val="black"/>
              </a:solidFill>
              <a:latin typeface="Calibri" panose="020F0502020204030204"/>
            </a:endParaRPr>
          </a:p>
          <a:p>
            <a:pPr defTabSz="685800"/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[D x M]   [D x N] [N x M]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350709" y="3559821"/>
            <a:ext cx="283603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n-US" sz="2400" dirty="0" err="1">
                <a:solidFill>
                  <a:prstClr val="black"/>
                </a:solidFill>
                <a:latin typeface="Calibri" panose="020F0502020204030204"/>
              </a:rPr>
              <a:t>dL</a:t>
            </a:r>
            <a:r>
              <a:rPr lang="en-US" sz="2400" dirty="0">
                <a:solidFill>
                  <a:prstClr val="black"/>
                </a:solidFill>
                <a:latin typeface="Calibri" panose="020F0502020204030204"/>
              </a:rPr>
              <a:t>/dx = (</a:t>
            </a:r>
            <a:r>
              <a:rPr lang="en-US" sz="2400" dirty="0" err="1">
                <a:solidFill>
                  <a:prstClr val="black"/>
                </a:solidFill>
                <a:latin typeface="Calibri" panose="020F0502020204030204"/>
              </a:rPr>
              <a:t>dL</a:t>
            </a:r>
            <a:r>
              <a:rPr lang="en-US" sz="2400" dirty="0">
                <a:solidFill>
                  <a:prstClr val="black"/>
                </a:solidFill>
                <a:latin typeface="Calibri" panose="020F0502020204030204"/>
              </a:rPr>
              <a:t>/</a:t>
            </a:r>
            <a:r>
              <a:rPr lang="en-US" sz="2400" dirty="0" err="1">
                <a:solidFill>
                  <a:prstClr val="black"/>
                </a:solidFill>
                <a:latin typeface="Calibri" panose="020F0502020204030204"/>
              </a:rPr>
              <a:t>dy</a:t>
            </a:r>
            <a:r>
              <a:rPr lang="en-US" sz="2400" dirty="0">
                <a:solidFill>
                  <a:prstClr val="black"/>
                </a:solidFill>
                <a:latin typeface="Calibri" panose="020F0502020204030204"/>
              </a:rPr>
              <a:t>) </a:t>
            </a:r>
            <a:r>
              <a:rPr lang="en-US" sz="2400" dirty="0" err="1">
                <a:solidFill>
                  <a:prstClr val="black"/>
                </a:solidFill>
                <a:latin typeface="Calibri" panose="020F0502020204030204"/>
              </a:rPr>
              <a:t>w</a:t>
            </a:r>
            <a:r>
              <a:rPr lang="en-US" sz="2400" baseline="30000" dirty="0" err="1">
                <a:solidFill>
                  <a:prstClr val="black"/>
                </a:solidFill>
                <a:latin typeface="Calibri" panose="020F0502020204030204"/>
              </a:rPr>
              <a:t>T</a:t>
            </a:r>
            <a:endParaRPr lang="en-US" sz="2400" baseline="30000" dirty="0">
              <a:solidFill>
                <a:prstClr val="black"/>
              </a:solidFill>
              <a:latin typeface="Calibri" panose="020F0502020204030204"/>
            </a:endParaRPr>
          </a:p>
          <a:p>
            <a:pPr defTabSz="685800"/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[N x D]        [N x M]  [M x D] </a:t>
            </a:r>
          </a:p>
        </p:txBody>
      </p:sp>
    </p:spTree>
    <p:extLst>
      <p:ext uri="{BB962C8B-B14F-4D97-AF65-F5344CB8AC3E}">
        <p14:creationId xmlns:p14="http://schemas.microsoft.com/office/powerpoint/2010/main" val="1689163821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后向传播</a:t>
            </a:r>
            <a:r>
              <a:rPr lang="en-US" dirty="0"/>
              <a:t>: </a:t>
            </a:r>
            <a:r>
              <a:rPr lang="zh-CN" altLang="en-US" dirty="0"/>
              <a:t>另一个角度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Lecture 6 - </a:t>
            </a:r>
            <a:fld id="{AC1089D3-84F4-7045-A571-C61BEF9B13BC}" type="slidenum"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131</a:t>
            </a:fld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FFCB0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88843" y="1843228"/>
            <a:ext cx="540534" cy="101566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</a:t>
            </a:r>
            <a:r>
              <a:rPr kumimoji="0" lang="en-US" sz="36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</a:t>
            </a:r>
            <a:r>
              <a:rPr kumimoji="0" lang="en-US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95288" y="1843227"/>
            <a:ext cx="540534" cy="101566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</a:t>
            </a:r>
            <a:r>
              <a:rPr kumimoji="0" lang="en-US" sz="36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</a:t>
            </a:r>
            <a:r>
              <a:rPr kumimoji="0" lang="en-US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778250" y="1843225"/>
            <a:ext cx="800219" cy="101566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</a:t>
            </a: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标量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301734" y="1843226"/>
            <a:ext cx="540534" cy="101566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</a:t>
            </a:r>
            <a:r>
              <a:rPr kumimoji="0" lang="en-US" sz="36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</a:t>
            </a:r>
            <a:r>
              <a:rPr kumimoji="0" lang="en-US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158673" y="1843225"/>
            <a:ext cx="540534" cy="101566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</a:t>
            </a:r>
            <a:r>
              <a:rPr kumimoji="0" lang="en-US" sz="36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</a:t>
            </a:r>
            <a:r>
              <a:rPr kumimoji="0" lang="en-US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2" name="Straight Arrow Connector 11"/>
          <p:cNvCxnSpPr>
            <a:stCxn id="4" idx="3"/>
            <a:endCxn id="5" idx="1"/>
          </p:cNvCxnSpPr>
          <p:nvPr/>
        </p:nvCxnSpPr>
        <p:spPr>
          <a:xfrm flipV="1">
            <a:off x="1229377" y="2351059"/>
            <a:ext cx="1265911" cy="1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5" idx="3"/>
            <a:endCxn id="9" idx="1"/>
          </p:cNvCxnSpPr>
          <p:nvPr/>
        </p:nvCxnSpPr>
        <p:spPr>
          <a:xfrm flipV="1">
            <a:off x="3035822" y="2351058"/>
            <a:ext cx="1265912" cy="1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9" idx="3"/>
            <a:endCxn id="10" idx="1"/>
          </p:cNvCxnSpPr>
          <p:nvPr/>
        </p:nvCxnSpPr>
        <p:spPr>
          <a:xfrm flipV="1">
            <a:off x="4842268" y="2351057"/>
            <a:ext cx="1316405" cy="1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10" idx="3"/>
            <a:endCxn id="8" idx="1"/>
          </p:cNvCxnSpPr>
          <p:nvPr/>
        </p:nvCxnSpPr>
        <p:spPr>
          <a:xfrm>
            <a:off x="6699207" y="2351057"/>
            <a:ext cx="1079043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681874" y="1791242"/>
            <a:ext cx="407484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</a:t>
            </a:r>
            <a:r>
              <a:rPr kumimoji="0" lang="en-US" sz="2700" b="0" i="0" u="none" strike="noStrike" kern="1200" cap="none" spc="0" normalizeH="0" baseline="-25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  <a:endParaRPr kumimoji="0" lang="en-US" sz="27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488319" y="1791241"/>
            <a:ext cx="407484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</a:t>
            </a:r>
            <a:r>
              <a:rPr kumimoji="0" lang="en-US" sz="27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  <a:endParaRPr kumimoji="0" lang="en-US" sz="2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320012" y="1791241"/>
            <a:ext cx="407484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</a:t>
            </a:r>
            <a:r>
              <a:rPr kumimoji="0" lang="en-US" sz="27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  <a:endParaRPr kumimoji="0" lang="en-US" sz="2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996493" y="1791950"/>
            <a:ext cx="407484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</a:t>
            </a:r>
            <a:r>
              <a:rPr kumimoji="0" lang="en-US" sz="27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</a:t>
            </a:r>
            <a:endParaRPr kumimoji="0" lang="en-US" sz="2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0518" y="4004633"/>
            <a:ext cx="5702965" cy="856515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834001" y="4129042"/>
            <a:ext cx="7445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链式法则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49915054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后向传播</a:t>
            </a:r>
            <a:r>
              <a:rPr lang="en-US" altLang="zh-CN" dirty="0"/>
              <a:t>: </a:t>
            </a:r>
            <a:r>
              <a:rPr lang="zh-CN" altLang="en-US" dirty="0"/>
              <a:t>另一个角度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Lecture 6 - </a:t>
            </a:r>
            <a:fld id="{AC1089D3-84F4-7045-A571-C61BEF9B13BC}" type="slidenum"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132</a:t>
            </a:fld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FFCB0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88843" y="1843228"/>
            <a:ext cx="540534" cy="101566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</a:t>
            </a:r>
            <a:r>
              <a:rPr kumimoji="0" lang="en-US" sz="36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</a:t>
            </a:r>
            <a:r>
              <a:rPr kumimoji="0" lang="en-US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95288" y="1843227"/>
            <a:ext cx="540534" cy="101566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</a:t>
            </a:r>
            <a:r>
              <a:rPr kumimoji="0" lang="en-US" sz="36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</a:t>
            </a:r>
            <a:r>
              <a:rPr kumimoji="0" lang="en-US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778250" y="1843225"/>
            <a:ext cx="800219" cy="101566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</a:t>
            </a: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标量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301734" y="1843226"/>
            <a:ext cx="540534" cy="101566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</a:t>
            </a:r>
            <a:r>
              <a:rPr kumimoji="0" lang="en-US" sz="36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</a:t>
            </a:r>
            <a:r>
              <a:rPr kumimoji="0" lang="en-US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158673" y="1843225"/>
            <a:ext cx="540534" cy="101566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</a:t>
            </a:r>
            <a:r>
              <a:rPr kumimoji="0" lang="en-US" sz="36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</a:t>
            </a:r>
            <a:r>
              <a:rPr kumimoji="0" lang="en-US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2" name="Straight Arrow Connector 11"/>
          <p:cNvCxnSpPr>
            <a:stCxn id="4" idx="3"/>
            <a:endCxn id="5" idx="1"/>
          </p:cNvCxnSpPr>
          <p:nvPr/>
        </p:nvCxnSpPr>
        <p:spPr>
          <a:xfrm flipV="1">
            <a:off x="1229377" y="2351059"/>
            <a:ext cx="1265911" cy="1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5" idx="3"/>
            <a:endCxn id="9" idx="1"/>
          </p:cNvCxnSpPr>
          <p:nvPr/>
        </p:nvCxnSpPr>
        <p:spPr>
          <a:xfrm flipV="1">
            <a:off x="3035822" y="2351058"/>
            <a:ext cx="1265912" cy="1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9" idx="3"/>
            <a:endCxn id="10" idx="1"/>
          </p:cNvCxnSpPr>
          <p:nvPr/>
        </p:nvCxnSpPr>
        <p:spPr>
          <a:xfrm flipV="1">
            <a:off x="4842268" y="2351057"/>
            <a:ext cx="1316405" cy="1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10" idx="3"/>
            <a:endCxn id="8" idx="1"/>
          </p:cNvCxnSpPr>
          <p:nvPr/>
        </p:nvCxnSpPr>
        <p:spPr>
          <a:xfrm>
            <a:off x="6699207" y="2351057"/>
            <a:ext cx="1079043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681874" y="1791242"/>
            <a:ext cx="407484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</a:t>
            </a:r>
            <a:r>
              <a:rPr kumimoji="0" lang="en-US" sz="2700" b="0" i="0" u="none" strike="noStrike" kern="1200" cap="none" spc="0" normalizeH="0" baseline="-25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  <a:endParaRPr kumimoji="0" lang="en-US" sz="27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488319" y="1791241"/>
            <a:ext cx="407484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</a:t>
            </a:r>
            <a:r>
              <a:rPr kumimoji="0" lang="en-US" sz="27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  <a:endParaRPr kumimoji="0" lang="en-US" sz="2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320012" y="1791241"/>
            <a:ext cx="407484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</a:t>
            </a:r>
            <a:r>
              <a:rPr kumimoji="0" lang="en-US" sz="27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  <a:endParaRPr kumimoji="0" lang="en-US" sz="2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996493" y="1791950"/>
            <a:ext cx="407484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</a:t>
            </a:r>
            <a:r>
              <a:rPr kumimoji="0" lang="en-US" sz="27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</a:t>
            </a:r>
            <a:endParaRPr kumimoji="0" lang="en-US" sz="2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0518" y="4004633"/>
            <a:ext cx="5702965" cy="856515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6743900" y="4932864"/>
            <a:ext cx="4780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</a:t>
            </a:r>
            <a:r>
              <a:rPr kumimoji="0" lang="en-US" sz="2400" b="0" i="0" u="none" strike="noStrike" kern="1200" cap="none" spc="0" normalizeH="0" baseline="-25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261229" y="4932864"/>
            <a:ext cx="10422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</a:t>
            </a:r>
            <a:r>
              <a:rPr kumimoji="0" lang="en-US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x D</a:t>
            </a:r>
            <a:r>
              <a:rPr kumimoji="0" lang="en-US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071742" y="4932864"/>
            <a:ext cx="10422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</a:t>
            </a:r>
            <a:r>
              <a:rPr kumimoji="0" lang="en-US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x D</a:t>
            </a:r>
            <a:r>
              <a:rPr kumimoji="0" lang="en-US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2868181" y="4931673"/>
            <a:ext cx="10422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</a:t>
            </a:r>
            <a:r>
              <a:rPr kumimoji="0" lang="en-US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x D</a:t>
            </a:r>
            <a:r>
              <a:rPr kumimoji="0" lang="en-US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3336459" y="3282402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矩阵乘法具有结合性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834001" y="4129042"/>
            <a:ext cx="7445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defTabSz="685800">
              <a:defRPr/>
            </a:pPr>
            <a:r>
              <a:rPr lang="zh-CN" altLang="en-US" dirty="0">
                <a:solidFill>
                  <a:prstClr val="black"/>
                </a:solidFill>
              </a:rPr>
              <a:t>链式法则</a:t>
            </a:r>
            <a:endParaRPr lang="en-US" altLang="zh-CN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9128563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Lecture 6 - </a:t>
            </a:r>
            <a:fld id="{AC1089D3-84F4-7045-A571-C61BEF9B13BC}" type="slidenum"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133</a:t>
            </a:fld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FFCB0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88843" y="1843228"/>
            <a:ext cx="540534" cy="101566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</a:t>
            </a:r>
            <a:r>
              <a:rPr kumimoji="0" lang="en-US" sz="36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</a:t>
            </a:r>
            <a:r>
              <a:rPr kumimoji="0" lang="en-US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95288" y="1843227"/>
            <a:ext cx="540534" cy="101566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</a:t>
            </a:r>
            <a:r>
              <a:rPr kumimoji="0" lang="en-US" sz="36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</a:t>
            </a:r>
            <a:r>
              <a:rPr kumimoji="0" lang="en-US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778250" y="1843225"/>
            <a:ext cx="800219" cy="101566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</a:t>
            </a: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标量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301734" y="1843226"/>
            <a:ext cx="540534" cy="101566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</a:t>
            </a:r>
            <a:r>
              <a:rPr kumimoji="0" lang="en-US" sz="36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</a:t>
            </a:r>
            <a:r>
              <a:rPr kumimoji="0" lang="en-US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158673" y="1843225"/>
            <a:ext cx="540534" cy="101566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</a:t>
            </a:r>
            <a:r>
              <a:rPr kumimoji="0" lang="en-US" sz="36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</a:t>
            </a:r>
            <a:r>
              <a:rPr kumimoji="0" lang="en-US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2" name="Straight Arrow Connector 11"/>
          <p:cNvCxnSpPr>
            <a:stCxn id="4" idx="3"/>
            <a:endCxn id="5" idx="1"/>
          </p:cNvCxnSpPr>
          <p:nvPr/>
        </p:nvCxnSpPr>
        <p:spPr>
          <a:xfrm flipV="1">
            <a:off x="1229377" y="2351059"/>
            <a:ext cx="1265911" cy="1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5" idx="3"/>
            <a:endCxn id="9" idx="1"/>
          </p:cNvCxnSpPr>
          <p:nvPr/>
        </p:nvCxnSpPr>
        <p:spPr>
          <a:xfrm flipV="1">
            <a:off x="3035822" y="2351058"/>
            <a:ext cx="1265912" cy="1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9" idx="3"/>
            <a:endCxn id="10" idx="1"/>
          </p:cNvCxnSpPr>
          <p:nvPr/>
        </p:nvCxnSpPr>
        <p:spPr>
          <a:xfrm flipV="1">
            <a:off x="4842268" y="2351057"/>
            <a:ext cx="1316405" cy="1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10" idx="3"/>
            <a:endCxn id="8" idx="1"/>
          </p:cNvCxnSpPr>
          <p:nvPr/>
        </p:nvCxnSpPr>
        <p:spPr>
          <a:xfrm>
            <a:off x="6699207" y="2351057"/>
            <a:ext cx="1079043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681874" y="1791242"/>
            <a:ext cx="407484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</a:t>
            </a:r>
            <a:r>
              <a:rPr kumimoji="0" lang="en-US" sz="2700" b="0" i="0" u="none" strike="noStrike" kern="1200" cap="none" spc="0" normalizeH="0" baseline="-25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  <a:endParaRPr kumimoji="0" lang="en-US" sz="27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488319" y="1791241"/>
            <a:ext cx="407484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</a:t>
            </a:r>
            <a:r>
              <a:rPr kumimoji="0" lang="en-US" sz="27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  <a:endParaRPr kumimoji="0" lang="en-US" sz="2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320012" y="1791241"/>
            <a:ext cx="407484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</a:t>
            </a:r>
            <a:r>
              <a:rPr kumimoji="0" lang="en-US" sz="27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  <a:endParaRPr kumimoji="0" lang="en-US" sz="2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996493" y="1791950"/>
            <a:ext cx="407484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</a:t>
            </a:r>
            <a:r>
              <a:rPr kumimoji="0" lang="en-US" sz="27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</a:t>
            </a:r>
            <a:endParaRPr kumimoji="0" lang="en-US" sz="2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0518" y="4004633"/>
            <a:ext cx="5702965" cy="856515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6743900" y="4932864"/>
            <a:ext cx="4780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</a:t>
            </a:r>
            <a:r>
              <a:rPr kumimoji="0" lang="en-US" sz="2400" b="0" i="0" u="none" strike="noStrike" kern="1200" cap="none" spc="0" normalizeH="0" baseline="-25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261229" y="4932864"/>
            <a:ext cx="10422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</a:t>
            </a:r>
            <a:r>
              <a:rPr kumimoji="0" lang="en-US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x D</a:t>
            </a:r>
            <a:r>
              <a:rPr kumimoji="0" lang="en-US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071742" y="4932864"/>
            <a:ext cx="10422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</a:t>
            </a:r>
            <a:r>
              <a:rPr kumimoji="0" lang="en-US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x D</a:t>
            </a:r>
            <a:r>
              <a:rPr kumimoji="0" lang="en-US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2868181" y="4931673"/>
            <a:ext cx="10422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</a:t>
            </a:r>
            <a:r>
              <a:rPr kumimoji="0" lang="en-US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x D</a:t>
            </a:r>
            <a:r>
              <a:rPr kumimoji="0" lang="en-US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cxnSp>
        <p:nvCxnSpPr>
          <p:cNvPr id="35" name="Straight Arrow Connector 34"/>
          <p:cNvCxnSpPr/>
          <p:nvPr/>
        </p:nvCxnSpPr>
        <p:spPr>
          <a:xfrm flipH="1">
            <a:off x="2629414" y="3836960"/>
            <a:ext cx="4794068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2703028" y="3084239"/>
            <a:ext cx="34868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矩阵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矩阵乘法从右至左依次计算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834001" y="4129042"/>
            <a:ext cx="7445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链式法则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Title 1"/>
          <p:cNvSpPr>
            <a:spLocks noGrp="1"/>
          </p:cNvSpPr>
          <p:nvPr>
            <p:ph type="title"/>
          </p:nvPr>
        </p:nvSpPr>
        <p:spPr>
          <a:xfrm>
            <a:off x="503104" y="682667"/>
            <a:ext cx="7886700" cy="513268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微分逆向计算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6384817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微分逆向计算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Lecture 6 - </a:t>
            </a:r>
            <a:fld id="{AC1089D3-84F4-7045-A571-C61BEF9B13BC}" type="slidenum"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134</a:t>
            </a:fld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FFCB0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88843" y="1843228"/>
            <a:ext cx="540534" cy="101566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</a:t>
            </a:r>
            <a:r>
              <a:rPr kumimoji="0" lang="en-US" sz="36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</a:t>
            </a:r>
            <a:r>
              <a:rPr kumimoji="0" lang="en-US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95288" y="1843227"/>
            <a:ext cx="540534" cy="101566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</a:t>
            </a:r>
            <a:r>
              <a:rPr kumimoji="0" lang="en-US" sz="36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</a:t>
            </a:r>
            <a:r>
              <a:rPr kumimoji="0" lang="en-US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778250" y="1843225"/>
            <a:ext cx="800219" cy="101566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</a:t>
            </a: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标量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301734" y="1843226"/>
            <a:ext cx="540534" cy="101566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</a:t>
            </a:r>
            <a:r>
              <a:rPr kumimoji="0" lang="en-US" sz="36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</a:t>
            </a:r>
            <a:r>
              <a:rPr kumimoji="0" lang="en-US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158673" y="1843225"/>
            <a:ext cx="540534" cy="101566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</a:t>
            </a:r>
            <a:r>
              <a:rPr kumimoji="0" lang="en-US" sz="36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</a:t>
            </a:r>
            <a:r>
              <a:rPr kumimoji="0" lang="en-US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2" name="Straight Arrow Connector 11"/>
          <p:cNvCxnSpPr>
            <a:stCxn id="4" idx="3"/>
            <a:endCxn id="5" idx="1"/>
          </p:cNvCxnSpPr>
          <p:nvPr/>
        </p:nvCxnSpPr>
        <p:spPr>
          <a:xfrm flipV="1">
            <a:off x="1229377" y="2351059"/>
            <a:ext cx="1265911" cy="1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5" idx="3"/>
            <a:endCxn id="9" idx="1"/>
          </p:cNvCxnSpPr>
          <p:nvPr/>
        </p:nvCxnSpPr>
        <p:spPr>
          <a:xfrm flipV="1">
            <a:off x="3035822" y="2351058"/>
            <a:ext cx="1265912" cy="1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9" idx="3"/>
            <a:endCxn id="10" idx="1"/>
          </p:cNvCxnSpPr>
          <p:nvPr/>
        </p:nvCxnSpPr>
        <p:spPr>
          <a:xfrm flipV="1">
            <a:off x="4842268" y="2351057"/>
            <a:ext cx="1316405" cy="1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10" idx="3"/>
            <a:endCxn id="8" idx="1"/>
          </p:cNvCxnSpPr>
          <p:nvPr/>
        </p:nvCxnSpPr>
        <p:spPr>
          <a:xfrm>
            <a:off x="6699207" y="2351057"/>
            <a:ext cx="1079043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681874" y="1791242"/>
            <a:ext cx="407484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</a:t>
            </a:r>
            <a:r>
              <a:rPr kumimoji="0" lang="en-US" sz="2700" b="0" i="0" u="none" strike="noStrike" kern="1200" cap="none" spc="0" normalizeH="0" baseline="-25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  <a:endParaRPr kumimoji="0" lang="en-US" sz="27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488319" y="1791241"/>
            <a:ext cx="407484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</a:t>
            </a:r>
            <a:r>
              <a:rPr kumimoji="0" lang="en-US" sz="27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  <a:endParaRPr kumimoji="0" lang="en-US" sz="2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320012" y="1791241"/>
            <a:ext cx="407484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</a:t>
            </a:r>
            <a:r>
              <a:rPr kumimoji="0" lang="en-US" sz="27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  <a:endParaRPr kumimoji="0" lang="en-US" sz="2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996493" y="1791950"/>
            <a:ext cx="407484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</a:t>
            </a:r>
            <a:r>
              <a:rPr kumimoji="0" lang="en-US" sz="27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</a:t>
            </a:r>
            <a:endParaRPr kumimoji="0" lang="en-US" sz="2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0518" y="4004633"/>
            <a:ext cx="5702965" cy="856515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6743900" y="4932864"/>
            <a:ext cx="4780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</a:t>
            </a:r>
            <a:r>
              <a:rPr kumimoji="0" lang="en-US" sz="2400" b="0" i="0" u="none" strike="noStrike" kern="1200" cap="none" spc="0" normalizeH="0" baseline="-25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261229" y="4932864"/>
            <a:ext cx="10422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</a:t>
            </a:r>
            <a:r>
              <a:rPr kumimoji="0" lang="en-US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x D</a:t>
            </a:r>
            <a:r>
              <a:rPr kumimoji="0" lang="en-US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071742" y="4932864"/>
            <a:ext cx="10422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</a:t>
            </a:r>
            <a:r>
              <a:rPr kumimoji="0" lang="en-US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x D</a:t>
            </a:r>
            <a:r>
              <a:rPr kumimoji="0" lang="en-US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2868181" y="4931673"/>
            <a:ext cx="10422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</a:t>
            </a:r>
            <a:r>
              <a:rPr kumimoji="0" lang="en-US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x D</a:t>
            </a:r>
            <a:r>
              <a:rPr kumimoji="0" lang="en-US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cxnSp>
        <p:nvCxnSpPr>
          <p:cNvPr id="35" name="Straight Arrow Connector 34"/>
          <p:cNvCxnSpPr/>
          <p:nvPr/>
        </p:nvCxnSpPr>
        <p:spPr>
          <a:xfrm flipH="1">
            <a:off x="2629414" y="3836960"/>
            <a:ext cx="4794068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2703020" y="3084239"/>
            <a:ext cx="34868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 defTabSz="685800">
              <a:defRPr/>
            </a:pPr>
            <a:r>
              <a:rPr lang="zh-CN" altLang="en-US" dirty="0">
                <a:solidFill>
                  <a:prstClr val="black"/>
                </a:solidFill>
              </a:rPr>
              <a:t>矩阵</a:t>
            </a:r>
            <a:r>
              <a:rPr lang="en-US" altLang="zh-CN" dirty="0">
                <a:solidFill>
                  <a:prstClr val="black"/>
                </a:solidFill>
              </a:rPr>
              <a:t>-</a:t>
            </a:r>
            <a:r>
              <a:rPr lang="zh-CN" altLang="en-US" dirty="0">
                <a:solidFill>
                  <a:prstClr val="black"/>
                </a:solidFill>
              </a:rPr>
              <a:t>矩阵乘法从右至左依次计算</a:t>
            </a:r>
            <a:endParaRPr lang="en-US" altLang="zh-CN" dirty="0">
              <a:solidFill>
                <a:prstClr val="black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834001" y="4129042"/>
            <a:ext cx="7445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defTabSz="685800">
              <a:defRPr/>
            </a:pPr>
            <a:r>
              <a:rPr lang="zh-CN" altLang="en-US" dirty="0">
                <a:solidFill>
                  <a:prstClr val="black"/>
                </a:solidFill>
              </a:rPr>
              <a:t>链式法则</a:t>
            </a:r>
            <a:endParaRPr lang="en-US" altLang="zh-CN" dirty="0">
              <a:solidFill>
                <a:prstClr val="black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5292" y="4931672"/>
            <a:ext cx="277975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50" b="0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计算标量梯度</a:t>
            </a:r>
            <a:r>
              <a:rPr kumimoji="0" lang="en-US" sz="1650" b="0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lang="zh-CN" altLang="en-US" sz="1650" u="sng" dirty="0">
                <a:solidFill>
                  <a:srgbClr val="70AD47"/>
                </a:solidFill>
                <a:latin typeface="Calibri" panose="020F0502020204030204"/>
              </a:rPr>
              <a:t>输出</a:t>
            </a:r>
            <a:r>
              <a:rPr kumimoji="0" lang="en-US" sz="1650" b="0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50" b="0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w/</a:t>
            </a:r>
            <a:r>
              <a:rPr kumimoji="0" lang="zh-CN" altLang="en-US" sz="1650" b="0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指向所有向量</a:t>
            </a:r>
            <a:r>
              <a:rPr kumimoji="0" lang="en-US" sz="1650" b="0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lang="zh-CN" altLang="en-US" sz="1650" u="sng" dirty="0">
                <a:solidFill>
                  <a:srgbClr val="70AD47"/>
                </a:solidFill>
                <a:latin typeface="Calibri" panose="020F0502020204030204"/>
              </a:rPr>
              <a:t>输入</a:t>
            </a:r>
            <a:endParaRPr kumimoji="0" lang="en-US" sz="1650" b="0" i="0" u="none" strike="noStrike" kern="1200" cap="none" spc="0" normalizeH="0" baseline="0" noProof="0" dirty="0">
              <a:ln>
                <a:noFill/>
              </a:ln>
              <a:solidFill>
                <a:srgbClr val="70AD47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84222269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9A59DBD8-7E5F-4BCF-B31A-1319E25A9AC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dirty="0"/>
              <a:t>本章小结</a:t>
            </a:r>
          </a:p>
        </p:txBody>
      </p:sp>
      <p:sp>
        <p:nvSpPr>
          <p:cNvPr id="158723" name="Rectangle 3">
            <a:extLst>
              <a:ext uri="{FF2B5EF4-FFF2-40B4-BE49-F238E27FC236}">
                <a16:creationId xmlns:a16="http://schemas.microsoft.com/office/drawing/2014/main" id="{2FB9E47A-35B0-416F-B133-81C1ABF6C757}"/>
              </a:ext>
            </a:extLst>
          </p:cNvPr>
          <p:cNvSpPr>
            <a:spLocks noGrp="1" noChangeArrowheads="1"/>
          </p:cNvSpPr>
          <p:nvPr>
            <p:ph sz="half" idx="1"/>
          </p:nvPr>
        </p:nvSpPr>
        <p:spPr>
          <a:xfrm>
            <a:off x="457200" y="1600200"/>
            <a:ext cx="4038600" cy="4997152"/>
          </a:xfrm>
        </p:spPr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</a:pPr>
            <a:r>
              <a:rPr lang="zh-CN" altLang="en-US" sz="2400" dirty="0"/>
              <a:t>多层神经网络</a:t>
            </a:r>
            <a:endParaRPr lang="en-US" altLang="zh-CN" sz="2400" dirty="0"/>
          </a:p>
          <a:p>
            <a:pPr lvl="1" eaLnBrk="1" hangingPunct="1">
              <a:lnSpc>
                <a:spcPct val="90000"/>
              </a:lnSpc>
            </a:pPr>
            <a:r>
              <a:rPr lang="zh-CN" altLang="en-US" sz="2000" dirty="0"/>
              <a:t>特征变换</a:t>
            </a:r>
            <a:endParaRPr lang="en-US" altLang="zh-CN" sz="2000" dirty="0"/>
          </a:p>
          <a:p>
            <a:pPr lvl="1" eaLnBrk="1" hangingPunct="1">
              <a:lnSpc>
                <a:spcPct val="90000"/>
              </a:lnSpc>
            </a:pPr>
            <a:r>
              <a:rPr lang="zh-CN" altLang="en-US" sz="2000" dirty="0"/>
              <a:t>线性分类器级联</a:t>
            </a:r>
          </a:p>
          <a:p>
            <a:pPr lvl="1" eaLnBrk="1" hangingPunct="1">
              <a:lnSpc>
                <a:spcPct val="90000"/>
              </a:lnSpc>
            </a:pPr>
            <a:r>
              <a:rPr lang="zh-CN" altLang="en-US" sz="2000" dirty="0"/>
              <a:t>神经网络的组成</a:t>
            </a:r>
            <a:endParaRPr lang="en-US" altLang="zh-CN" sz="2000" dirty="0"/>
          </a:p>
          <a:p>
            <a:pPr eaLnBrk="1" hangingPunct="1">
              <a:lnSpc>
                <a:spcPct val="90000"/>
              </a:lnSpc>
            </a:pPr>
            <a:r>
              <a:rPr lang="zh-CN" altLang="en-US" sz="2400" dirty="0"/>
              <a:t>激活函数</a:t>
            </a:r>
            <a:endParaRPr lang="en-US" altLang="zh-CN" sz="2000" dirty="0"/>
          </a:p>
          <a:p>
            <a:pPr lvl="1" eaLnBrk="1" hangingPunct="1">
              <a:lnSpc>
                <a:spcPct val="90000"/>
              </a:lnSpc>
            </a:pPr>
            <a:r>
              <a:rPr lang="zh-CN" altLang="en-US" sz="2000" dirty="0"/>
              <a:t>神经元</a:t>
            </a:r>
          </a:p>
          <a:p>
            <a:pPr lvl="1">
              <a:lnSpc>
                <a:spcPct val="90000"/>
              </a:lnSpc>
            </a:pPr>
            <a:r>
              <a:rPr lang="en-US" altLang="zh-CN" sz="2000" dirty="0"/>
              <a:t>Sigmoid</a:t>
            </a:r>
            <a:r>
              <a:rPr lang="zh-CN" altLang="en-US" sz="2000" dirty="0"/>
              <a:t>激活函数</a:t>
            </a:r>
          </a:p>
          <a:p>
            <a:pPr lvl="1" eaLnBrk="1" hangingPunct="1">
              <a:lnSpc>
                <a:spcPct val="90000"/>
              </a:lnSpc>
            </a:pPr>
            <a:r>
              <a:rPr lang="zh-CN" altLang="en-US" sz="2000" dirty="0"/>
              <a:t>线性修正单元</a:t>
            </a:r>
            <a:endParaRPr lang="zh-CN" altLang="zh-CN" sz="2000" dirty="0"/>
          </a:p>
          <a:p>
            <a:pPr>
              <a:lnSpc>
                <a:spcPct val="90000"/>
              </a:lnSpc>
            </a:pPr>
            <a:r>
              <a:rPr lang="zh-CN" altLang="en-US" sz="2400" dirty="0"/>
              <a:t>后向传播算法</a:t>
            </a:r>
            <a:endParaRPr lang="en-US" altLang="zh-CN" sz="2000" dirty="0"/>
          </a:p>
          <a:p>
            <a:pPr lvl="1">
              <a:lnSpc>
                <a:spcPct val="90000"/>
              </a:lnSpc>
            </a:pPr>
            <a:r>
              <a:rPr lang="zh-CN" altLang="en-US" sz="2000" dirty="0"/>
              <a:t>计算图</a:t>
            </a:r>
          </a:p>
          <a:p>
            <a:pPr lvl="1">
              <a:lnSpc>
                <a:spcPct val="90000"/>
              </a:lnSpc>
            </a:pPr>
            <a:r>
              <a:rPr lang="zh-CN" altLang="en-US" sz="2000" dirty="0"/>
              <a:t>梯度后向传播计算方法</a:t>
            </a:r>
            <a:endParaRPr lang="en-US" altLang="zh-CN" sz="2000" dirty="0"/>
          </a:p>
          <a:p>
            <a:pPr marL="457200" lvl="1" indent="0" eaLnBrk="1" hangingPunct="1">
              <a:lnSpc>
                <a:spcPct val="90000"/>
              </a:lnSpc>
              <a:buNone/>
            </a:pP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834362139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总结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Lecture 5 - </a:t>
            </a:r>
            <a:fld id="{AC1089D3-84F4-7045-A571-C61BEF9B13BC}" type="slidenum"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136</a:t>
            </a:fld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FFCB0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138" y="2845993"/>
            <a:ext cx="3378163" cy="162200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81000" y="2262307"/>
            <a:ext cx="352851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特征变换</a:t>
            </a:r>
            <a:r>
              <a: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+ </a:t>
            </a:r>
            <a:r>
              <a:rPr kumimoji="0" lang="zh-CN" alt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线性分类器允许非线性决策边界</a:t>
            </a: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1" name="Picture 6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8219" y="2856818"/>
            <a:ext cx="4917559" cy="2050683"/>
          </a:xfrm>
          <a:prstGeom prst="rect">
            <a:avLst/>
          </a:prstGeom>
        </p:spPr>
      </p:pic>
      <p:sp>
        <p:nvSpPr>
          <p:cNvPr id="62" name="TextBox 61"/>
          <p:cNvSpPr txBox="1"/>
          <p:nvPr/>
        </p:nvSpPr>
        <p:spPr>
          <a:xfrm>
            <a:off x="4746856" y="2304115"/>
            <a:ext cx="360028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神经网络作为可学习的特征变换</a:t>
            </a: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72095646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总结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Lecture 5 - </a:t>
            </a:r>
            <a:fld id="{AC1089D3-84F4-7045-A571-C61BEF9B13BC}" type="slidenum"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137</a:t>
            </a:fld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FFCB0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Google Shape;412;p6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50969" y="2723716"/>
            <a:ext cx="3026252" cy="4211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21" y="3218763"/>
            <a:ext cx="3960628" cy="1757476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068573" y="1979024"/>
            <a:ext cx="19032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从线性分类器到全连接层网络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57" t="1618" r="1061" b="4910"/>
          <a:stretch/>
        </p:blipFill>
        <p:spPr>
          <a:xfrm>
            <a:off x="5600701" y="3160981"/>
            <a:ext cx="2212622" cy="2208032"/>
          </a:xfrm>
          <a:prstGeom prst="rect">
            <a:avLst/>
          </a:prstGeom>
        </p:spPr>
      </p:pic>
      <p:pic>
        <p:nvPicPr>
          <p:cNvPr id="20" name="Google Shape;449;p61"/>
          <p:cNvPicPr preferRelativeResize="0"/>
          <p:nvPr/>
        </p:nvPicPr>
        <p:blipFill rotWithShape="1">
          <a:blip r:embed="rId5">
            <a:alphaModFix/>
          </a:blip>
          <a:srcRect r="50136"/>
          <a:stretch/>
        </p:blipFill>
        <p:spPr>
          <a:xfrm>
            <a:off x="5556977" y="1552028"/>
            <a:ext cx="2151751" cy="456461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</p:pic>
      <p:pic>
        <p:nvPicPr>
          <p:cNvPr id="21" name="Google Shape;449;p61"/>
          <p:cNvPicPr preferRelativeResize="0"/>
          <p:nvPr/>
        </p:nvPicPr>
        <p:blipFill rotWithShape="1">
          <a:blip r:embed="rId5">
            <a:alphaModFix/>
          </a:blip>
          <a:srcRect l="49899" r="-15"/>
          <a:stretch/>
        </p:blipFill>
        <p:spPr>
          <a:xfrm>
            <a:off x="5551538" y="2052577"/>
            <a:ext cx="2162627" cy="456461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</p:pic>
      <p:sp>
        <p:nvSpPr>
          <p:cNvPr id="22" name="TextBox 21"/>
          <p:cNvSpPr txBox="1"/>
          <p:nvPr/>
        </p:nvSpPr>
        <p:spPr>
          <a:xfrm>
            <a:off x="5170889" y="1230941"/>
            <a:ext cx="218681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线性分类器</a:t>
            </a:r>
            <a:r>
              <a: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zh-CN" alt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每类一个模板</a:t>
            </a: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122202" y="2866221"/>
            <a:ext cx="217399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神经网络</a:t>
            </a:r>
            <a:r>
              <a: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zh-CN" alt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许多可重复模板</a:t>
            </a: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23119519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总结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Lecture 6 - </a:t>
            </a:r>
            <a:fld id="{AC1089D3-84F4-7045-A571-C61BEF9B13BC}" type="slidenum"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138</a:t>
            </a:fld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FFCB0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94" y="2538553"/>
            <a:ext cx="4177745" cy="142630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24986" y="1619779"/>
            <a:ext cx="3108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计算图表示方法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74311" y="4209779"/>
            <a:ext cx="161204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前向计算输出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后向计算梯度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7" name="Google Shape;1212;p104"/>
          <p:cNvCxnSpPr/>
          <p:nvPr/>
        </p:nvCxnSpPr>
        <p:spPr>
          <a:xfrm>
            <a:off x="525614" y="4157528"/>
            <a:ext cx="3229958" cy="0"/>
          </a:xfrm>
          <a:prstGeom prst="straightConnector1">
            <a:avLst/>
          </a:prstGeom>
          <a:noFill/>
          <a:ln w="19050" cap="flat" cmpd="sng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" name="Google Shape;1216;p104"/>
          <p:cNvCxnSpPr/>
          <p:nvPr/>
        </p:nvCxnSpPr>
        <p:spPr>
          <a:xfrm flipH="1">
            <a:off x="467046" y="4780075"/>
            <a:ext cx="3419155" cy="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0160" y="2800989"/>
            <a:ext cx="4270331" cy="230903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890857" y="1651919"/>
            <a:ext cx="40625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在后向传播过程中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图中每一个节点接收上游梯度，将其和当前梯度相乘得到下游梯度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11484857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>
                <a:ea typeface="+mj-ea"/>
              </a:rPr>
              <a:t>结束</a:t>
            </a:r>
          </a:p>
        </p:txBody>
      </p:sp>
      <p:sp>
        <p:nvSpPr>
          <p:cNvPr id="19763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>
              <a:defRPr/>
            </a:pPr>
            <a:endParaRPr lang="zh-CN" altLang="zh-CN"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01538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图像特征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ctr" defTabSz="685800" rtl="0" eaLnBrk="1" latinLnBrk="0" hangingPunct="1">
              <a:defRPr sz="1500" kern="1200">
                <a:solidFill>
                  <a:srgbClr val="FFCB05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Lecture 5 - </a:t>
            </a:r>
            <a:fld id="{AC1089D3-84F4-7045-A571-C61BEF9B13BC}" type="slidenum"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FFCB0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" name="Google Shape;1944;p105"/>
          <p:cNvGrpSpPr/>
          <p:nvPr/>
        </p:nvGrpSpPr>
        <p:grpSpPr>
          <a:xfrm>
            <a:off x="3277225" y="1910171"/>
            <a:ext cx="1764926" cy="734534"/>
            <a:chOff x="3582850" y="1204925"/>
            <a:chExt cx="1379100" cy="734725"/>
          </a:xfrm>
        </p:grpSpPr>
        <p:cxnSp>
          <p:nvCxnSpPr>
            <p:cNvPr id="5" name="Google Shape;1945;p105"/>
            <p:cNvCxnSpPr/>
            <p:nvPr/>
          </p:nvCxnSpPr>
          <p:spPr>
            <a:xfrm>
              <a:off x="3582850" y="1939625"/>
              <a:ext cx="13791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6" name="Google Shape;1946;p105"/>
            <p:cNvSpPr/>
            <p:nvPr/>
          </p:nvSpPr>
          <p:spPr>
            <a:xfrm>
              <a:off x="3627950" y="1204925"/>
              <a:ext cx="103200" cy="734700"/>
            </a:xfrm>
            <a:prstGeom prst="rect">
              <a:avLst/>
            </a:prstGeom>
            <a:solidFill>
              <a:srgbClr val="CFE2F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01" tIns="91401" rIns="91401" bIns="91401" anchor="ctr" anchorCtr="0">
              <a:no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6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" name="Google Shape;1947;p105"/>
            <p:cNvSpPr/>
            <p:nvPr/>
          </p:nvSpPr>
          <p:spPr>
            <a:xfrm>
              <a:off x="3793250" y="1456350"/>
              <a:ext cx="103200" cy="483300"/>
            </a:xfrm>
            <a:prstGeom prst="rect">
              <a:avLst/>
            </a:prstGeom>
            <a:solidFill>
              <a:srgbClr val="CFE2F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01" tIns="91401" rIns="91401" bIns="91401" anchor="ctr" anchorCtr="0">
              <a:no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6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Google Shape;1948;p105"/>
            <p:cNvSpPr/>
            <p:nvPr/>
          </p:nvSpPr>
          <p:spPr>
            <a:xfrm>
              <a:off x="3958550" y="1669000"/>
              <a:ext cx="103200" cy="270600"/>
            </a:xfrm>
            <a:prstGeom prst="rect">
              <a:avLst/>
            </a:prstGeom>
            <a:solidFill>
              <a:srgbClr val="CFE2F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01" tIns="91401" rIns="91401" bIns="91401" anchor="ctr" anchorCtr="0">
              <a:no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6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Google Shape;1949;p105"/>
            <p:cNvSpPr/>
            <p:nvPr/>
          </p:nvSpPr>
          <p:spPr>
            <a:xfrm>
              <a:off x="4123850" y="1456325"/>
              <a:ext cx="103200" cy="483300"/>
            </a:xfrm>
            <a:prstGeom prst="rect">
              <a:avLst/>
            </a:prstGeom>
            <a:solidFill>
              <a:srgbClr val="CFE2F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01" tIns="91401" rIns="91401" bIns="91401" anchor="ctr" anchorCtr="0">
              <a:no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6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Google Shape;1950;p105"/>
            <p:cNvSpPr/>
            <p:nvPr/>
          </p:nvSpPr>
          <p:spPr>
            <a:xfrm>
              <a:off x="4289150" y="1366925"/>
              <a:ext cx="103200" cy="572700"/>
            </a:xfrm>
            <a:prstGeom prst="rect">
              <a:avLst/>
            </a:prstGeom>
            <a:solidFill>
              <a:srgbClr val="CFE2F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01" tIns="91401" rIns="91401" bIns="91401" anchor="ctr" anchorCtr="0">
              <a:no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6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Google Shape;1951;p105"/>
            <p:cNvSpPr/>
            <p:nvPr/>
          </p:nvSpPr>
          <p:spPr>
            <a:xfrm>
              <a:off x="4454450" y="1804325"/>
              <a:ext cx="103200" cy="135300"/>
            </a:xfrm>
            <a:prstGeom prst="rect">
              <a:avLst/>
            </a:prstGeom>
            <a:solidFill>
              <a:srgbClr val="CFE2F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01" tIns="91401" rIns="91401" bIns="91401" anchor="ctr" anchorCtr="0">
              <a:no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6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Google Shape;1952;p105"/>
            <p:cNvSpPr/>
            <p:nvPr/>
          </p:nvSpPr>
          <p:spPr>
            <a:xfrm>
              <a:off x="4619750" y="1525850"/>
              <a:ext cx="103200" cy="413700"/>
            </a:xfrm>
            <a:prstGeom prst="rect">
              <a:avLst/>
            </a:prstGeom>
            <a:solidFill>
              <a:srgbClr val="CFE2F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01" tIns="91401" rIns="91401" bIns="91401" anchor="ctr" anchorCtr="0">
              <a:no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6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Google Shape;1953;p105"/>
            <p:cNvSpPr/>
            <p:nvPr/>
          </p:nvSpPr>
          <p:spPr>
            <a:xfrm>
              <a:off x="4785050" y="1733425"/>
              <a:ext cx="103200" cy="206100"/>
            </a:xfrm>
            <a:prstGeom prst="rect">
              <a:avLst/>
            </a:prstGeom>
            <a:solidFill>
              <a:srgbClr val="CFE2F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01" tIns="91401" rIns="91401" bIns="91401" anchor="ctr" anchorCtr="0">
              <a:no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6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4" name="Google Shape;1954;p105"/>
          <p:cNvGrpSpPr/>
          <p:nvPr/>
        </p:nvGrpSpPr>
        <p:grpSpPr>
          <a:xfrm>
            <a:off x="3277657" y="3069881"/>
            <a:ext cx="1765340" cy="1004423"/>
            <a:chOff x="3582686" y="2246600"/>
            <a:chExt cx="1765800" cy="1004684"/>
          </a:xfrm>
        </p:grpSpPr>
        <p:cxnSp>
          <p:nvCxnSpPr>
            <p:cNvPr id="15" name="Google Shape;1955;p105"/>
            <p:cNvCxnSpPr/>
            <p:nvPr/>
          </p:nvCxnSpPr>
          <p:spPr>
            <a:xfrm>
              <a:off x="3582686" y="2981300"/>
              <a:ext cx="1765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6" name="Google Shape;1956;p105"/>
            <p:cNvSpPr/>
            <p:nvPr/>
          </p:nvSpPr>
          <p:spPr>
            <a:xfrm>
              <a:off x="3611555" y="2246600"/>
              <a:ext cx="66058" cy="734700"/>
            </a:xfrm>
            <a:prstGeom prst="rect">
              <a:avLst/>
            </a:prstGeom>
            <a:solidFill>
              <a:srgbClr val="D9EA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01" tIns="91401" rIns="91401" bIns="91401" anchor="ctr" anchorCtr="0">
              <a:no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6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Google Shape;1957;p105"/>
            <p:cNvSpPr/>
            <p:nvPr/>
          </p:nvSpPr>
          <p:spPr>
            <a:xfrm rot="10800000" flipH="1">
              <a:off x="3717375" y="2981637"/>
              <a:ext cx="66000" cy="135300"/>
            </a:xfrm>
            <a:prstGeom prst="rect">
              <a:avLst/>
            </a:prstGeom>
            <a:solidFill>
              <a:srgbClr val="D9EA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01" tIns="91401" rIns="91401" bIns="91401" anchor="ctr" anchorCtr="0">
              <a:no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6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Google Shape;1958;p105"/>
            <p:cNvSpPr/>
            <p:nvPr/>
          </p:nvSpPr>
          <p:spPr>
            <a:xfrm rot="10800000" flipH="1">
              <a:off x="3823175" y="2975481"/>
              <a:ext cx="66000" cy="270600"/>
            </a:xfrm>
            <a:prstGeom prst="rect">
              <a:avLst/>
            </a:prstGeom>
            <a:solidFill>
              <a:srgbClr val="D9EA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01" tIns="91401" rIns="91401" bIns="91401" anchor="ctr" anchorCtr="0">
              <a:no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6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Google Shape;1959;p105"/>
            <p:cNvSpPr/>
            <p:nvPr/>
          </p:nvSpPr>
          <p:spPr>
            <a:xfrm>
              <a:off x="3928975" y="2429700"/>
              <a:ext cx="66000" cy="551700"/>
            </a:xfrm>
            <a:prstGeom prst="rect">
              <a:avLst/>
            </a:prstGeom>
            <a:solidFill>
              <a:srgbClr val="D9EA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01" tIns="91401" rIns="91401" bIns="91401" anchor="ctr" anchorCtr="0">
              <a:no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6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Google Shape;1960;p105"/>
            <p:cNvSpPr/>
            <p:nvPr/>
          </p:nvSpPr>
          <p:spPr>
            <a:xfrm rot="10800000" flipH="1">
              <a:off x="4034800" y="2980377"/>
              <a:ext cx="66000" cy="135300"/>
            </a:xfrm>
            <a:prstGeom prst="rect">
              <a:avLst/>
            </a:prstGeom>
            <a:solidFill>
              <a:srgbClr val="D9EA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01" tIns="91401" rIns="91401" bIns="91401" anchor="ctr" anchorCtr="0">
              <a:no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6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Google Shape;1961;p105"/>
            <p:cNvSpPr/>
            <p:nvPr/>
          </p:nvSpPr>
          <p:spPr>
            <a:xfrm>
              <a:off x="4140597" y="2846000"/>
              <a:ext cx="66058" cy="135300"/>
            </a:xfrm>
            <a:prstGeom prst="rect">
              <a:avLst/>
            </a:prstGeom>
            <a:solidFill>
              <a:srgbClr val="D9EA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01" tIns="91401" rIns="91401" bIns="91401" anchor="ctr" anchorCtr="0">
              <a:no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6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Google Shape;1962;p105"/>
            <p:cNvSpPr/>
            <p:nvPr/>
          </p:nvSpPr>
          <p:spPr>
            <a:xfrm rot="10800000" flipH="1">
              <a:off x="4246400" y="2980684"/>
              <a:ext cx="66000" cy="270600"/>
            </a:xfrm>
            <a:prstGeom prst="rect">
              <a:avLst/>
            </a:prstGeom>
            <a:solidFill>
              <a:srgbClr val="D9EA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01" tIns="91401" rIns="91401" bIns="91401" anchor="ctr" anchorCtr="0">
              <a:no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6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Google Shape;1963;p105"/>
            <p:cNvSpPr/>
            <p:nvPr/>
          </p:nvSpPr>
          <p:spPr>
            <a:xfrm>
              <a:off x="4352225" y="2664825"/>
              <a:ext cx="66000" cy="316500"/>
            </a:xfrm>
            <a:prstGeom prst="rect">
              <a:avLst/>
            </a:prstGeom>
            <a:solidFill>
              <a:srgbClr val="D9EA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01" tIns="91401" rIns="91401" bIns="91401" anchor="ctr" anchorCtr="0">
              <a:no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6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Google Shape;1964;p105"/>
            <p:cNvSpPr/>
            <p:nvPr/>
          </p:nvSpPr>
          <p:spPr>
            <a:xfrm>
              <a:off x="4458025" y="2532545"/>
              <a:ext cx="66000" cy="448800"/>
            </a:xfrm>
            <a:prstGeom prst="rect">
              <a:avLst/>
            </a:prstGeom>
            <a:solidFill>
              <a:srgbClr val="D9EA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01" tIns="91401" rIns="91401" bIns="91401" anchor="ctr" anchorCtr="0">
              <a:no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6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Google Shape;1965;p105"/>
            <p:cNvSpPr/>
            <p:nvPr/>
          </p:nvSpPr>
          <p:spPr>
            <a:xfrm rot="10800000" flipH="1">
              <a:off x="4563850" y="2981315"/>
              <a:ext cx="66000" cy="114600"/>
            </a:xfrm>
            <a:prstGeom prst="rect">
              <a:avLst/>
            </a:prstGeom>
            <a:solidFill>
              <a:srgbClr val="D9EA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01" tIns="91401" rIns="91401" bIns="91401" anchor="ctr" anchorCtr="0">
              <a:no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6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Google Shape;1966;p105"/>
            <p:cNvSpPr/>
            <p:nvPr/>
          </p:nvSpPr>
          <p:spPr>
            <a:xfrm>
              <a:off x="4669650" y="2370916"/>
              <a:ext cx="66000" cy="610500"/>
            </a:xfrm>
            <a:prstGeom prst="rect">
              <a:avLst/>
            </a:prstGeom>
            <a:solidFill>
              <a:srgbClr val="D9EA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01" tIns="91401" rIns="91401" bIns="91401" anchor="ctr" anchorCtr="0">
              <a:no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6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Google Shape;1967;p105"/>
            <p:cNvSpPr/>
            <p:nvPr/>
          </p:nvSpPr>
          <p:spPr>
            <a:xfrm>
              <a:off x="4775450" y="2710695"/>
              <a:ext cx="66000" cy="270600"/>
            </a:xfrm>
            <a:prstGeom prst="rect">
              <a:avLst/>
            </a:prstGeom>
            <a:solidFill>
              <a:srgbClr val="D9EA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01" tIns="91401" rIns="91401" bIns="91401" anchor="ctr" anchorCtr="0">
              <a:no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6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Google Shape;1968;p105"/>
            <p:cNvSpPr/>
            <p:nvPr/>
          </p:nvSpPr>
          <p:spPr>
            <a:xfrm>
              <a:off x="4881275" y="2775192"/>
              <a:ext cx="66000" cy="206100"/>
            </a:xfrm>
            <a:prstGeom prst="rect">
              <a:avLst/>
            </a:prstGeom>
            <a:solidFill>
              <a:srgbClr val="D9EA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01" tIns="91401" rIns="91401" bIns="91401" anchor="ctr" anchorCtr="0">
              <a:no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6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Google Shape;1969;p105"/>
            <p:cNvSpPr/>
            <p:nvPr/>
          </p:nvSpPr>
          <p:spPr>
            <a:xfrm>
              <a:off x="5092881" y="2567513"/>
              <a:ext cx="66000" cy="413700"/>
            </a:xfrm>
            <a:prstGeom prst="rect">
              <a:avLst/>
            </a:prstGeom>
            <a:solidFill>
              <a:srgbClr val="D9EA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01" tIns="91401" rIns="91401" bIns="91401" anchor="ctr" anchorCtr="0">
              <a:no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6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Google Shape;1970;p105"/>
            <p:cNvSpPr/>
            <p:nvPr/>
          </p:nvSpPr>
          <p:spPr>
            <a:xfrm>
              <a:off x="5198689" y="2775088"/>
              <a:ext cx="66000" cy="206100"/>
            </a:xfrm>
            <a:prstGeom prst="rect">
              <a:avLst/>
            </a:prstGeom>
            <a:solidFill>
              <a:srgbClr val="D9EA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01" tIns="91401" rIns="91401" bIns="91401" anchor="ctr" anchorCtr="0">
              <a:no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6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Google Shape;1971;p105"/>
            <p:cNvSpPr/>
            <p:nvPr/>
          </p:nvSpPr>
          <p:spPr>
            <a:xfrm>
              <a:off x="4982497" y="2981300"/>
              <a:ext cx="66000" cy="135300"/>
            </a:xfrm>
            <a:prstGeom prst="rect">
              <a:avLst/>
            </a:prstGeom>
            <a:solidFill>
              <a:srgbClr val="D9EA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01" tIns="91401" rIns="91401" bIns="91401" anchor="ctr" anchorCtr="0">
              <a:no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6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2" name="Google Shape;1972;p105"/>
          <p:cNvGrpSpPr/>
          <p:nvPr/>
        </p:nvGrpSpPr>
        <p:grpSpPr>
          <a:xfrm>
            <a:off x="3277225" y="4300324"/>
            <a:ext cx="1764926" cy="827099"/>
            <a:chOff x="3582878" y="3595700"/>
            <a:chExt cx="1765386" cy="827315"/>
          </a:xfrm>
        </p:grpSpPr>
        <p:cxnSp>
          <p:nvCxnSpPr>
            <p:cNvPr id="33" name="Google Shape;1973;p105"/>
            <p:cNvCxnSpPr/>
            <p:nvPr/>
          </p:nvCxnSpPr>
          <p:spPr>
            <a:xfrm>
              <a:off x="3582878" y="4147400"/>
              <a:ext cx="1765386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4" name="Google Shape;1974;p105"/>
            <p:cNvSpPr/>
            <p:nvPr/>
          </p:nvSpPr>
          <p:spPr>
            <a:xfrm>
              <a:off x="3640600" y="3595700"/>
              <a:ext cx="132106" cy="551700"/>
            </a:xfrm>
            <a:prstGeom prst="rect">
              <a:avLst/>
            </a:prstGeom>
            <a:solidFill>
              <a:srgbClr val="D9D2E9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01" tIns="91401" rIns="91401" bIns="91401" anchor="ctr" anchorCtr="0">
              <a:no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6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Google Shape;1975;p105"/>
            <p:cNvSpPr/>
            <p:nvPr/>
          </p:nvSpPr>
          <p:spPr>
            <a:xfrm>
              <a:off x="3852200" y="3855162"/>
              <a:ext cx="132106" cy="292200"/>
            </a:xfrm>
            <a:prstGeom prst="rect">
              <a:avLst/>
            </a:prstGeom>
            <a:solidFill>
              <a:srgbClr val="D9D2E9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01" tIns="91401" rIns="91401" bIns="91401" anchor="ctr" anchorCtr="0">
              <a:no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6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Google Shape;1976;p105"/>
            <p:cNvSpPr/>
            <p:nvPr/>
          </p:nvSpPr>
          <p:spPr>
            <a:xfrm rot="10800000" flipH="1">
              <a:off x="4063800" y="4142981"/>
              <a:ext cx="132106" cy="114600"/>
            </a:xfrm>
            <a:prstGeom prst="rect">
              <a:avLst/>
            </a:prstGeom>
            <a:solidFill>
              <a:srgbClr val="D9D2E9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01" tIns="91401" rIns="91401" bIns="91401" anchor="ctr" anchorCtr="0">
              <a:no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6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Google Shape;1977;p105"/>
            <p:cNvSpPr/>
            <p:nvPr/>
          </p:nvSpPr>
          <p:spPr>
            <a:xfrm rot="10800000" flipH="1">
              <a:off x="4275400" y="4152415"/>
              <a:ext cx="132106" cy="270600"/>
            </a:xfrm>
            <a:prstGeom prst="rect">
              <a:avLst/>
            </a:prstGeom>
            <a:solidFill>
              <a:srgbClr val="D9D2E9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01" tIns="91401" rIns="91401" bIns="91401" anchor="ctr" anchorCtr="0">
              <a:no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6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Google Shape;1978;p105"/>
            <p:cNvSpPr/>
            <p:nvPr/>
          </p:nvSpPr>
          <p:spPr>
            <a:xfrm>
              <a:off x="4487025" y="3899275"/>
              <a:ext cx="132106" cy="248100"/>
            </a:xfrm>
            <a:prstGeom prst="rect">
              <a:avLst/>
            </a:prstGeom>
            <a:solidFill>
              <a:srgbClr val="D9D2E9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01" tIns="91401" rIns="91401" bIns="91401" anchor="ctr" anchorCtr="0">
              <a:no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6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Google Shape;1979;p105"/>
            <p:cNvSpPr/>
            <p:nvPr/>
          </p:nvSpPr>
          <p:spPr>
            <a:xfrm>
              <a:off x="4698614" y="4012100"/>
              <a:ext cx="132106" cy="135300"/>
            </a:xfrm>
            <a:prstGeom prst="rect">
              <a:avLst/>
            </a:prstGeom>
            <a:solidFill>
              <a:srgbClr val="D9D2E9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01" tIns="91401" rIns="91401" bIns="91401" anchor="ctr" anchorCtr="0">
              <a:no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6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Google Shape;1980;p105"/>
            <p:cNvSpPr/>
            <p:nvPr/>
          </p:nvSpPr>
          <p:spPr>
            <a:xfrm rot="10800000" flipH="1">
              <a:off x="4910225" y="4149039"/>
              <a:ext cx="132106" cy="206100"/>
            </a:xfrm>
            <a:prstGeom prst="rect">
              <a:avLst/>
            </a:prstGeom>
            <a:solidFill>
              <a:srgbClr val="D9D2E9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01" tIns="91401" rIns="91401" bIns="91401" anchor="ctr" anchorCtr="0">
              <a:no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6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Google Shape;1981;p105"/>
            <p:cNvSpPr/>
            <p:nvPr/>
          </p:nvSpPr>
          <p:spPr>
            <a:xfrm>
              <a:off x="5121815" y="3941200"/>
              <a:ext cx="132106" cy="206100"/>
            </a:xfrm>
            <a:prstGeom prst="rect">
              <a:avLst/>
            </a:prstGeom>
            <a:solidFill>
              <a:srgbClr val="D9D2E9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01" tIns="91401" rIns="91401" bIns="91401" anchor="ctr" anchorCtr="0">
              <a:no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6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42" name="Google Shape;1982;p105"/>
          <p:cNvGrpSpPr/>
          <p:nvPr/>
        </p:nvGrpSpPr>
        <p:grpSpPr>
          <a:xfrm>
            <a:off x="5797039" y="3285842"/>
            <a:ext cx="2972153" cy="572508"/>
            <a:chOff x="4469303" y="2277720"/>
            <a:chExt cx="5262749" cy="1013732"/>
          </a:xfrm>
        </p:grpSpPr>
        <p:grpSp>
          <p:nvGrpSpPr>
            <p:cNvPr id="43" name="Google Shape;1983;p105"/>
            <p:cNvGrpSpPr/>
            <p:nvPr/>
          </p:nvGrpSpPr>
          <p:grpSpPr>
            <a:xfrm>
              <a:off x="4469303" y="2278250"/>
              <a:ext cx="1765386" cy="734725"/>
              <a:chOff x="3582850" y="1204925"/>
              <a:chExt cx="1379100" cy="734725"/>
            </a:xfrm>
          </p:grpSpPr>
          <p:cxnSp>
            <p:nvCxnSpPr>
              <p:cNvPr id="72" name="Google Shape;1984;p105"/>
              <p:cNvCxnSpPr/>
              <p:nvPr/>
            </p:nvCxnSpPr>
            <p:spPr>
              <a:xfrm>
                <a:off x="3582850" y="1939625"/>
                <a:ext cx="13791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73" name="Google Shape;1985;p105"/>
              <p:cNvSpPr/>
              <p:nvPr/>
            </p:nvSpPr>
            <p:spPr>
              <a:xfrm>
                <a:off x="3627950" y="1204925"/>
                <a:ext cx="103200" cy="734700"/>
              </a:xfrm>
              <a:prstGeom prst="rect">
                <a:avLst/>
              </a:prstGeom>
              <a:solidFill>
                <a:srgbClr val="CFE2F3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01" tIns="91401" rIns="91401" bIns="91401" anchor="ctr" anchorCtr="0">
                <a:noAutofit/>
              </a:bodyPr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6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4" name="Google Shape;1986;p105"/>
              <p:cNvSpPr/>
              <p:nvPr/>
            </p:nvSpPr>
            <p:spPr>
              <a:xfrm>
                <a:off x="3793250" y="1456350"/>
                <a:ext cx="103200" cy="483300"/>
              </a:xfrm>
              <a:prstGeom prst="rect">
                <a:avLst/>
              </a:prstGeom>
              <a:solidFill>
                <a:srgbClr val="CFE2F3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01" tIns="91401" rIns="91401" bIns="91401" anchor="ctr" anchorCtr="0">
                <a:noAutofit/>
              </a:bodyPr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6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5" name="Google Shape;1987;p105"/>
              <p:cNvSpPr/>
              <p:nvPr/>
            </p:nvSpPr>
            <p:spPr>
              <a:xfrm>
                <a:off x="3958550" y="1669000"/>
                <a:ext cx="103200" cy="270600"/>
              </a:xfrm>
              <a:prstGeom prst="rect">
                <a:avLst/>
              </a:prstGeom>
              <a:solidFill>
                <a:srgbClr val="CFE2F3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01" tIns="91401" rIns="91401" bIns="91401" anchor="ctr" anchorCtr="0">
                <a:noAutofit/>
              </a:bodyPr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6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6" name="Google Shape;1988;p105"/>
              <p:cNvSpPr/>
              <p:nvPr/>
            </p:nvSpPr>
            <p:spPr>
              <a:xfrm>
                <a:off x="4123850" y="1456325"/>
                <a:ext cx="103200" cy="483300"/>
              </a:xfrm>
              <a:prstGeom prst="rect">
                <a:avLst/>
              </a:prstGeom>
              <a:solidFill>
                <a:srgbClr val="CFE2F3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01" tIns="91401" rIns="91401" bIns="91401" anchor="ctr" anchorCtr="0">
                <a:noAutofit/>
              </a:bodyPr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6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7" name="Google Shape;1989;p105"/>
              <p:cNvSpPr/>
              <p:nvPr/>
            </p:nvSpPr>
            <p:spPr>
              <a:xfrm>
                <a:off x="4289150" y="1366925"/>
                <a:ext cx="103200" cy="572700"/>
              </a:xfrm>
              <a:prstGeom prst="rect">
                <a:avLst/>
              </a:prstGeom>
              <a:solidFill>
                <a:srgbClr val="CFE2F3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01" tIns="91401" rIns="91401" bIns="91401" anchor="ctr" anchorCtr="0">
                <a:noAutofit/>
              </a:bodyPr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6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8" name="Google Shape;1990;p105"/>
              <p:cNvSpPr/>
              <p:nvPr/>
            </p:nvSpPr>
            <p:spPr>
              <a:xfrm>
                <a:off x="4454450" y="1804325"/>
                <a:ext cx="103200" cy="135300"/>
              </a:xfrm>
              <a:prstGeom prst="rect">
                <a:avLst/>
              </a:prstGeom>
              <a:solidFill>
                <a:srgbClr val="CFE2F3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01" tIns="91401" rIns="91401" bIns="91401" anchor="ctr" anchorCtr="0">
                <a:noAutofit/>
              </a:bodyPr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6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9" name="Google Shape;1991;p105"/>
              <p:cNvSpPr/>
              <p:nvPr/>
            </p:nvSpPr>
            <p:spPr>
              <a:xfrm>
                <a:off x="4619750" y="1525850"/>
                <a:ext cx="103200" cy="413700"/>
              </a:xfrm>
              <a:prstGeom prst="rect">
                <a:avLst/>
              </a:prstGeom>
              <a:solidFill>
                <a:srgbClr val="CFE2F3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01" tIns="91401" rIns="91401" bIns="91401" anchor="ctr" anchorCtr="0">
                <a:noAutofit/>
              </a:bodyPr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6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0" name="Google Shape;1992;p105"/>
              <p:cNvSpPr/>
              <p:nvPr/>
            </p:nvSpPr>
            <p:spPr>
              <a:xfrm>
                <a:off x="4785050" y="1733425"/>
                <a:ext cx="103200" cy="206100"/>
              </a:xfrm>
              <a:prstGeom prst="rect">
                <a:avLst/>
              </a:prstGeom>
              <a:solidFill>
                <a:srgbClr val="CFE2F3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01" tIns="91401" rIns="91401" bIns="91401" anchor="ctr" anchorCtr="0">
                <a:noAutofit/>
              </a:bodyPr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6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44" name="Google Shape;1993;p105"/>
            <p:cNvGrpSpPr/>
            <p:nvPr/>
          </p:nvGrpSpPr>
          <p:grpSpPr>
            <a:xfrm>
              <a:off x="6234711" y="2277720"/>
              <a:ext cx="1765800" cy="1004684"/>
              <a:chOff x="3582686" y="2246600"/>
              <a:chExt cx="1765800" cy="1004684"/>
            </a:xfrm>
          </p:grpSpPr>
          <p:cxnSp>
            <p:nvCxnSpPr>
              <p:cNvPr id="55" name="Google Shape;1994;p105"/>
              <p:cNvCxnSpPr/>
              <p:nvPr/>
            </p:nvCxnSpPr>
            <p:spPr>
              <a:xfrm>
                <a:off x="3582686" y="2981300"/>
                <a:ext cx="1765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56" name="Google Shape;1995;p105"/>
              <p:cNvSpPr/>
              <p:nvPr/>
            </p:nvSpPr>
            <p:spPr>
              <a:xfrm>
                <a:off x="3611555" y="2246600"/>
                <a:ext cx="66000" cy="734700"/>
              </a:xfrm>
              <a:prstGeom prst="rect">
                <a:avLst/>
              </a:prstGeom>
              <a:solidFill>
                <a:srgbClr val="D9EAD3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01" tIns="91401" rIns="91401" bIns="91401" anchor="ctr" anchorCtr="0">
                <a:noAutofit/>
              </a:bodyPr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6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7" name="Google Shape;1996;p105"/>
              <p:cNvSpPr/>
              <p:nvPr/>
            </p:nvSpPr>
            <p:spPr>
              <a:xfrm rot="10800000" flipH="1">
                <a:off x="3717375" y="2981637"/>
                <a:ext cx="66000" cy="135300"/>
              </a:xfrm>
              <a:prstGeom prst="rect">
                <a:avLst/>
              </a:prstGeom>
              <a:solidFill>
                <a:srgbClr val="D9EAD3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01" tIns="91401" rIns="91401" bIns="91401" anchor="ctr" anchorCtr="0">
                <a:noAutofit/>
              </a:bodyPr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6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" name="Google Shape;1997;p105"/>
              <p:cNvSpPr/>
              <p:nvPr/>
            </p:nvSpPr>
            <p:spPr>
              <a:xfrm rot="10800000" flipH="1">
                <a:off x="3823175" y="2975481"/>
                <a:ext cx="66000" cy="270600"/>
              </a:xfrm>
              <a:prstGeom prst="rect">
                <a:avLst/>
              </a:prstGeom>
              <a:solidFill>
                <a:srgbClr val="D9EAD3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01" tIns="91401" rIns="91401" bIns="91401" anchor="ctr" anchorCtr="0">
                <a:noAutofit/>
              </a:bodyPr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6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9" name="Google Shape;1998;p105"/>
              <p:cNvSpPr/>
              <p:nvPr/>
            </p:nvSpPr>
            <p:spPr>
              <a:xfrm>
                <a:off x="3928975" y="2429700"/>
                <a:ext cx="66000" cy="551700"/>
              </a:xfrm>
              <a:prstGeom prst="rect">
                <a:avLst/>
              </a:prstGeom>
              <a:solidFill>
                <a:srgbClr val="D9EAD3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01" tIns="91401" rIns="91401" bIns="91401" anchor="ctr" anchorCtr="0">
                <a:noAutofit/>
              </a:bodyPr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6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0" name="Google Shape;1999;p105"/>
              <p:cNvSpPr/>
              <p:nvPr/>
            </p:nvSpPr>
            <p:spPr>
              <a:xfrm rot="10800000" flipH="1">
                <a:off x="4034800" y="2980377"/>
                <a:ext cx="66000" cy="135300"/>
              </a:xfrm>
              <a:prstGeom prst="rect">
                <a:avLst/>
              </a:prstGeom>
              <a:solidFill>
                <a:srgbClr val="D9EAD3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01" tIns="91401" rIns="91401" bIns="91401" anchor="ctr" anchorCtr="0">
                <a:noAutofit/>
              </a:bodyPr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6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1" name="Google Shape;2000;p105"/>
              <p:cNvSpPr/>
              <p:nvPr/>
            </p:nvSpPr>
            <p:spPr>
              <a:xfrm>
                <a:off x="4140597" y="2846000"/>
                <a:ext cx="66000" cy="135300"/>
              </a:xfrm>
              <a:prstGeom prst="rect">
                <a:avLst/>
              </a:prstGeom>
              <a:solidFill>
                <a:srgbClr val="D9EAD3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01" tIns="91401" rIns="91401" bIns="91401" anchor="ctr" anchorCtr="0">
                <a:noAutofit/>
              </a:bodyPr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6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2" name="Google Shape;2001;p105"/>
              <p:cNvSpPr/>
              <p:nvPr/>
            </p:nvSpPr>
            <p:spPr>
              <a:xfrm rot="10800000" flipH="1">
                <a:off x="4246400" y="2980684"/>
                <a:ext cx="66000" cy="270600"/>
              </a:xfrm>
              <a:prstGeom prst="rect">
                <a:avLst/>
              </a:prstGeom>
              <a:solidFill>
                <a:srgbClr val="D9EAD3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01" tIns="91401" rIns="91401" bIns="91401" anchor="ctr" anchorCtr="0">
                <a:noAutofit/>
              </a:bodyPr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6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3" name="Google Shape;2002;p105"/>
              <p:cNvSpPr/>
              <p:nvPr/>
            </p:nvSpPr>
            <p:spPr>
              <a:xfrm>
                <a:off x="4352225" y="2664825"/>
                <a:ext cx="66000" cy="316500"/>
              </a:xfrm>
              <a:prstGeom prst="rect">
                <a:avLst/>
              </a:prstGeom>
              <a:solidFill>
                <a:srgbClr val="D9EAD3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01" tIns="91401" rIns="91401" bIns="91401" anchor="ctr" anchorCtr="0">
                <a:noAutofit/>
              </a:bodyPr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6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4" name="Google Shape;2003;p105"/>
              <p:cNvSpPr/>
              <p:nvPr/>
            </p:nvSpPr>
            <p:spPr>
              <a:xfrm>
                <a:off x="4458025" y="2532545"/>
                <a:ext cx="66000" cy="448800"/>
              </a:xfrm>
              <a:prstGeom prst="rect">
                <a:avLst/>
              </a:prstGeom>
              <a:solidFill>
                <a:srgbClr val="D9EAD3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01" tIns="91401" rIns="91401" bIns="91401" anchor="ctr" anchorCtr="0">
                <a:noAutofit/>
              </a:bodyPr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6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5" name="Google Shape;2004;p105"/>
              <p:cNvSpPr/>
              <p:nvPr/>
            </p:nvSpPr>
            <p:spPr>
              <a:xfrm rot="10800000" flipH="1">
                <a:off x="4563850" y="2981315"/>
                <a:ext cx="66000" cy="114600"/>
              </a:xfrm>
              <a:prstGeom prst="rect">
                <a:avLst/>
              </a:prstGeom>
              <a:solidFill>
                <a:srgbClr val="D9EAD3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01" tIns="91401" rIns="91401" bIns="91401" anchor="ctr" anchorCtr="0">
                <a:noAutofit/>
              </a:bodyPr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6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6" name="Google Shape;2005;p105"/>
              <p:cNvSpPr/>
              <p:nvPr/>
            </p:nvSpPr>
            <p:spPr>
              <a:xfrm>
                <a:off x="4669650" y="2370916"/>
                <a:ext cx="66000" cy="610500"/>
              </a:xfrm>
              <a:prstGeom prst="rect">
                <a:avLst/>
              </a:prstGeom>
              <a:solidFill>
                <a:srgbClr val="D9EAD3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01" tIns="91401" rIns="91401" bIns="91401" anchor="ctr" anchorCtr="0">
                <a:noAutofit/>
              </a:bodyPr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6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7" name="Google Shape;2006;p105"/>
              <p:cNvSpPr/>
              <p:nvPr/>
            </p:nvSpPr>
            <p:spPr>
              <a:xfrm>
                <a:off x="4775450" y="2710695"/>
                <a:ext cx="66000" cy="270600"/>
              </a:xfrm>
              <a:prstGeom prst="rect">
                <a:avLst/>
              </a:prstGeom>
              <a:solidFill>
                <a:srgbClr val="D9EAD3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01" tIns="91401" rIns="91401" bIns="91401" anchor="ctr" anchorCtr="0">
                <a:noAutofit/>
              </a:bodyPr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6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8" name="Google Shape;2007;p105"/>
              <p:cNvSpPr/>
              <p:nvPr/>
            </p:nvSpPr>
            <p:spPr>
              <a:xfrm>
                <a:off x="4881275" y="2775192"/>
                <a:ext cx="66000" cy="206100"/>
              </a:xfrm>
              <a:prstGeom prst="rect">
                <a:avLst/>
              </a:prstGeom>
              <a:solidFill>
                <a:srgbClr val="D9EAD3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01" tIns="91401" rIns="91401" bIns="91401" anchor="ctr" anchorCtr="0">
                <a:noAutofit/>
              </a:bodyPr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6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9" name="Google Shape;2008;p105"/>
              <p:cNvSpPr/>
              <p:nvPr/>
            </p:nvSpPr>
            <p:spPr>
              <a:xfrm>
                <a:off x="5092881" y="2567513"/>
                <a:ext cx="66000" cy="413700"/>
              </a:xfrm>
              <a:prstGeom prst="rect">
                <a:avLst/>
              </a:prstGeom>
              <a:solidFill>
                <a:srgbClr val="D9EAD3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01" tIns="91401" rIns="91401" bIns="91401" anchor="ctr" anchorCtr="0">
                <a:noAutofit/>
              </a:bodyPr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6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0" name="Google Shape;2009;p105"/>
              <p:cNvSpPr/>
              <p:nvPr/>
            </p:nvSpPr>
            <p:spPr>
              <a:xfrm>
                <a:off x="5198689" y="2775088"/>
                <a:ext cx="66000" cy="206100"/>
              </a:xfrm>
              <a:prstGeom prst="rect">
                <a:avLst/>
              </a:prstGeom>
              <a:solidFill>
                <a:srgbClr val="D9EAD3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01" tIns="91401" rIns="91401" bIns="91401" anchor="ctr" anchorCtr="0">
                <a:noAutofit/>
              </a:bodyPr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6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1" name="Google Shape;2010;p105"/>
              <p:cNvSpPr/>
              <p:nvPr/>
            </p:nvSpPr>
            <p:spPr>
              <a:xfrm>
                <a:off x="4982497" y="2981300"/>
                <a:ext cx="66000" cy="135300"/>
              </a:xfrm>
              <a:prstGeom prst="rect">
                <a:avLst/>
              </a:prstGeom>
              <a:solidFill>
                <a:srgbClr val="D9EAD3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01" tIns="91401" rIns="91401" bIns="91401" anchor="ctr" anchorCtr="0">
                <a:noAutofit/>
              </a:bodyPr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6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45" name="Google Shape;2011;p105"/>
            <p:cNvGrpSpPr/>
            <p:nvPr/>
          </p:nvGrpSpPr>
          <p:grpSpPr>
            <a:xfrm>
              <a:off x="7966552" y="2464136"/>
              <a:ext cx="1765500" cy="827315"/>
              <a:chOff x="3582878" y="3595700"/>
              <a:chExt cx="1765500" cy="827315"/>
            </a:xfrm>
          </p:grpSpPr>
          <p:cxnSp>
            <p:nvCxnSpPr>
              <p:cNvPr id="46" name="Google Shape;2012;p105"/>
              <p:cNvCxnSpPr/>
              <p:nvPr/>
            </p:nvCxnSpPr>
            <p:spPr>
              <a:xfrm>
                <a:off x="3582878" y="4147400"/>
                <a:ext cx="17655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47" name="Google Shape;2013;p105"/>
              <p:cNvSpPr/>
              <p:nvPr/>
            </p:nvSpPr>
            <p:spPr>
              <a:xfrm>
                <a:off x="3640600" y="3595700"/>
                <a:ext cx="132000" cy="551700"/>
              </a:xfrm>
              <a:prstGeom prst="rect">
                <a:avLst/>
              </a:prstGeom>
              <a:solidFill>
                <a:srgbClr val="D9D2E9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01" tIns="91401" rIns="91401" bIns="91401" anchor="ctr" anchorCtr="0">
                <a:noAutofit/>
              </a:bodyPr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6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8" name="Google Shape;2014;p105"/>
              <p:cNvSpPr/>
              <p:nvPr/>
            </p:nvSpPr>
            <p:spPr>
              <a:xfrm>
                <a:off x="3852200" y="3855162"/>
                <a:ext cx="132000" cy="292200"/>
              </a:xfrm>
              <a:prstGeom prst="rect">
                <a:avLst/>
              </a:prstGeom>
              <a:solidFill>
                <a:srgbClr val="D9D2E9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01" tIns="91401" rIns="91401" bIns="91401" anchor="ctr" anchorCtr="0">
                <a:noAutofit/>
              </a:bodyPr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6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9" name="Google Shape;2015;p105"/>
              <p:cNvSpPr/>
              <p:nvPr/>
            </p:nvSpPr>
            <p:spPr>
              <a:xfrm rot="10800000" flipH="1">
                <a:off x="4063800" y="4142981"/>
                <a:ext cx="132000" cy="114600"/>
              </a:xfrm>
              <a:prstGeom prst="rect">
                <a:avLst/>
              </a:prstGeom>
              <a:solidFill>
                <a:srgbClr val="D9D2E9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01" tIns="91401" rIns="91401" bIns="91401" anchor="ctr" anchorCtr="0">
                <a:noAutofit/>
              </a:bodyPr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6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0" name="Google Shape;2016;p105"/>
              <p:cNvSpPr/>
              <p:nvPr/>
            </p:nvSpPr>
            <p:spPr>
              <a:xfrm rot="10800000" flipH="1">
                <a:off x="4275400" y="4152415"/>
                <a:ext cx="132000" cy="270600"/>
              </a:xfrm>
              <a:prstGeom prst="rect">
                <a:avLst/>
              </a:prstGeom>
              <a:solidFill>
                <a:srgbClr val="D9D2E9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01" tIns="91401" rIns="91401" bIns="91401" anchor="ctr" anchorCtr="0">
                <a:noAutofit/>
              </a:bodyPr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6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1" name="Google Shape;2017;p105"/>
              <p:cNvSpPr/>
              <p:nvPr/>
            </p:nvSpPr>
            <p:spPr>
              <a:xfrm>
                <a:off x="4487025" y="3899275"/>
                <a:ext cx="132000" cy="248100"/>
              </a:xfrm>
              <a:prstGeom prst="rect">
                <a:avLst/>
              </a:prstGeom>
              <a:solidFill>
                <a:srgbClr val="D9D2E9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01" tIns="91401" rIns="91401" bIns="91401" anchor="ctr" anchorCtr="0">
                <a:noAutofit/>
              </a:bodyPr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6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2" name="Google Shape;2018;p105"/>
              <p:cNvSpPr/>
              <p:nvPr/>
            </p:nvSpPr>
            <p:spPr>
              <a:xfrm>
                <a:off x="4698614" y="4012100"/>
                <a:ext cx="132000" cy="135300"/>
              </a:xfrm>
              <a:prstGeom prst="rect">
                <a:avLst/>
              </a:prstGeom>
              <a:solidFill>
                <a:srgbClr val="D9D2E9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01" tIns="91401" rIns="91401" bIns="91401" anchor="ctr" anchorCtr="0">
                <a:noAutofit/>
              </a:bodyPr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6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3" name="Google Shape;2019;p105"/>
              <p:cNvSpPr/>
              <p:nvPr/>
            </p:nvSpPr>
            <p:spPr>
              <a:xfrm rot="10800000" flipH="1">
                <a:off x="4910225" y="4149039"/>
                <a:ext cx="132000" cy="206100"/>
              </a:xfrm>
              <a:prstGeom prst="rect">
                <a:avLst/>
              </a:prstGeom>
              <a:solidFill>
                <a:srgbClr val="D9D2E9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01" tIns="91401" rIns="91401" bIns="91401" anchor="ctr" anchorCtr="0">
                <a:noAutofit/>
              </a:bodyPr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6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4" name="Google Shape;2020;p105"/>
              <p:cNvSpPr/>
              <p:nvPr/>
            </p:nvSpPr>
            <p:spPr>
              <a:xfrm>
                <a:off x="5121815" y="3941200"/>
                <a:ext cx="132000" cy="206100"/>
              </a:xfrm>
              <a:prstGeom prst="rect">
                <a:avLst/>
              </a:prstGeom>
              <a:solidFill>
                <a:srgbClr val="D9D2E9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01" tIns="91401" rIns="91401" bIns="91401" anchor="ctr" anchorCtr="0">
                <a:noAutofit/>
              </a:bodyPr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6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cxnSp>
        <p:nvCxnSpPr>
          <p:cNvPr id="81" name="Google Shape;2021;p105"/>
          <p:cNvCxnSpPr/>
          <p:nvPr/>
        </p:nvCxnSpPr>
        <p:spPr>
          <a:xfrm rot="10800000" flipH="1">
            <a:off x="2066661" y="2467451"/>
            <a:ext cx="1020635" cy="589346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2" name="Google Shape;2022;p105"/>
          <p:cNvCxnSpPr/>
          <p:nvPr/>
        </p:nvCxnSpPr>
        <p:spPr>
          <a:xfrm>
            <a:off x="2080471" y="4159234"/>
            <a:ext cx="1027232" cy="593246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3" name="Google Shape;2023;p105"/>
          <p:cNvCxnSpPr/>
          <p:nvPr/>
        </p:nvCxnSpPr>
        <p:spPr>
          <a:xfrm>
            <a:off x="2080471" y="3572088"/>
            <a:ext cx="995141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4" name="Google Shape;2024;p105"/>
          <p:cNvCxnSpPr/>
          <p:nvPr/>
        </p:nvCxnSpPr>
        <p:spPr>
          <a:xfrm>
            <a:off x="5113343" y="2499518"/>
            <a:ext cx="621138" cy="621138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5" name="Google Shape;2025;p105"/>
          <p:cNvCxnSpPr/>
          <p:nvPr/>
        </p:nvCxnSpPr>
        <p:spPr>
          <a:xfrm>
            <a:off x="5113331" y="3572088"/>
            <a:ext cx="493971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6" name="Google Shape;2026;p105"/>
          <p:cNvCxnSpPr/>
          <p:nvPr/>
        </p:nvCxnSpPr>
        <p:spPr>
          <a:xfrm rot="10800000" flipH="1">
            <a:off x="5113330" y="4019846"/>
            <a:ext cx="698219" cy="698219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87" name="Google Shape;2027;p105"/>
          <p:cNvPicPr preferRelativeResize="0"/>
          <p:nvPr/>
        </p:nvPicPr>
        <p:blipFill rotWithShape="1">
          <a:blip r:embed="rId2">
            <a:alphaModFix/>
          </a:blip>
          <a:srcRect r="27262"/>
          <a:stretch/>
        </p:blipFill>
        <p:spPr>
          <a:xfrm>
            <a:off x="387796" y="2691117"/>
            <a:ext cx="1574512" cy="162347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70828788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下一次课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卷积神经网络与图像分类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48405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举例</a:t>
            </a:r>
            <a:r>
              <a:rPr lang="en-US" dirty="0"/>
              <a:t>: 2011 ImageNet</a:t>
            </a:r>
            <a:r>
              <a:rPr lang="zh-CN" altLang="en-US" dirty="0"/>
              <a:t>分类挑战赛获胜者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ctr" defTabSz="685800" rtl="0" eaLnBrk="1" latinLnBrk="0" hangingPunct="1">
              <a:defRPr sz="1500" kern="1200">
                <a:solidFill>
                  <a:srgbClr val="FFCB05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Lecture 5 - </a:t>
            </a:r>
            <a:fld id="{AC1089D3-84F4-7045-A571-C61BEF9B13BC}" type="slidenum"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FFCB0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6780" y="1494148"/>
            <a:ext cx="4790439" cy="351761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0768" y="5417025"/>
            <a:ext cx="5020926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2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F. </a:t>
            </a:r>
            <a:r>
              <a:rPr kumimoji="0" lang="en-US" sz="825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Perronnin</a:t>
            </a:r>
            <a:r>
              <a:rPr kumimoji="0" lang="en-US" sz="82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J. Sánchez, “Compressed Fisher vectors for LSVRC”, PASCAL VOC / ImageNet workshop, ICCV, 2011.</a:t>
            </a:r>
          </a:p>
        </p:txBody>
      </p:sp>
    </p:spTree>
    <p:extLst>
      <p:ext uri="{BB962C8B-B14F-4D97-AF65-F5344CB8AC3E}">
        <p14:creationId xmlns:p14="http://schemas.microsoft.com/office/powerpoint/2010/main" val="11940226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图像特征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ctr" defTabSz="685800" rtl="0" eaLnBrk="1" latinLnBrk="0" hangingPunct="1">
              <a:defRPr sz="1500" kern="1200">
                <a:solidFill>
                  <a:srgbClr val="FFCB05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Lecture 5 - </a:t>
            </a:r>
            <a:fld id="{AC1089D3-84F4-7045-A571-C61BEF9B13BC}" type="slidenum"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FFCB0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Google Shape;2032;p106"/>
          <p:cNvSpPr/>
          <p:nvPr/>
        </p:nvSpPr>
        <p:spPr>
          <a:xfrm>
            <a:off x="2957367" y="1806494"/>
            <a:ext cx="2856456" cy="1240177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3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特征提取</a:t>
            </a:r>
            <a:endParaRPr kumimoji="0" lang="en-US" altLang="zh-CN" sz="2399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399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6" name="Google Shape;2036;p106"/>
          <p:cNvCxnSpPr/>
          <p:nvPr/>
        </p:nvCxnSpPr>
        <p:spPr>
          <a:xfrm>
            <a:off x="2008890" y="2426590"/>
            <a:ext cx="780097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" name="Google Shape;2037;p106"/>
          <p:cNvCxnSpPr/>
          <p:nvPr/>
        </p:nvCxnSpPr>
        <p:spPr>
          <a:xfrm>
            <a:off x="5879393" y="2153711"/>
            <a:ext cx="784596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" name="Google Shape;2038;p106"/>
          <p:cNvSpPr txBox="1"/>
          <p:nvPr/>
        </p:nvSpPr>
        <p:spPr>
          <a:xfrm>
            <a:off x="6068785" y="1554646"/>
            <a:ext cx="405794" cy="524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9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</a:t>
            </a:r>
            <a:endParaRPr kumimoji="0" sz="2999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Google Shape;2039;p106"/>
          <p:cNvSpPr txBox="1"/>
          <p:nvPr/>
        </p:nvSpPr>
        <p:spPr>
          <a:xfrm>
            <a:off x="6742088" y="2182745"/>
            <a:ext cx="1984332" cy="655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b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865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10</a:t>
            </a:r>
            <a:r>
              <a:rPr kumimoji="0" lang="en" sz="186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zh-CN" altLang="en" sz="186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个</a:t>
            </a:r>
            <a:r>
              <a:rPr kumimoji="0" lang="zh-CN" altLang="en-US" sz="186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数字给出各类别的响应分值</a:t>
            </a:r>
            <a:endParaRPr kumimoji="0" lang="en-US" sz="1865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0" name="Google Shape;2040;p106"/>
          <p:cNvCxnSpPr/>
          <p:nvPr/>
        </p:nvCxnSpPr>
        <p:spPr>
          <a:xfrm>
            <a:off x="5879393" y="2834934"/>
            <a:ext cx="771399" cy="0"/>
          </a:xfrm>
          <a:prstGeom prst="straightConnector1">
            <a:avLst/>
          </a:prstGeom>
          <a:noFill/>
          <a:ln w="28575" cap="flat" cmpd="sng">
            <a:solidFill>
              <a:srgbClr val="0000FF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11" name="Google Shape;2041;p106"/>
          <p:cNvSpPr txBox="1"/>
          <p:nvPr/>
        </p:nvSpPr>
        <p:spPr>
          <a:xfrm>
            <a:off x="5879393" y="2854621"/>
            <a:ext cx="1036530" cy="324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" sz="1799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训练</a:t>
            </a:r>
            <a:endParaRPr kumimoji="0" sz="1799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3" name="Google Shape;2043;p106"/>
          <p:cNvCxnSpPr/>
          <p:nvPr/>
        </p:nvCxnSpPr>
        <p:spPr>
          <a:xfrm>
            <a:off x="-1" y="3285238"/>
            <a:ext cx="9165613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9" name="Google Shape;2049;p106"/>
          <p:cNvGrpSpPr/>
          <p:nvPr/>
        </p:nvGrpSpPr>
        <p:grpSpPr>
          <a:xfrm>
            <a:off x="3392000" y="2520847"/>
            <a:ext cx="1987223" cy="382787"/>
            <a:chOff x="4469303" y="2277720"/>
            <a:chExt cx="5262749" cy="1013732"/>
          </a:xfrm>
        </p:grpSpPr>
        <p:grpSp>
          <p:nvGrpSpPr>
            <p:cNvPr id="20" name="Google Shape;2050;p106"/>
            <p:cNvGrpSpPr/>
            <p:nvPr/>
          </p:nvGrpSpPr>
          <p:grpSpPr>
            <a:xfrm>
              <a:off x="4469303" y="2278250"/>
              <a:ext cx="1765386" cy="734725"/>
              <a:chOff x="3582850" y="1204925"/>
              <a:chExt cx="1379100" cy="734725"/>
            </a:xfrm>
          </p:grpSpPr>
          <p:cxnSp>
            <p:nvCxnSpPr>
              <p:cNvPr id="49" name="Google Shape;2051;p106"/>
              <p:cNvCxnSpPr/>
              <p:nvPr/>
            </p:nvCxnSpPr>
            <p:spPr>
              <a:xfrm>
                <a:off x="3582850" y="1939625"/>
                <a:ext cx="13791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50" name="Google Shape;2052;p106"/>
              <p:cNvSpPr/>
              <p:nvPr/>
            </p:nvSpPr>
            <p:spPr>
              <a:xfrm>
                <a:off x="3627950" y="1204925"/>
                <a:ext cx="103200" cy="734700"/>
              </a:xfrm>
              <a:prstGeom prst="rect">
                <a:avLst/>
              </a:prstGeom>
              <a:solidFill>
                <a:srgbClr val="CFE2F3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01" tIns="91401" rIns="91401" bIns="91401" anchor="ctr" anchorCtr="0">
                <a:noAutofit/>
              </a:bodyPr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6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1" name="Google Shape;2053;p106"/>
              <p:cNvSpPr/>
              <p:nvPr/>
            </p:nvSpPr>
            <p:spPr>
              <a:xfrm>
                <a:off x="3793250" y="1456350"/>
                <a:ext cx="103200" cy="483300"/>
              </a:xfrm>
              <a:prstGeom prst="rect">
                <a:avLst/>
              </a:prstGeom>
              <a:solidFill>
                <a:srgbClr val="CFE2F3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01" tIns="91401" rIns="91401" bIns="91401" anchor="ctr" anchorCtr="0">
                <a:noAutofit/>
              </a:bodyPr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6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2" name="Google Shape;2054;p106"/>
              <p:cNvSpPr/>
              <p:nvPr/>
            </p:nvSpPr>
            <p:spPr>
              <a:xfrm>
                <a:off x="3958550" y="1669000"/>
                <a:ext cx="103200" cy="270600"/>
              </a:xfrm>
              <a:prstGeom prst="rect">
                <a:avLst/>
              </a:prstGeom>
              <a:solidFill>
                <a:srgbClr val="CFE2F3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01" tIns="91401" rIns="91401" bIns="91401" anchor="ctr" anchorCtr="0">
                <a:noAutofit/>
              </a:bodyPr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6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3" name="Google Shape;2055;p106"/>
              <p:cNvSpPr/>
              <p:nvPr/>
            </p:nvSpPr>
            <p:spPr>
              <a:xfrm>
                <a:off x="4123850" y="1456325"/>
                <a:ext cx="103200" cy="483300"/>
              </a:xfrm>
              <a:prstGeom prst="rect">
                <a:avLst/>
              </a:prstGeom>
              <a:solidFill>
                <a:srgbClr val="CFE2F3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01" tIns="91401" rIns="91401" bIns="91401" anchor="ctr" anchorCtr="0">
                <a:noAutofit/>
              </a:bodyPr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6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4" name="Google Shape;2056;p106"/>
              <p:cNvSpPr/>
              <p:nvPr/>
            </p:nvSpPr>
            <p:spPr>
              <a:xfrm>
                <a:off x="4289150" y="1366925"/>
                <a:ext cx="103200" cy="572700"/>
              </a:xfrm>
              <a:prstGeom prst="rect">
                <a:avLst/>
              </a:prstGeom>
              <a:solidFill>
                <a:srgbClr val="CFE2F3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01" tIns="91401" rIns="91401" bIns="91401" anchor="ctr" anchorCtr="0">
                <a:noAutofit/>
              </a:bodyPr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6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5" name="Google Shape;2057;p106"/>
              <p:cNvSpPr/>
              <p:nvPr/>
            </p:nvSpPr>
            <p:spPr>
              <a:xfrm>
                <a:off x="4454450" y="1804325"/>
                <a:ext cx="103200" cy="135300"/>
              </a:xfrm>
              <a:prstGeom prst="rect">
                <a:avLst/>
              </a:prstGeom>
              <a:solidFill>
                <a:srgbClr val="CFE2F3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01" tIns="91401" rIns="91401" bIns="91401" anchor="ctr" anchorCtr="0">
                <a:noAutofit/>
              </a:bodyPr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6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6" name="Google Shape;2058;p106"/>
              <p:cNvSpPr/>
              <p:nvPr/>
            </p:nvSpPr>
            <p:spPr>
              <a:xfrm>
                <a:off x="4619750" y="1525850"/>
                <a:ext cx="103200" cy="413700"/>
              </a:xfrm>
              <a:prstGeom prst="rect">
                <a:avLst/>
              </a:prstGeom>
              <a:solidFill>
                <a:srgbClr val="CFE2F3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01" tIns="91401" rIns="91401" bIns="91401" anchor="ctr" anchorCtr="0">
                <a:noAutofit/>
              </a:bodyPr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6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7" name="Google Shape;2059;p106"/>
              <p:cNvSpPr/>
              <p:nvPr/>
            </p:nvSpPr>
            <p:spPr>
              <a:xfrm>
                <a:off x="4785050" y="1733425"/>
                <a:ext cx="103200" cy="206100"/>
              </a:xfrm>
              <a:prstGeom prst="rect">
                <a:avLst/>
              </a:prstGeom>
              <a:solidFill>
                <a:srgbClr val="CFE2F3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01" tIns="91401" rIns="91401" bIns="91401" anchor="ctr" anchorCtr="0">
                <a:noAutofit/>
              </a:bodyPr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6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21" name="Google Shape;2060;p106"/>
            <p:cNvGrpSpPr/>
            <p:nvPr/>
          </p:nvGrpSpPr>
          <p:grpSpPr>
            <a:xfrm>
              <a:off x="6234711" y="2277720"/>
              <a:ext cx="1765800" cy="1004684"/>
              <a:chOff x="3582686" y="2246600"/>
              <a:chExt cx="1765800" cy="1004684"/>
            </a:xfrm>
          </p:grpSpPr>
          <p:cxnSp>
            <p:nvCxnSpPr>
              <p:cNvPr id="32" name="Google Shape;2061;p106"/>
              <p:cNvCxnSpPr/>
              <p:nvPr/>
            </p:nvCxnSpPr>
            <p:spPr>
              <a:xfrm>
                <a:off x="3582686" y="2981300"/>
                <a:ext cx="1765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33" name="Google Shape;2062;p106"/>
              <p:cNvSpPr/>
              <p:nvPr/>
            </p:nvSpPr>
            <p:spPr>
              <a:xfrm>
                <a:off x="3611555" y="2246600"/>
                <a:ext cx="66000" cy="734700"/>
              </a:xfrm>
              <a:prstGeom prst="rect">
                <a:avLst/>
              </a:prstGeom>
              <a:solidFill>
                <a:srgbClr val="D9EAD3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01" tIns="91401" rIns="91401" bIns="91401" anchor="ctr" anchorCtr="0">
                <a:noAutofit/>
              </a:bodyPr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6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4" name="Google Shape;2063;p106"/>
              <p:cNvSpPr/>
              <p:nvPr/>
            </p:nvSpPr>
            <p:spPr>
              <a:xfrm rot="10800000" flipH="1">
                <a:off x="3717375" y="2981637"/>
                <a:ext cx="66000" cy="135300"/>
              </a:xfrm>
              <a:prstGeom prst="rect">
                <a:avLst/>
              </a:prstGeom>
              <a:solidFill>
                <a:srgbClr val="D9EAD3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01" tIns="91401" rIns="91401" bIns="91401" anchor="ctr" anchorCtr="0">
                <a:noAutofit/>
              </a:bodyPr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6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5" name="Google Shape;2064;p106"/>
              <p:cNvSpPr/>
              <p:nvPr/>
            </p:nvSpPr>
            <p:spPr>
              <a:xfrm rot="10800000" flipH="1">
                <a:off x="3823175" y="2975481"/>
                <a:ext cx="66000" cy="270600"/>
              </a:xfrm>
              <a:prstGeom prst="rect">
                <a:avLst/>
              </a:prstGeom>
              <a:solidFill>
                <a:srgbClr val="D9EAD3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01" tIns="91401" rIns="91401" bIns="91401" anchor="ctr" anchorCtr="0">
                <a:noAutofit/>
              </a:bodyPr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6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6" name="Google Shape;2065;p106"/>
              <p:cNvSpPr/>
              <p:nvPr/>
            </p:nvSpPr>
            <p:spPr>
              <a:xfrm>
                <a:off x="3928975" y="2429700"/>
                <a:ext cx="66000" cy="551700"/>
              </a:xfrm>
              <a:prstGeom prst="rect">
                <a:avLst/>
              </a:prstGeom>
              <a:solidFill>
                <a:srgbClr val="D9EAD3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01" tIns="91401" rIns="91401" bIns="91401" anchor="ctr" anchorCtr="0">
                <a:noAutofit/>
              </a:bodyPr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6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7" name="Google Shape;2066;p106"/>
              <p:cNvSpPr/>
              <p:nvPr/>
            </p:nvSpPr>
            <p:spPr>
              <a:xfrm rot="10800000" flipH="1">
                <a:off x="4034800" y="2980377"/>
                <a:ext cx="66000" cy="135300"/>
              </a:xfrm>
              <a:prstGeom prst="rect">
                <a:avLst/>
              </a:prstGeom>
              <a:solidFill>
                <a:srgbClr val="D9EAD3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01" tIns="91401" rIns="91401" bIns="91401" anchor="ctr" anchorCtr="0">
                <a:noAutofit/>
              </a:bodyPr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6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8" name="Google Shape;2067;p106"/>
              <p:cNvSpPr/>
              <p:nvPr/>
            </p:nvSpPr>
            <p:spPr>
              <a:xfrm>
                <a:off x="4140597" y="2846000"/>
                <a:ext cx="66000" cy="135300"/>
              </a:xfrm>
              <a:prstGeom prst="rect">
                <a:avLst/>
              </a:prstGeom>
              <a:solidFill>
                <a:srgbClr val="D9EAD3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01" tIns="91401" rIns="91401" bIns="91401" anchor="ctr" anchorCtr="0">
                <a:noAutofit/>
              </a:bodyPr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6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9" name="Google Shape;2068;p106"/>
              <p:cNvSpPr/>
              <p:nvPr/>
            </p:nvSpPr>
            <p:spPr>
              <a:xfrm rot="10800000" flipH="1">
                <a:off x="4246400" y="2980684"/>
                <a:ext cx="66000" cy="270600"/>
              </a:xfrm>
              <a:prstGeom prst="rect">
                <a:avLst/>
              </a:prstGeom>
              <a:solidFill>
                <a:srgbClr val="D9EAD3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01" tIns="91401" rIns="91401" bIns="91401" anchor="ctr" anchorCtr="0">
                <a:noAutofit/>
              </a:bodyPr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6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0" name="Google Shape;2069;p106"/>
              <p:cNvSpPr/>
              <p:nvPr/>
            </p:nvSpPr>
            <p:spPr>
              <a:xfrm>
                <a:off x="4352225" y="2664825"/>
                <a:ext cx="66000" cy="316500"/>
              </a:xfrm>
              <a:prstGeom prst="rect">
                <a:avLst/>
              </a:prstGeom>
              <a:solidFill>
                <a:srgbClr val="D9EAD3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01" tIns="91401" rIns="91401" bIns="91401" anchor="ctr" anchorCtr="0">
                <a:noAutofit/>
              </a:bodyPr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6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1" name="Google Shape;2070;p106"/>
              <p:cNvSpPr/>
              <p:nvPr/>
            </p:nvSpPr>
            <p:spPr>
              <a:xfrm>
                <a:off x="4458025" y="2532545"/>
                <a:ext cx="66000" cy="448800"/>
              </a:xfrm>
              <a:prstGeom prst="rect">
                <a:avLst/>
              </a:prstGeom>
              <a:solidFill>
                <a:srgbClr val="D9EAD3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01" tIns="91401" rIns="91401" bIns="91401" anchor="ctr" anchorCtr="0">
                <a:noAutofit/>
              </a:bodyPr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6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2" name="Google Shape;2071;p106"/>
              <p:cNvSpPr/>
              <p:nvPr/>
            </p:nvSpPr>
            <p:spPr>
              <a:xfrm rot="10800000" flipH="1">
                <a:off x="4563850" y="2981315"/>
                <a:ext cx="66000" cy="114600"/>
              </a:xfrm>
              <a:prstGeom prst="rect">
                <a:avLst/>
              </a:prstGeom>
              <a:solidFill>
                <a:srgbClr val="D9EAD3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01" tIns="91401" rIns="91401" bIns="91401" anchor="ctr" anchorCtr="0">
                <a:noAutofit/>
              </a:bodyPr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6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3" name="Google Shape;2072;p106"/>
              <p:cNvSpPr/>
              <p:nvPr/>
            </p:nvSpPr>
            <p:spPr>
              <a:xfrm>
                <a:off x="4669650" y="2370916"/>
                <a:ext cx="66000" cy="610500"/>
              </a:xfrm>
              <a:prstGeom prst="rect">
                <a:avLst/>
              </a:prstGeom>
              <a:solidFill>
                <a:srgbClr val="D9EAD3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01" tIns="91401" rIns="91401" bIns="91401" anchor="ctr" anchorCtr="0">
                <a:noAutofit/>
              </a:bodyPr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6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4" name="Google Shape;2073;p106"/>
              <p:cNvSpPr/>
              <p:nvPr/>
            </p:nvSpPr>
            <p:spPr>
              <a:xfrm>
                <a:off x="4775450" y="2710695"/>
                <a:ext cx="66000" cy="270600"/>
              </a:xfrm>
              <a:prstGeom prst="rect">
                <a:avLst/>
              </a:prstGeom>
              <a:solidFill>
                <a:srgbClr val="D9EAD3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01" tIns="91401" rIns="91401" bIns="91401" anchor="ctr" anchorCtr="0">
                <a:noAutofit/>
              </a:bodyPr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6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5" name="Google Shape;2074;p106"/>
              <p:cNvSpPr/>
              <p:nvPr/>
            </p:nvSpPr>
            <p:spPr>
              <a:xfrm>
                <a:off x="4881275" y="2775192"/>
                <a:ext cx="66000" cy="206100"/>
              </a:xfrm>
              <a:prstGeom prst="rect">
                <a:avLst/>
              </a:prstGeom>
              <a:solidFill>
                <a:srgbClr val="D9EAD3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01" tIns="91401" rIns="91401" bIns="91401" anchor="ctr" anchorCtr="0">
                <a:noAutofit/>
              </a:bodyPr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6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6" name="Google Shape;2075;p106"/>
              <p:cNvSpPr/>
              <p:nvPr/>
            </p:nvSpPr>
            <p:spPr>
              <a:xfrm>
                <a:off x="5092881" y="2567513"/>
                <a:ext cx="66000" cy="413700"/>
              </a:xfrm>
              <a:prstGeom prst="rect">
                <a:avLst/>
              </a:prstGeom>
              <a:solidFill>
                <a:srgbClr val="D9EAD3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01" tIns="91401" rIns="91401" bIns="91401" anchor="ctr" anchorCtr="0">
                <a:noAutofit/>
              </a:bodyPr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6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7" name="Google Shape;2076;p106"/>
              <p:cNvSpPr/>
              <p:nvPr/>
            </p:nvSpPr>
            <p:spPr>
              <a:xfrm>
                <a:off x="5198689" y="2775088"/>
                <a:ext cx="66000" cy="206100"/>
              </a:xfrm>
              <a:prstGeom prst="rect">
                <a:avLst/>
              </a:prstGeom>
              <a:solidFill>
                <a:srgbClr val="D9EAD3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01" tIns="91401" rIns="91401" bIns="91401" anchor="ctr" anchorCtr="0">
                <a:noAutofit/>
              </a:bodyPr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6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8" name="Google Shape;2077;p106"/>
              <p:cNvSpPr/>
              <p:nvPr/>
            </p:nvSpPr>
            <p:spPr>
              <a:xfrm>
                <a:off x="4982497" y="2981300"/>
                <a:ext cx="66000" cy="135300"/>
              </a:xfrm>
              <a:prstGeom prst="rect">
                <a:avLst/>
              </a:prstGeom>
              <a:solidFill>
                <a:srgbClr val="D9EAD3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01" tIns="91401" rIns="91401" bIns="91401" anchor="ctr" anchorCtr="0">
                <a:noAutofit/>
              </a:bodyPr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6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22" name="Google Shape;2078;p106"/>
            <p:cNvGrpSpPr/>
            <p:nvPr/>
          </p:nvGrpSpPr>
          <p:grpSpPr>
            <a:xfrm>
              <a:off x="7966552" y="2464136"/>
              <a:ext cx="1765500" cy="827315"/>
              <a:chOff x="3582878" y="3595700"/>
              <a:chExt cx="1765500" cy="827315"/>
            </a:xfrm>
          </p:grpSpPr>
          <p:cxnSp>
            <p:nvCxnSpPr>
              <p:cNvPr id="23" name="Google Shape;2079;p106"/>
              <p:cNvCxnSpPr/>
              <p:nvPr/>
            </p:nvCxnSpPr>
            <p:spPr>
              <a:xfrm>
                <a:off x="3582878" y="4147400"/>
                <a:ext cx="17655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4" name="Google Shape;2080;p106"/>
              <p:cNvSpPr/>
              <p:nvPr/>
            </p:nvSpPr>
            <p:spPr>
              <a:xfrm>
                <a:off x="3640600" y="3595700"/>
                <a:ext cx="132000" cy="551700"/>
              </a:xfrm>
              <a:prstGeom prst="rect">
                <a:avLst/>
              </a:prstGeom>
              <a:solidFill>
                <a:srgbClr val="D9D2E9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01" tIns="91401" rIns="91401" bIns="91401" anchor="ctr" anchorCtr="0">
                <a:noAutofit/>
              </a:bodyPr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6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" name="Google Shape;2081;p106"/>
              <p:cNvSpPr/>
              <p:nvPr/>
            </p:nvSpPr>
            <p:spPr>
              <a:xfrm>
                <a:off x="3852200" y="3855162"/>
                <a:ext cx="132000" cy="292200"/>
              </a:xfrm>
              <a:prstGeom prst="rect">
                <a:avLst/>
              </a:prstGeom>
              <a:solidFill>
                <a:srgbClr val="D9D2E9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01" tIns="91401" rIns="91401" bIns="91401" anchor="ctr" anchorCtr="0">
                <a:noAutofit/>
              </a:bodyPr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6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6" name="Google Shape;2082;p106"/>
              <p:cNvSpPr/>
              <p:nvPr/>
            </p:nvSpPr>
            <p:spPr>
              <a:xfrm rot="10800000" flipH="1">
                <a:off x="4063800" y="4142981"/>
                <a:ext cx="132000" cy="114600"/>
              </a:xfrm>
              <a:prstGeom prst="rect">
                <a:avLst/>
              </a:prstGeom>
              <a:solidFill>
                <a:srgbClr val="D9D2E9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01" tIns="91401" rIns="91401" bIns="91401" anchor="ctr" anchorCtr="0">
                <a:noAutofit/>
              </a:bodyPr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6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7" name="Google Shape;2083;p106"/>
              <p:cNvSpPr/>
              <p:nvPr/>
            </p:nvSpPr>
            <p:spPr>
              <a:xfrm rot="10800000" flipH="1">
                <a:off x="4275400" y="4152415"/>
                <a:ext cx="132000" cy="270600"/>
              </a:xfrm>
              <a:prstGeom prst="rect">
                <a:avLst/>
              </a:prstGeom>
              <a:solidFill>
                <a:srgbClr val="D9D2E9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01" tIns="91401" rIns="91401" bIns="91401" anchor="ctr" anchorCtr="0">
                <a:noAutofit/>
              </a:bodyPr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6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8" name="Google Shape;2084;p106"/>
              <p:cNvSpPr/>
              <p:nvPr/>
            </p:nvSpPr>
            <p:spPr>
              <a:xfrm>
                <a:off x="4487025" y="3899275"/>
                <a:ext cx="132000" cy="248100"/>
              </a:xfrm>
              <a:prstGeom prst="rect">
                <a:avLst/>
              </a:prstGeom>
              <a:solidFill>
                <a:srgbClr val="D9D2E9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01" tIns="91401" rIns="91401" bIns="91401" anchor="ctr" anchorCtr="0">
                <a:noAutofit/>
              </a:bodyPr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6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9" name="Google Shape;2085;p106"/>
              <p:cNvSpPr/>
              <p:nvPr/>
            </p:nvSpPr>
            <p:spPr>
              <a:xfrm>
                <a:off x="4698614" y="4012100"/>
                <a:ext cx="132000" cy="135300"/>
              </a:xfrm>
              <a:prstGeom prst="rect">
                <a:avLst/>
              </a:prstGeom>
              <a:solidFill>
                <a:srgbClr val="D9D2E9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01" tIns="91401" rIns="91401" bIns="91401" anchor="ctr" anchorCtr="0">
                <a:noAutofit/>
              </a:bodyPr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6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0" name="Google Shape;2086;p106"/>
              <p:cNvSpPr/>
              <p:nvPr/>
            </p:nvSpPr>
            <p:spPr>
              <a:xfrm rot="10800000" flipH="1">
                <a:off x="4910225" y="4149039"/>
                <a:ext cx="132000" cy="206100"/>
              </a:xfrm>
              <a:prstGeom prst="rect">
                <a:avLst/>
              </a:prstGeom>
              <a:solidFill>
                <a:srgbClr val="D9D2E9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01" tIns="91401" rIns="91401" bIns="91401" anchor="ctr" anchorCtr="0">
                <a:noAutofit/>
              </a:bodyPr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6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1" name="Google Shape;2087;p106"/>
              <p:cNvSpPr/>
              <p:nvPr/>
            </p:nvSpPr>
            <p:spPr>
              <a:xfrm>
                <a:off x="5121815" y="3941200"/>
                <a:ext cx="132000" cy="206100"/>
              </a:xfrm>
              <a:prstGeom prst="rect">
                <a:avLst/>
              </a:prstGeom>
              <a:solidFill>
                <a:srgbClr val="D9D2E9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01" tIns="91401" rIns="91401" bIns="91401" anchor="ctr" anchorCtr="0">
                <a:noAutofit/>
              </a:bodyPr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6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pic>
        <p:nvPicPr>
          <p:cNvPr id="60" name="Google Shape;2027;p105"/>
          <p:cNvPicPr preferRelativeResize="0"/>
          <p:nvPr/>
        </p:nvPicPr>
        <p:blipFill rotWithShape="1">
          <a:blip r:embed="rId2">
            <a:alphaModFix/>
          </a:blip>
          <a:srcRect r="27262"/>
          <a:stretch/>
        </p:blipFill>
        <p:spPr>
          <a:xfrm>
            <a:off x="629574" y="1806493"/>
            <a:ext cx="1205662" cy="124315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589307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图像特征 </a:t>
            </a:r>
            <a:r>
              <a:rPr lang="en-US" dirty="0"/>
              <a:t>vs </a:t>
            </a:r>
            <a:r>
              <a:rPr lang="zh-CN" altLang="en-US" dirty="0"/>
              <a:t>神经网络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ctr" defTabSz="685800" rtl="0" eaLnBrk="1" latinLnBrk="0" hangingPunct="1">
              <a:defRPr sz="1500" kern="1200">
                <a:solidFill>
                  <a:srgbClr val="FFCB05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Lecture 5 - </a:t>
            </a:r>
            <a:fld id="{AC1089D3-84F4-7045-A571-C61BEF9B13BC}" type="slidenum"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FFCB0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Google Shape;2032;p106"/>
          <p:cNvSpPr/>
          <p:nvPr/>
        </p:nvSpPr>
        <p:spPr>
          <a:xfrm>
            <a:off x="2957367" y="1806494"/>
            <a:ext cx="2856456" cy="1240177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3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特征提取</a:t>
            </a:r>
            <a:endParaRPr kumimoji="0" lang="en-US" altLang="zh-CN" sz="2399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399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6" name="Google Shape;2036;p106"/>
          <p:cNvCxnSpPr/>
          <p:nvPr/>
        </p:nvCxnSpPr>
        <p:spPr>
          <a:xfrm>
            <a:off x="2008890" y="2426590"/>
            <a:ext cx="780097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" name="Google Shape;2037;p106"/>
          <p:cNvCxnSpPr/>
          <p:nvPr/>
        </p:nvCxnSpPr>
        <p:spPr>
          <a:xfrm>
            <a:off x="5879393" y="2153711"/>
            <a:ext cx="784596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" name="Google Shape;2038;p106"/>
          <p:cNvSpPr txBox="1"/>
          <p:nvPr/>
        </p:nvSpPr>
        <p:spPr>
          <a:xfrm>
            <a:off x="6068785" y="1554646"/>
            <a:ext cx="405794" cy="524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9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</a:t>
            </a:r>
            <a:endParaRPr kumimoji="0" sz="2999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0" name="Google Shape;2040;p106"/>
          <p:cNvCxnSpPr/>
          <p:nvPr/>
        </p:nvCxnSpPr>
        <p:spPr>
          <a:xfrm>
            <a:off x="5879393" y="2834934"/>
            <a:ext cx="771399" cy="0"/>
          </a:xfrm>
          <a:prstGeom prst="straightConnector1">
            <a:avLst/>
          </a:prstGeom>
          <a:noFill/>
          <a:ln w="28575" cap="flat" cmpd="sng">
            <a:solidFill>
              <a:srgbClr val="0000FF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11" name="Google Shape;2041;p106"/>
          <p:cNvSpPr txBox="1"/>
          <p:nvPr/>
        </p:nvSpPr>
        <p:spPr>
          <a:xfrm>
            <a:off x="5879393" y="2854621"/>
            <a:ext cx="1036530" cy="324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" sz="1799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训练</a:t>
            </a:r>
            <a:endParaRPr kumimoji="0" sz="1799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2" name="Google Shape;2042;p10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476004" y="3576412"/>
            <a:ext cx="3819206" cy="11944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" name="Google Shape;2043;p106"/>
          <p:cNvCxnSpPr/>
          <p:nvPr/>
        </p:nvCxnSpPr>
        <p:spPr>
          <a:xfrm>
            <a:off x="-1" y="3285238"/>
            <a:ext cx="9165613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" name="Google Shape;2045;p106"/>
          <p:cNvCxnSpPr/>
          <p:nvPr/>
        </p:nvCxnSpPr>
        <p:spPr>
          <a:xfrm>
            <a:off x="1956041" y="4829919"/>
            <a:ext cx="4655087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" name="Google Shape;2046;p106"/>
          <p:cNvCxnSpPr/>
          <p:nvPr/>
        </p:nvCxnSpPr>
        <p:spPr>
          <a:xfrm>
            <a:off x="1956041" y="5161133"/>
            <a:ext cx="4655087" cy="0"/>
          </a:xfrm>
          <a:prstGeom prst="straightConnector1">
            <a:avLst/>
          </a:prstGeom>
          <a:noFill/>
          <a:ln w="28575" cap="flat" cmpd="sng">
            <a:solidFill>
              <a:srgbClr val="0000FF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17" name="Google Shape;2047;p106"/>
          <p:cNvSpPr txBox="1"/>
          <p:nvPr/>
        </p:nvSpPr>
        <p:spPr>
          <a:xfrm>
            <a:off x="5682220" y="5141580"/>
            <a:ext cx="965449" cy="324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" sz="1799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训练</a:t>
            </a:r>
            <a:endParaRPr kumimoji="0" sz="1799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Google Shape;2048;p106"/>
          <p:cNvSpPr txBox="1"/>
          <p:nvPr/>
        </p:nvSpPr>
        <p:spPr>
          <a:xfrm>
            <a:off x="6748767" y="4709230"/>
            <a:ext cx="1984332" cy="7176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lvl="0" defTabSz="685800">
              <a:defRPr/>
            </a:pPr>
            <a:r>
              <a:rPr lang="en" altLang="zh-CN" sz="1865" b="1" dirty="0">
                <a:solidFill>
                  <a:prstClr val="black"/>
                </a:solidFill>
              </a:rPr>
              <a:t>10</a:t>
            </a:r>
            <a:r>
              <a:rPr lang="en" altLang="zh-CN" sz="1865" dirty="0">
                <a:solidFill>
                  <a:prstClr val="black"/>
                </a:solidFill>
              </a:rPr>
              <a:t> </a:t>
            </a:r>
            <a:r>
              <a:rPr lang="zh-CN" altLang="en" sz="1865" dirty="0">
                <a:solidFill>
                  <a:prstClr val="black"/>
                </a:solidFill>
              </a:rPr>
              <a:t>个</a:t>
            </a:r>
            <a:r>
              <a:rPr lang="zh-CN" altLang="en-US" sz="1865" dirty="0">
                <a:solidFill>
                  <a:prstClr val="black"/>
                </a:solidFill>
              </a:rPr>
              <a:t>数字给出各类别的响应分值</a:t>
            </a:r>
            <a:endParaRPr lang="en-US" altLang="zh-CN" sz="1865" dirty="0">
              <a:solidFill>
                <a:prstClr val="black"/>
              </a:solidFill>
            </a:endParaRPr>
          </a:p>
        </p:txBody>
      </p:sp>
      <p:grpSp>
        <p:nvGrpSpPr>
          <p:cNvPr id="19" name="Google Shape;2049;p106"/>
          <p:cNvGrpSpPr/>
          <p:nvPr/>
        </p:nvGrpSpPr>
        <p:grpSpPr>
          <a:xfrm>
            <a:off x="3392000" y="2520847"/>
            <a:ext cx="1987223" cy="382787"/>
            <a:chOff x="4469303" y="2277720"/>
            <a:chExt cx="5262749" cy="1013732"/>
          </a:xfrm>
        </p:grpSpPr>
        <p:grpSp>
          <p:nvGrpSpPr>
            <p:cNvPr id="20" name="Google Shape;2050;p106"/>
            <p:cNvGrpSpPr/>
            <p:nvPr/>
          </p:nvGrpSpPr>
          <p:grpSpPr>
            <a:xfrm>
              <a:off x="4469303" y="2278250"/>
              <a:ext cx="1765386" cy="734725"/>
              <a:chOff x="3582850" y="1204925"/>
              <a:chExt cx="1379100" cy="734725"/>
            </a:xfrm>
          </p:grpSpPr>
          <p:cxnSp>
            <p:nvCxnSpPr>
              <p:cNvPr id="49" name="Google Shape;2051;p106"/>
              <p:cNvCxnSpPr/>
              <p:nvPr/>
            </p:nvCxnSpPr>
            <p:spPr>
              <a:xfrm>
                <a:off x="3582850" y="1939625"/>
                <a:ext cx="13791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50" name="Google Shape;2052;p106"/>
              <p:cNvSpPr/>
              <p:nvPr/>
            </p:nvSpPr>
            <p:spPr>
              <a:xfrm>
                <a:off x="3627950" y="1204925"/>
                <a:ext cx="103200" cy="734700"/>
              </a:xfrm>
              <a:prstGeom prst="rect">
                <a:avLst/>
              </a:prstGeom>
              <a:solidFill>
                <a:srgbClr val="CFE2F3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01" tIns="91401" rIns="91401" bIns="91401" anchor="ctr" anchorCtr="0">
                <a:noAutofit/>
              </a:bodyPr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6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1" name="Google Shape;2053;p106"/>
              <p:cNvSpPr/>
              <p:nvPr/>
            </p:nvSpPr>
            <p:spPr>
              <a:xfrm>
                <a:off x="3793250" y="1456350"/>
                <a:ext cx="103200" cy="483300"/>
              </a:xfrm>
              <a:prstGeom prst="rect">
                <a:avLst/>
              </a:prstGeom>
              <a:solidFill>
                <a:srgbClr val="CFE2F3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01" tIns="91401" rIns="91401" bIns="91401" anchor="ctr" anchorCtr="0">
                <a:noAutofit/>
              </a:bodyPr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6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2" name="Google Shape;2054;p106"/>
              <p:cNvSpPr/>
              <p:nvPr/>
            </p:nvSpPr>
            <p:spPr>
              <a:xfrm>
                <a:off x="3958550" y="1669000"/>
                <a:ext cx="103200" cy="270600"/>
              </a:xfrm>
              <a:prstGeom prst="rect">
                <a:avLst/>
              </a:prstGeom>
              <a:solidFill>
                <a:srgbClr val="CFE2F3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01" tIns="91401" rIns="91401" bIns="91401" anchor="ctr" anchorCtr="0">
                <a:noAutofit/>
              </a:bodyPr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6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3" name="Google Shape;2055;p106"/>
              <p:cNvSpPr/>
              <p:nvPr/>
            </p:nvSpPr>
            <p:spPr>
              <a:xfrm>
                <a:off x="4123850" y="1456325"/>
                <a:ext cx="103200" cy="483300"/>
              </a:xfrm>
              <a:prstGeom prst="rect">
                <a:avLst/>
              </a:prstGeom>
              <a:solidFill>
                <a:srgbClr val="CFE2F3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01" tIns="91401" rIns="91401" bIns="91401" anchor="ctr" anchorCtr="0">
                <a:noAutofit/>
              </a:bodyPr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6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4" name="Google Shape;2056;p106"/>
              <p:cNvSpPr/>
              <p:nvPr/>
            </p:nvSpPr>
            <p:spPr>
              <a:xfrm>
                <a:off x="4289150" y="1366925"/>
                <a:ext cx="103200" cy="572700"/>
              </a:xfrm>
              <a:prstGeom prst="rect">
                <a:avLst/>
              </a:prstGeom>
              <a:solidFill>
                <a:srgbClr val="CFE2F3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01" tIns="91401" rIns="91401" bIns="91401" anchor="ctr" anchorCtr="0">
                <a:noAutofit/>
              </a:bodyPr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6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5" name="Google Shape;2057;p106"/>
              <p:cNvSpPr/>
              <p:nvPr/>
            </p:nvSpPr>
            <p:spPr>
              <a:xfrm>
                <a:off x="4454450" y="1804325"/>
                <a:ext cx="103200" cy="135300"/>
              </a:xfrm>
              <a:prstGeom prst="rect">
                <a:avLst/>
              </a:prstGeom>
              <a:solidFill>
                <a:srgbClr val="CFE2F3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01" tIns="91401" rIns="91401" bIns="91401" anchor="ctr" anchorCtr="0">
                <a:noAutofit/>
              </a:bodyPr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6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6" name="Google Shape;2058;p106"/>
              <p:cNvSpPr/>
              <p:nvPr/>
            </p:nvSpPr>
            <p:spPr>
              <a:xfrm>
                <a:off x="4619750" y="1525850"/>
                <a:ext cx="103200" cy="413700"/>
              </a:xfrm>
              <a:prstGeom prst="rect">
                <a:avLst/>
              </a:prstGeom>
              <a:solidFill>
                <a:srgbClr val="CFE2F3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01" tIns="91401" rIns="91401" bIns="91401" anchor="ctr" anchorCtr="0">
                <a:noAutofit/>
              </a:bodyPr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6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7" name="Google Shape;2059;p106"/>
              <p:cNvSpPr/>
              <p:nvPr/>
            </p:nvSpPr>
            <p:spPr>
              <a:xfrm>
                <a:off x="4785050" y="1733425"/>
                <a:ext cx="103200" cy="206100"/>
              </a:xfrm>
              <a:prstGeom prst="rect">
                <a:avLst/>
              </a:prstGeom>
              <a:solidFill>
                <a:srgbClr val="CFE2F3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01" tIns="91401" rIns="91401" bIns="91401" anchor="ctr" anchorCtr="0">
                <a:noAutofit/>
              </a:bodyPr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6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21" name="Google Shape;2060;p106"/>
            <p:cNvGrpSpPr/>
            <p:nvPr/>
          </p:nvGrpSpPr>
          <p:grpSpPr>
            <a:xfrm>
              <a:off x="6234711" y="2277720"/>
              <a:ext cx="1765800" cy="1004684"/>
              <a:chOff x="3582686" y="2246600"/>
              <a:chExt cx="1765800" cy="1004684"/>
            </a:xfrm>
          </p:grpSpPr>
          <p:cxnSp>
            <p:nvCxnSpPr>
              <p:cNvPr id="32" name="Google Shape;2061;p106"/>
              <p:cNvCxnSpPr/>
              <p:nvPr/>
            </p:nvCxnSpPr>
            <p:spPr>
              <a:xfrm>
                <a:off x="3582686" y="2981300"/>
                <a:ext cx="1765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33" name="Google Shape;2062;p106"/>
              <p:cNvSpPr/>
              <p:nvPr/>
            </p:nvSpPr>
            <p:spPr>
              <a:xfrm>
                <a:off x="3611555" y="2246600"/>
                <a:ext cx="66000" cy="734700"/>
              </a:xfrm>
              <a:prstGeom prst="rect">
                <a:avLst/>
              </a:prstGeom>
              <a:solidFill>
                <a:srgbClr val="D9EAD3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01" tIns="91401" rIns="91401" bIns="91401" anchor="ctr" anchorCtr="0">
                <a:noAutofit/>
              </a:bodyPr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6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4" name="Google Shape;2063;p106"/>
              <p:cNvSpPr/>
              <p:nvPr/>
            </p:nvSpPr>
            <p:spPr>
              <a:xfrm rot="10800000" flipH="1">
                <a:off x="3717375" y="2981637"/>
                <a:ext cx="66000" cy="135300"/>
              </a:xfrm>
              <a:prstGeom prst="rect">
                <a:avLst/>
              </a:prstGeom>
              <a:solidFill>
                <a:srgbClr val="D9EAD3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01" tIns="91401" rIns="91401" bIns="91401" anchor="ctr" anchorCtr="0">
                <a:noAutofit/>
              </a:bodyPr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6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5" name="Google Shape;2064;p106"/>
              <p:cNvSpPr/>
              <p:nvPr/>
            </p:nvSpPr>
            <p:spPr>
              <a:xfrm rot="10800000" flipH="1">
                <a:off x="3823175" y="2975481"/>
                <a:ext cx="66000" cy="270600"/>
              </a:xfrm>
              <a:prstGeom prst="rect">
                <a:avLst/>
              </a:prstGeom>
              <a:solidFill>
                <a:srgbClr val="D9EAD3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01" tIns="91401" rIns="91401" bIns="91401" anchor="ctr" anchorCtr="0">
                <a:noAutofit/>
              </a:bodyPr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6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6" name="Google Shape;2065;p106"/>
              <p:cNvSpPr/>
              <p:nvPr/>
            </p:nvSpPr>
            <p:spPr>
              <a:xfrm>
                <a:off x="3928975" y="2429700"/>
                <a:ext cx="66000" cy="551700"/>
              </a:xfrm>
              <a:prstGeom prst="rect">
                <a:avLst/>
              </a:prstGeom>
              <a:solidFill>
                <a:srgbClr val="D9EAD3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01" tIns="91401" rIns="91401" bIns="91401" anchor="ctr" anchorCtr="0">
                <a:noAutofit/>
              </a:bodyPr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6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7" name="Google Shape;2066;p106"/>
              <p:cNvSpPr/>
              <p:nvPr/>
            </p:nvSpPr>
            <p:spPr>
              <a:xfrm rot="10800000" flipH="1">
                <a:off x="4034800" y="2980377"/>
                <a:ext cx="66000" cy="135300"/>
              </a:xfrm>
              <a:prstGeom prst="rect">
                <a:avLst/>
              </a:prstGeom>
              <a:solidFill>
                <a:srgbClr val="D9EAD3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01" tIns="91401" rIns="91401" bIns="91401" anchor="ctr" anchorCtr="0">
                <a:noAutofit/>
              </a:bodyPr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6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8" name="Google Shape;2067;p106"/>
              <p:cNvSpPr/>
              <p:nvPr/>
            </p:nvSpPr>
            <p:spPr>
              <a:xfrm>
                <a:off x="4140597" y="2846000"/>
                <a:ext cx="66000" cy="135300"/>
              </a:xfrm>
              <a:prstGeom prst="rect">
                <a:avLst/>
              </a:prstGeom>
              <a:solidFill>
                <a:srgbClr val="D9EAD3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01" tIns="91401" rIns="91401" bIns="91401" anchor="ctr" anchorCtr="0">
                <a:noAutofit/>
              </a:bodyPr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6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9" name="Google Shape;2068;p106"/>
              <p:cNvSpPr/>
              <p:nvPr/>
            </p:nvSpPr>
            <p:spPr>
              <a:xfrm rot="10800000" flipH="1">
                <a:off x="4246400" y="2980684"/>
                <a:ext cx="66000" cy="270600"/>
              </a:xfrm>
              <a:prstGeom prst="rect">
                <a:avLst/>
              </a:prstGeom>
              <a:solidFill>
                <a:srgbClr val="D9EAD3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01" tIns="91401" rIns="91401" bIns="91401" anchor="ctr" anchorCtr="0">
                <a:noAutofit/>
              </a:bodyPr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6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0" name="Google Shape;2069;p106"/>
              <p:cNvSpPr/>
              <p:nvPr/>
            </p:nvSpPr>
            <p:spPr>
              <a:xfrm>
                <a:off x="4352225" y="2664825"/>
                <a:ext cx="66000" cy="316500"/>
              </a:xfrm>
              <a:prstGeom prst="rect">
                <a:avLst/>
              </a:prstGeom>
              <a:solidFill>
                <a:srgbClr val="D9EAD3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01" tIns="91401" rIns="91401" bIns="91401" anchor="ctr" anchorCtr="0">
                <a:noAutofit/>
              </a:bodyPr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6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1" name="Google Shape;2070;p106"/>
              <p:cNvSpPr/>
              <p:nvPr/>
            </p:nvSpPr>
            <p:spPr>
              <a:xfrm>
                <a:off x="4458025" y="2532545"/>
                <a:ext cx="66000" cy="448800"/>
              </a:xfrm>
              <a:prstGeom prst="rect">
                <a:avLst/>
              </a:prstGeom>
              <a:solidFill>
                <a:srgbClr val="D9EAD3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01" tIns="91401" rIns="91401" bIns="91401" anchor="ctr" anchorCtr="0">
                <a:noAutofit/>
              </a:bodyPr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6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2" name="Google Shape;2071;p106"/>
              <p:cNvSpPr/>
              <p:nvPr/>
            </p:nvSpPr>
            <p:spPr>
              <a:xfrm rot="10800000" flipH="1">
                <a:off x="4563850" y="2981315"/>
                <a:ext cx="66000" cy="114600"/>
              </a:xfrm>
              <a:prstGeom prst="rect">
                <a:avLst/>
              </a:prstGeom>
              <a:solidFill>
                <a:srgbClr val="D9EAD3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01" tIns="91401" rIns="91401" bIns="91401" anchor="ctr" anchorCtr="0">
                <a:noAutofit/>
              </a:bodyPr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6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3" name="Google Shape;2072;p106"/>
              <p:cNvSpPr/>
              <p:nvPr/>
            </p:nvSpPr>
            <p:spPr>
              <a:xfrm>
                <a:off x="4669650" y="2370916"/>
                <a:ext cx="66000" cy="610500"/>
              </a:xfrm>
              <a:prstGeom prst="rect">
                <a:avLst/>
              </a:prstGeom>
              <a:solidFill>
                <a:srgbClr val="D9EAD3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01" tIns="91401" rIns="91401" bIns="91401" anchor="ctr" anchorCtr="0">
                <a:noAutofit/>
              </a:bodyPr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6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4" name="Google Shape;2073;p106"/>
              <p:cNvSpPr/>
              <p:nvPr/>
            </p:nvSpPr>
            <p:spPr>
              <a:xfrm>
                <a:off x="4775450" y="2710695"/>
                <a:ext cx="66000" cy="270600"/>
              </a:xfrm>
              <a:prstGeom prst="rect">
                <a:avLst/>
              </a:prstGeom>
              <a:solidFill>
                <a:srgbClr val="D9EAD3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01" tIns="91401" rIns="91401" bIns="91401" anchor="ctr" anchorCtr="0">
                <a:noAutofit/>
              </a:bodyPr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6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5" name="Google Shape;2074;p106"/>
              <p:cNvSpPr/>
              <p:nvPr/>
            </p:nvSpPr>
            <p:spPr>
              <a:xfrm>
                <a:off x="4881275" y="2775192"/>
                <a:ext cx="66000" cy="206100"/>
              </a:xfrm>
              <a:prstGeom prst="rect">
                <a:avLst/>
              </a:prstGeom>
              <a:solidFill>
                <a:srgbClr val="D9EAD3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01" tIns="91401" rIns="91401" bIns="91401" anchor="ctr" anchorCtr="0">
                <a:noAutofit/>
              </a:bodyPr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6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6" name="Google Shape;2075;p106"/>
              <p:cNvSpPr/>
              <p:nvPr/>
            </p:nvSpPr>
            <p:spPr>
              <a:xfrm>
                <a:off x="5092881" y="2567513"/>
                <a:ext cx="66000" cy="413700"/>
              </a:xfrm>
              <a:prstGeom prst="rect">
                <a:avLst/>
              </a:prstGeom>
              <a:solidFill>
                <a:srgbClr val="D9EAD3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01" tIns="91401" rIns="91401" bIns="91401" anchor="ctr" anchorCtr="0">
                <a:noAutofit/>
              </a:bodyPr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6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7" name="Google Shape;2076;p106"/>
              <p:cNvSpPr/>
              <p:nvPr/>
            </p:nvSpPr>
            <p:spPr>
              <a:xfrm>
                <a:off x="5198689" y="2775088"/>
                <a:ext cx="66000" cy="206100"/>
              </a:xfrm>
              <a:prstGeom prst="rect">
                <a:avLst/>
              </a:prstGeom>
              <a:solidFill>
                <a:srgbClr val="D9EAD3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01" tIns="91401" rIns="91401" bIns="91401" anchor="ctr" anchorCtr="0">
                <a:noAutofit/>
              </a:bodyPr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6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8" name="Google Shape;2077;p106"/>
              <p:cNvSpPr/>
              <p:nvPr/>
            </p:nvSpPr>
            <p:spPr>
              <a:xfrm>
                <a:off x="4982497" y="2981300"/>
                <a:ext cx="66000" cy="135300"/>
              </a:xfrm>
              <a:prstGeom prst="rect">
                <a:avLst/>
              </a:prstGeom>
              <a:solidFill>
                <a:srgbClr val="D9EAD3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01" tIns="91401" rIns="91401" bIns="91401" anchor="ctr" anchorCtr="0">
                <a:noAutofit/>
              </a:bodyPr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6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22" name="Google Shape;2078;p106"/>
            <p:cNvGrpSpPr/>
            <p:nvPr/>
          </p:nvGrpSpPr>
          <p:grpSpPr>
            <a:xfrm>
              <a:off x="7966552" y="2464136"/>
              <a:ext cx="1765500" cy="827315"/>
              <a:chOff x="3582878" y="3595700"/>
              <a:chExt cx="1765500" cy="827315"/>
            </a:xfrm>
          </p:grpSpPr>
          <p:cxnSp>
            <p:nvCxnSpPr>
              <p:cNvPr id="23" name="Google Shape;2079;p106"/>
              <p:cNvCxnSpPr/>
              <p:nvPr/>
            </p:nvCxnSpPr>
            <p:spPr>
              <a:xfrm>
                <a:off x="3582878" y="4147400"/>
                <a:ext cx="17655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4" name="Google Shape;2080;p106"/>
              <p:cNvSpPr/>
              <p:nvPr/>
            </p:nvSpPr>
            <p:spPr>
              <a:xfrm>
                <a:off x="3640600" y="3595700"/>
                <a:ext cx="132000" cy="551700"/>
              </a:xfrm>
              <a:prstGeom prst="rect">
                <a:avLst/>
              </a:prstGeom>
              <a:solidFill>
                <a:srgbClr val="D9D2E9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01" tIns="91401" rIns="91401" bIns="91401" anchor="ctr" anchorCtr="0">
                <a:noAutofit/>
              </a:bodyPr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6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" name="Google Shape;2081;p106"/>
              <p:cNvSpPr/>
              <p:nvPr/>
            </p:nvSpPr>
            <p:spPr>
              <a:xfrm>
                <a:off x="3852200" y="3855162"/>
                <a:ext cx="132000" cy="292200"/>
              </a:xfrm>
              <a:prstGeom prst="rect">
                <a:avLst/>
              </a:prstGeom>
              <a:solidFill>
                <a:srgbClr val="D9D2E9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01" tIns="91401" rIns="91401" bIns="91401" anchor="ctr" anchorCtr="0">
                <a:noAutofit/>
              </a:bodyPr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6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6" name="Google Shape;2082;p106"/>
              <p:cNvSpPr/>
              <p:nvPr/>
            </p:nvSpPr>
            <p:spPr>
              <a:xfrm rot="10800000" flipH="1">
                <a:off x="4063800" y="4142981"/>
                <a:ext cx="132000" cy="114600"/>
              </a:xfrm>
              <a:prstGeom prst="rect">
                <a:avLst/>
              </a:prstGeom>
              <a:solidFill>
                <a:srgbClr val="D9D2E9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01" tIns="91401" rIns="91401" bIns="91401" anchor="ctr" anchorCtr="0">
                <a:noAutofit/>
              </a:bodyPr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6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7" name="Google Shape;2083;p106"/>
              <p:cNvSpPr/>
              <p:nvPr/>
            </p:nvSpPr>
            <p:spPr>
              <a:xfrm rot="10800000" flipH="1">
                <a:off x="4275400" y="4152415"/>
                <a:ext cx="132000" cy="270600"/>
              </a:xfrm>
              <a:prstGeom prst="rect">
                <a:avLst/>
              </a:prstGeom>
              <a:solidFill>
                <a:srgbClr val="D9D2E9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01" tIns="91401" rIns="91401" bIns="91401" anchor="ctr" anchorCtr="0">
                <a:noAutofit/>
              </a:bodyPr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6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8" name="Google Shape;2084;p106"/>
              <p:cNvSpPr/>
              <p:nvPr/>
            </p:nvSpPr>
            <p:spPr>
              <a:xfrm>
                <a:off x="4487025" y="3899275"/>
                <a:ext cx="132000" cy="248100"/>
              </a:xfrm>
              <a:prstGeom prst="rect">
                <a:avLst/>
              </a:prstGeom>
              <a:solidFill>
                <a:srgbClr val="D9D2E9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01" tIns="91401" rIns="91401" bIns="91401" anchor="ctr" anchorCtr="0">
                <a:noAutofit/>
              </a:bodyPr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6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9" name="Google Shape;2085;p106"/>
              <p:cNvSpPr/>
              <p:nvPr/>
            </p:nvSpPr>
            <p:spPr>
              <a:xfrm>
                <a:off x="4698614" y="4012100"/>
                <a:ext cx="132000" cy="135300"/>
              </a:xfrm>
              <a:prstGeom prst="rect">
                <a:avLst/>
              </a:prstGeom>
              <a:solidFill>
                <a:srgbClr val="D9D2E9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01" tIns="91401" rIns="91401" bIns="91401" anchor="ctr" anchorCtr="0">
                <a:noAutofit/>
              </a:bodyPr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6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0" name="Google Shape;2086;p106"/>
              <p:cNvSpPr/>
              <p:nvPr/>
            </p:nvSpPr>
            <p:spPr>
              <a:xfrm rot="10800000" flipH="1">
                <a:off x="4910225" y="4149039"/>
                <a:ext cx="132000" cy="206100"/>
              </a:xfrm>
              <a:prstGeom prst="rect">
                <a:avLst/>
              </a:prstGeom>
              <a:solidFill>
                <a:srgbClr val="D9D2E9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01" tIns="91401" rIns="91401" bIns="91401" anchor="ctr" anchorCtr="0">
                <a:noAutofit/>
              </a:bodyPr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6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1" name="Google Shape;2087;p106"/>
              <p:cNvSpPr/>
              <p:nvPr/>
            </p:nvSpPr>
            <p:spPr>
              <a:xfrm>
                <a:off x="5121815" y="3941200"/>
                <a:ext cx="132000" cy="206100"/>
              </a:xfrm>
              <a:prstGeom prst="rect">
                <a:avLst/>
              </a:prstGeom>
              <a:solidFill>
                <a:srgbClr val="D9D2E9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01" tIns="91401" rIns="91401" bIns="91401" anchor="ctr" anchorCtr="0">
                <a:noAutofit/>
              </a:bodyPr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6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cxnSp>
        <p:nvCxnSpPr>
          <p:cNvPr id="58" name="Google Shape;2088;p106"/>
          <p:cNvCxnSpPr/>
          <p:nvPr/>
        </p:nvCxnSpPr>
        <p:spPr>
          <a:xfrm>
            <a:off x="8585163" y="2911460"/>
            <a:ext cx="0" cy="874572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9" name="Google Shape;2089;p106"/>
          <p:cNvSpPr txBox="1"/>
          <p:nvPr/>
        </p:nvSpPr>
        <p:spPr>
          <a:xfrm>
            <a:off x="6335600" y="3509804"/>
            <a:ext cx="2037669" cy="524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600" b="0" i="0" u="none" strike="noStrike" kern="1200" cap="none" spc="0" normalizeH="0" baseline="0" noProof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Krizhevsky, Sutskever, and Hinton, “Imagenet classification with deep convolutional neural networks”, NIPS 2012.</a:t>
            </a:r>
            <a:endParaRPr kumimoji="0" sz="600" b="0" i="0" u="none" strike="noStrike" kern="1200" cap="none" spc="0" normalizeH="0" baseline="0" noProof="0">
              <a:ln>
                <a:noFill/>
              </a:ln>
              <a:solidFill>
                <a:srgbClr val="999999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600" b="0" i="0" u="none" strike="noStrike" kern="1200" cap="none" spc="0" normalizeH="0" baseline="0" noProof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Figure copyright Krizhevsky, Sutskever, and Hinton, 2012. Reproduced with permission.</a:t>
            </a:r>
            <a:endParaRPr kumimoji="0" sz="600" b="0" i="0" u="none" strike="noStrike" kern="1200" cap="none" spc="0" normalizeH="0" baseline="0" noProof="0">
              <a:ln>
                <a:noFill/>
              </a:ln>
              <a:solidFill>
                <a:srgbClr val="999999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" name="Google Shape;2039;p106"/>
          <p:cNvSpPr txBox="1"/>
          <p:nvPr/>
        </p:nvSpPr>
        <p:spPr>
          <a:xfrm>
            <a:off x="6742088" y="2182745"/>
            <a:ext cx="1984332" cy="655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b" anchorCtr="0">
            <a:noAutofit/>
          </a:bodyPr>
          <a:lstStyle/>
          <a:p>
            <a:pPr lvl="0" defTabSz="685800">
              <a:defRPr/>
            </a:pPr>
            <a:r>
              <a:rPr lang="en" altLang="zh-CN" sz="1865" b="1" dirty="0">
                <a:solidFill>
                  <a:prstClr val="black"/>
                </a:solidFill>
              </a:rPr>
              <a:t>10</a:t>
            </a:r>
            <a:r>
              <a:rPr lang="en" altLang="zh-CN" sz="1865" dirty="0">
                <a:solidFill>
                  <a:prstClr val="black"/>
                </a:solidFill>
              </a:rPr>
              <a:t> </a:t>
            </a:r>
            <a:r>
              <a:rPr lang="zh-CN" altLang="en" sz="1865" dirty="0">
                <a:solidFill>
                  <a:prstClr val="black"/>
                </a:solidFill>
              </a:rPr>
              <a:t>个</a:t>
            </a:r>
            <a:r>
              <a:rPr lang="zh-CN" altLang="en-US" sz="1865" dirty="0">
                <a:solidFill>
                  <a:prstClr val="black"/>
                </a:solidFill>
              </a:rPr>
              <a:t>数字给出各类别的响应分值</a:t>
            </a:r>
            <a:endParaRPr lang="en-US" altLang="zh-CN" sz="1865" dirty="0">
              <a:solidFill>
                <a:prstClr val="black"/>
              </a:solidFill>
            </a:endParaRPr>
          </a:p>
        </p:txBody>
      </p:sp>
      <p:pic>
        <p:nvPicPr>
          <p:cNvPr id="61" name="Google Shape;2027;p105"/>
          <p:cNvPicPr preferRelativeResize="0"/>
          <p:nvPr/>
        </p:nvPicPr>
        <p:blipFill rotWithShape="1">
          <a:blip r:embed="rId3">
            <a:alphaModFix/>
          </a:blip>
          <a:srcRect r="27262"/>
          <a:stretch/>
        </p:blipFill>
        <p:spPr>
          <a:xfrm>
            <a:off x="629574" y="1806493"/>
            <a:ext cx="1205662" cy="1243157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2027;p105"/>
          <p:cNvPicPr preferRelativeResize="0"/>
          <p:nvPr/>
        </p:nvPicPr>
        <p:blipFill rotWithShape="1">
          <a:blip r:embed="rId3">
            <a:alphaModFix/>
          </a:blip>
          <a:srcRect r="27262"/>
          <a:stretch/>
        </p:blipFill>
        <p:spPr>
          <a:xfrm>
            <a:off x="629574" y="3559597"/>
            <a:ext cx="1205662" cy="124315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077099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神经网络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ctr" defTabSz="685800" rtl="0" eaLnBrk="1" latinLnBrk="0" hangingPunct="1">
              <a:defRPr sz="1500" kern="1200">
                <a:solidFill>
                  <a:srgbClr val="FFCB05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Lecture 5 - </a:t>
            </a:r>
            <a:fld id="{AC1089D3-84F4-7045-A571-C61BEF9B13BC}" type="slidenum"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FFCB0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Google Shape;363;p5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026699" y="2209643"/>
            <a:ext cx="1648738" cy="494621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364;p56"/>
          <p:cNvSpPr txBox="1"/>
          <p:nvPr/>
        </p:nvSpPr>
        <p:spPr>
          <a:xfrm>
            <a:off x="499620" y="2171003"/>
            <a:ext cx="4769957" cy="457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3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</a:t>
            </a:r>
            <a:r>
              <a:rPr kumimoji="0" lang="zh-CN" altLang="en" sz="23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前面</a:t>
            </a:r>
            <a:r>
              <a:rPr kumimoji="0" lang="en" sz="23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 </a:t>
            </a:r>
            <a:r>
              <a:rPr kumimoji="0" lang="zh-CN" altLang="en" sz="23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线性</a:t>
            </a:r>
            <a:r>
              <a:rPr kumimoji="0" lang="zh-CN" altLang="en-US" sz="23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响应函数</a:t>
            </a:r>
            <a:r>
              <a:rPr kumimoji="0" lang="en" sz="23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</a:t>
            </a:r>
            <a:endParaRPr kumimoji="0" sz="2399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Google Shape;365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6219" y="2799240"/>
            <a:ext cx="2815604" cy="57255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287870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神经网络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ctr" defTabSz="685800" rtl="0" eaLnBrk="1" latinLnBrk="0" hangingPunct="1">
              <a:defRPr sz="1500" kern="1200">
                <a:solidFill>
                  <a:srgbClr val="FFCB05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Lecture 5 - </a:t>
            </a:r>
            <a:fld id="{AC1089D3-84F4-7045-A571-C61BEF9B13BC}" type="slidenum"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FFCB0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Google Shape;363;p5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026699" y="2209643"/>
            <a:ext cx="1648738" cy="494621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364;p56"/>
          <p:cNvSpPr txBox="1"/>
          <p:nvPr/>
        </p:nvSpPr>
        <p:spPr>
          <a:xfrm>
            <a:off x="499620" y="2171003"/>
            <a:ext cx="4769957" cy="457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lvl="0" defTabSz="685800">
              <a:defRPr/>
            </a:pPr>
            <a:r>
              <a:rPr lang="en" altLang="zh-CN" sz="2399" dirty="0">
                <a:solidFill>
                  <a:prstClr val="black"/>
                </a:solidFill>
              </a:rPr>
              <a:t>(</a:t>
            </a:r>
            <a:r>
              <a:rPr lang="zh-CN" altLang="en" sz="2399" dirty="0">
                <a:solidFill>
                  <a:prstClr val="black"/>
                </a:solidFill>
              </a:rPr>
              <a:t>前面</a:t>
            </a:r>
            <a:r>
              <a:rPr lang="en" altLang="zh-CN" sz="2399" dirty="0">
                <a:solidFill>
                  <a:prstClr val="black"/>
                </a:solidFill>
              </a:rPr>
              <a:t>) </a:t>
            </a:r>
            <a:r>
              <a:rPr lang="zh-CN" altLang="en" sz="2399" dirty="0">
                <a:solidFill>
                  <a:prstClr val="black"/>
                </a:solidFill>
              </a:rPr>
              <a:t>线性</a:t>
            </a:r>
            <a:r>
              <a:rPr lang="zh-CN" altLang="en-US" sz="2399" dirty="0">
                <a:solidFill>
                  <a:prstClr val="black"/>
                </a:solidFill>
              </a:rPr>
              <a:t>响应函数</a:t>
            </a:r>
            <a:r>
              <a:rPr kumimoji="0" lang="en" sz="23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</a:t>
            </a:r>
            <a:endParaRPr kumimoji="0" sz="2399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Google Shape;373;p57"/>
          <p:cNvSpPr txBox="1"/>
          <p:nvPr/>
        </p:nvSpPr>
        <p:spPr>
          <a:xfrm>
            <a:off x="497621" y="2747753"/>
            <a:ext cx="4769957" cy="457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3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</a:t>
            </a:r>
            <a:r>
              <a:rPr kumimoji="0" lang="zh-CN" altLang="en" sz="2399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现在</a:t>
            </a:r>
            <a:r>
              <a:rPr kumimoji="0" lang="en" sz="23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 2-</a:t>
            </a:r>
            <a:r>
              <a:rPr kumimoji="0" lang="zh-CN" altLang="en" sz="23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层</a:t>
            </a:r>
            <a:r>
              <a:rPr kumimoji="0" lang="zh-CN" altLang="en-US" sz="23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神经网络</a:t>
            </a:r>
            <a:endParaRPr kumimoji="0" sz="2399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3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 </a:t>
            </a:r>
            <a:endParaRPr kumimoji="0" sz="2399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2" name="Google Shape;374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9809" y="2805163"/>
            <a:ext cx="3553949" cy="494621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376;p57"/>
          <p:cNvSpPr txBox="1"/>
          <p:nvPr/>
        </p:nvSpPr>
        <p:spPr>
          <a:xfrm>
            <a:off x="2420741" y="5181736"/>
            <a:ext cx="6780408" cy="45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86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</a:t>
            </a:r>
            <a:r>
              <a:rPr kumimoji="0" lang="zh-CN" altLang="en" sz="186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实际</a:t>
            </a:r>
            <a:r>
              <a:rPr kumimoji="0" lang="zh-CN" altLang="en-US" sz="186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中每层有一个偏置</a:t>
            </a:r>
            <a:r>
              <a:rPr kumimoji="0" lang="en" sz="186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  <a:endParaRPr kumimoji="0" sz="1865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4" name="Google Shape;377;p57"/>
          <p:cNvPicPr preferRelativeResize="0"/>
          <p:nvPr/>
        </p:nvPicPr>
        <p:blipFill rotWithShape="1">
          <a:blip r:embed="rId4">
            <a:alphaModFix/>
          </a:blip>
          <a:srcRect r="78121"/>
          <a:stretch/>
        </p:blipFill>
        <p:spPr>
          <a:xfrm>
            <a:off x="7862620" y="3400683"/>
            <a:ext cx="1052780" cy="6365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377;p57"/>
          <p:cNvPicPr preferRelativeResize="0"/>
          <p:nvPr/>
        </p:nvPicPr>
        <p:blipFill rotWithShape="1">
          <a:blip r:embed="rId4">
            <a:alphaModFix/>
          </a:blip>
          <a:srcRect l="24194" r="40446"/>
          <a:stretch/>
        </p:blipFill>
        <p:spPr>
          <a:xfrm>
            <a:off x="5986043" y="3400683"/>
            <a:ext cx="1701479" cy="6365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377;p57"/>
          <p:cNvPicPr preferRelativeResize="0"/>
          <p:nvPr/>
        </p:nvPicPr>
        <p:blipFill rotWithShape="1">
          <a:blip r:embed="rId4">
            <a:alphaModFix/>
          </a:blip>
          <a:srcRect l="62379" r="2511"/>
          <a:stretch/>
        </p:blipFill>
        <p:spPr>
          <a:xfrm>
            <a:off x="4121495" y="3400683"/>
            <a:ext cx="1689450" cy="63654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615025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本章内容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00B050"/>
                </a:solidFill>
              </a:rPr>
              <a:t>7.1.</a:t>
            </a:r>
            <a:r>
              <a:rPr lang="zh-CN" altLang="en-US" dirty="0">
                <a:solidFill>
                  <a:srgbClr val="00B050"/>
                </a:solidFill>
              </a:rPr>
              <a:t>多层神经网络</a:t>
            </a:r>
            <a:endParaRPr lang="en-US" altLang="zh-CN" dirty="0">
              <a:solidFill>
                <a:srgbClr val="00B050"/>
              </a:solidFill>
            </a:endParaRPr>
          </a:p>
          <a:p>
            <a:r>
              <a:rPr lang="en-US" altLang="zh-CN" dirty="0"/>
              <a:t>7.2.</a:t>
            </a:r>
            <a:r>
              <a:rPr lang="zh-CN" altLang="en-US" dirty="0"/>
              <a:t>激活函数</a:t>
            </a:r>
            <a:endParaRPr lang="en-US" dirty="0"/>
          </a:p>
          <a:p>
            <a:r>
              <a:rPr lang="en-US" altLang="zh-CN" dirty="0"/>
              <a:t>7.3.</a:t>
            </a:r>
            <a:r>
              <a:rPr lang="zh-CN" altLang="en-US" dirty="0"/>
              <a:t>后向传播算法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4726846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神经网络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ctr" defTabSz="685800" rtl="0" eaLnBrk="1" latinLnBrk="0" hangingPunct="1">
              <a:defRPr sz="1500" kern="1200">
                <a:solidFill>
                  <a:srgbClr val="FFCB05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Lecture 5 - </a:t>
            </a:r>
            <a:fld id="{AC1089D3-84F4-7045-A571-C61BEF9B13BC}" type="slidenum"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FFCB0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Google Shape;396;p5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174798" y="3613927"/>
            <a:ext cx="5422847" cy="494621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398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6699" y="2209643"/>
            <a:ext cx="1648738" cy="494621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399;p59"/>
          <p:cNvSpPr txBox="1"/>
          <p:nvPr/>
        </p:nvSpPr>
        <p:spPr>
          <a:xfrm>
            <a:off x="499620" y="2171003"/>
            <a:ext cx="4769957" cy="457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lvl="0" defTabSz="685800">
              <a:defRPr/>
            </a:pPr>
            <a:r>
              <a:rPr lang="en" altLang="zh-CN" sz="2399" dirty="0">
                <a:solidFill>
                  <a:prstClr val="black"/>
                </a:solidFill>
              </a:rPr>
              <a:t>(</a:t>
            </a:r>
            <a:r>
              <a:rPr lang="zh-CN" altLang="en" sz="2399" dirty="0">
                <a:solidFill>
                  <a:prstClr val="black"/>
                </a:solidFill>
              </a:rPr>
              <a:t>前面</a:t>
            </a:r>
            <a:r>
              <a:rPr lang="en" altLang="zh-CN" sz="2399" dirty="0">
                <a:solidFill>
                  <a:prstClr val="black"/>
                </a:solidFill>
              </a:rPr>
              <a:t>) </a:t>
            </a:r>
            <a:r>
              <a:rPr lang="zh-CN" altLang="en" sz="2399" dirty="0">
                <a:solidFill>
                  <a:prstClr val="black"/>
                </a:solidFill>
              </a:rPr>
              <a:t>线性</a:t>
            </a:r>
            <a:r>
              <a:rPr lang="zh-CN" altLang="en-US" sz="2399" dirty="0">
                <a:solidFill>
                  <a:prstClr val="black"/>
                </a:solidFill>
              </a:rPr>
              <a:t>响应函数</a:t>
            </a:r>
            <a:r>
              <a:rPr kumimoji="0" lang="en" sz="23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</a:t>
            </a:r>
            <a:endParaRPr kumimoji="0" sz="2399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Google Shape;400;p59"/>
          <p:cNvSpPr txBox="1"/>
          <p:nvPr/>
        </p:nvSpPr>
        <p:spPr>
          <a:xfrm>
            <a:off x="497621" y="2747753"/>
            <a:ext cx="4769957" cy="457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lvl="0" defTabSz="685800">
              <a:defRPr/>
            </a:pPr>
            <a:r>
              <a:rPr kumimoji="0" lang="en" sz="23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</a:t>
            </a:r>
            <a:r>
              <a:rPr kumimoji="0" lang="zh-CN" altLang="en" sz="2399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现在</a:t>
            </a:r>
            <a:r>
              <a:rPr kumimoji="0" lang="en" sz="23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 2-</a:t>
            </a:r>
            <a:r>
              <a:rPr lang="zh-CN" altLang="en" sz="2399" dirty="0">
                <a:solidFill>
                  <a:prstClr val="black"/>
                </a:solidFill>
              </a:rPr>
              <a:t>层</a:t>
            </a:r>
            <a:r>
              <a:rPr lang="zh-CN" altLang="en-US" sz="2399" dirty="0">
                <a:solidFill>
                  <a:prstClr val="black"/>
                </a:solidFill>
              </a:rPr>
              <a:t>神经网络</a:t>
            </a:r>
            <a:r>
              <a:rPr kumimoji="0" lang="en" sz="23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	</a:t>
            </a:r>
          </a:p>
          <a:p>
            <a:pPr lvl="0" defTabSz="685800">
              <a:defRPr/>
            </a:pPr>
            <a:r>
              <a:rPr kumimoji="0" lang="zh-CN" altLang="en" sz="23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或</a:t>
            </a:r>
            <a:r>
              <a:rPr kumimoji="0" lang="zh-CN" altLang="en-US" sz="23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" sz="23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3-</a:t>
            </a:r>
            <a:r>
              <a:rPr lang="zh-CN" altLang="en" sz="2399" dirty="0">
                <a:solidFill>
                  <a:prstClr val="black"/>
                </a:solidFill>
              </a:rPr>
              <a:t>层</a:t>
            </a:r>
            <a:r>
              <a:rPr lang="zh-CN" altLang="en-US" sz="2399" dirty="0">
                <a:solidFill>
                  <a:prstClr val="black"/>
                </a:solidFill>
              </a:rPr>
              <a:t>神经网络</a:t>
            </a:r>
            <a:endParaRPr kumimoji="0" sz="2399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Google Shape;401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9809" y="2805163"/>
            <a:ext cx="3553949" cy="4946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403;p59"/>
          <p:cNvPicPr preferRelativeResize="0"/>
          <p:nvPr/>
        </p:nvPicPr>
        <p:blipFill rotWithShape="1">
          <a:blip r:embed="rId5">
            <a:alphaModFix/>
          </a:blip>
          <a:srcRect r="85213"/>
          <a:stretch/>
        </p:blipFill>
        <p:spPr>
          <a:xfrm>
            <a:off x="7685500" y="4372972"/>
            <a:ext cx="1004195" cy="49462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376;p57"/>
          <p:cNvSpPr txBox="1"/>
          <p:nvPr/>
        </p:nvSpPr>
        <p:spPr>
          <a:xfrm>
            <a:off x="2420741" y="5181736"/>
            <a:ext cx="6780408" cy="45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lvl="0" defTabSz="685800">
              <a:defRPr/>
            </a:pPr>
            <a:r>
              <a:rPr kumimoji="0" lang="en" sz="186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</a:t>
            </a:r>
            <a:r>
              <a:rPr lang="zh-CN" altLang="en" sz="1865" dirty="0">
                <a:solidFill>
                  <a:prstClr val="black"/>
                </a:solidFill>
              </a:rPr>
              <a:t>实际</a:t>
            </a:r>
            <a:r>
              <a:rPr lang="zh-CN" altLang="en-US" sz="1865" dirty="0">
                <a:solidFill>
                  <a:prstClr val="black"/>
                </a:solidFill>
              </a:rPr>
              <a:t>中每层有一个偏置</a:t>
            </a:r>
            <a:r>
              <a:rPr kumimoji="0" lang="en" sz="186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  <a:endParaRPr kumimoji="0" sz="1865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2" name="Google Shape;403;p59"/>
          <p:cNvPicPr preferRelativeResize="0"/>
          <p:nvPr/>
        </p:nvPicPr>
        <p:blipFill rotWithShape="1">
          <a:blip r:embed="rId5">
            <a:alphaModFix/>
          </a:blip>
          <a:srcRect l="16812" r="57366"/>
          <a:stretch/>
        </p:blipFill>
        <p:spPr>
          <a:xfrm>
            <a:off x="5599757" y="4372971"/>
            <a:ext cx="1753564" cy="4946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403;p59"/>
          <p:cNvPicPr preferRelativeResize="0"/>
          <p:nvPr/>
        </p:nvPicPr>
        <p:blipFill rotWithShape="1">
          <a:blip r:embed="rId5">
            <a:alphaModFix/>
          </a:blip>
          <a:srcRect l="44509" r="28391"/>
          <a:stretch/>
        </p:blipFill>
        <p:spPr>
          <a:xfrm>
            <a:off x="3427203" y="4372972"/>
            <a:ext cx="1840375" cy="4946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403;p59"/>
          <p:cNvPicPr preferRelativeResize="0"/>
          <p:nvPr/>
        </p:nvPicPr>
        <p:blipFill rotWithShape="1">
          <a:blip r:embed="rId5">
            <a:alphaModFix/>
          </a:blip>
          <a:srcRect l="74031" r="403"/>
          <a:stretch/>
        </p:blipFill>
        <p:spPr>
          <a:xfrm>
            <a:off x="1524911" y="4397832"/>
            <a:ext cx="1736203" cy="49462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424869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神经网络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ctr" defTabSz="685800" rtl="0" eaLnBrk="1" latinLnBrk="0" hangingPunct="1">
              <a:defRPr sz="1500" kern="1200">
                <a:solidFill>
                  <a:srgbClr val="FFCB05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Lecture 5 - </a:t>
            </a:r>
            <a:fld id="{AC1089D3-84F4-7045-A571-C61BEF9B13BC}" type="slidenum"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FFCB0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Google Shape;409;p6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026699" y="1704374"/>
            <a:ext cx="1648738" cy="494621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410;p60"/>
          <p:cNvSpPr txBox="1"/>
          <p:nvPr/>
        </p:nvSpPr>
        <p:spPr>
          <a:xfrm>
            <a:off x="499620" y="1665734"/>
            <a:ext cx="4769957" cy="457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lvl="0" defTabSz="685800">
              <a:defRPr/>
            </a:pPr>
            <a:r>
              <a:rPr lang="en" altLang="zh-CN" sz="2399" dirty="0">
                <a:solidFill>
                  <a:prstClr val="black"/>
                </a:solidFill>
              </a:rPr>
              <a:t>(</a:t>
            </a:r>
            <a:r>
              <a:rPr lang="zh-CN" altLang="en" sz="2399" dirty="0">
                <a:solidFill>
                  <a:prstClr val="black"/>
                </a:solidFill>
              </a:rPr>
              <a:t>前面</a:t>
            </a:r>
            <a:r>
              <a:rPr lang="en" altLang="zh-CN" sz="2399" dirty="0">
                <a:solidFill>
                  <a:prstClr val="black"/>
                </a:solidFill>
              </a:rPr>
              <a:t>) </a:t>
            </a:r>
            <a:r>
              <a:rPr lang="zh-CN" altLang="en" sz="2399" dirty="0">
                <a:solidFill>
                  <a:prstClr val="black"/>
                </a:solidFill>
              </a:rPr>
              <a:t>线性</a:t>
            </a:r>
            <a:r>
              <a:rPr lang="zh-CN" altLang="en-US" sz="2399" dirty="0">
                <a:solidFill>
                  <a:prstClr val="black"/>
                </a:solidFill>
              </a:rPr>
              <a:t>响应函数</a:t>
            </a:r>
            <a:r>
              <a:rPr kumimoji="0" lang="en" sz="23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</a:t>
            </a:r>
            <a:endParaRPr kumimoji="0" sz="2399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Google Shape;411;p60"/>
          <p:cNvSpPr txBox="1"/>
          <p:nvPr/>
        </p:nvSpPr>
        <p:spPr>
          <a:xfrm>
            <a:off x="497621" y="2242484"/>
            <a:ext cx="4769957" cy="457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lvl="0" defTabSz="685800">
              <a:defRPr/>
            </a:pPr>
            <a:r>
              <a:rPr lang="en" altLang="zh-CN" sz="2399" dirty="0">
                <a:solidFill>
                  <a:prstClr val="black"/>
                </a:solidFill>
              </a:rPr>
              <a:t>(</a:t>
            </a:r>
            <a:r>
              <a:rPr lang="zh-CN" altLang="en" sz="2399" b="1" dirty="0">
                <a:solidFill>
                  <a:prstClr val="black"/>
                </a:solidFill>
              </a:rPr>
              <a:t>现在</a:t>
            </a:r>
            <a:r>
              <a:rPr lang="en" altLang="zh-CN" sz="2399" dirty="0">
                <a:solidFill>
                  <a:prstClr val="black"/>
                </a:solidFill>
              </a:rPr>
              <a:t>) 2-</a:t>
            </a:r>
            <a:r>
              <a:rPr lang="zh-CN" altLang="en" sz="2399" dirty="0">
                <a:solidFill>
                  <a:prstClr val="black"/>
                </a:solidFill>
              </a:rPr>
              <a:t>层</a:t>
            </a:r>
            <a:r>
              <a:rPr lang="zh-CN" altLang="en-US" sz="2399" dirty="0">
                <a:solidFill>
                  <a:prstClr val="black"/>
                </a:solidFill>
              </a:rPr>
              <a:t>神经网络</a:t>
            </a:r>
            <a:endParaRPr kumimoji="0" sz="2399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Google Shape;412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9809" y="2299894"/>
            <a:ext cx="3553949" cy="494621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414;p60"/>
          <p:cNvSpPr/>
          <p:nvPr/>
        </p:nvSpPr>
        <p:spPr>
          <a:xfrm>
            <a:off x="2787524" y="2978516"/>
            <a:ext cx="448083" cy="1456421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3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</a:t>
            </a:r>
            <a:endParaRPr kumimoji="0" sz="2399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Google Shape;415;p60"/>
          <p:cNvSpPr/>
          <p:nvPr/>
        </p:nvSpPr>
        <p:spPr>
          <a:xfrm>
            <a:off x="4135376" y="3314594"/>
            <a:ext cx="448083" cy="856277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3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</a:t>
            </a:r>
            <a:endParaRPr kumimoji="0" sz="2399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5" name="Google Shape;416;p60"/>
          <p:cNvCxnSpPr/>
          <p:nvPr/>
        </p:nvCxnSpPr>
        <p:spPr>
          <a:xfrm rot="10800000" flipH="1">
            <a:off x="3235636" y="4170880"/>
            <a:ext cx="904265" cy="27203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" name="Google Shape;417;p60"/>
          <p:cNvCxnSpPr/>
          <p:nvPr/>
        </p:nvCxnSpPr>
        <p:spPr>
          <a:xfrm>
            <a:off x="3235636" y="2986507"/>
            <a:ext cx="912362" cy="328115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" name="Google Shape;418;p60"/>
          <p:cNvSpPr txBox="1"/>
          <p:nvPr/>
        </p:nvSpPr>
        <p:spPr>
          <a:xfrm>
            <a:off x="3363707" y="3485291"/>
            <a:ext cx="840381" cy="4429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7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</a:t>
            </a:r>
            <a:r>
              <a:rPr kumimoji="0" lang="en" sz="1799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  <a:endParaRPr kumimoji="0" sz="1799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Google Shape;419;p60"/>
          <p:cNvSpPr/>
          <p:nvPr/>
        </p:nvSpPr>
        <p:spPr>
          <a:xfrm>
            <a:off x="5547236" y="3504002"/>
            <a:ext cx="448083" cy="477476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3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</a:t>
            </a:r>
            <a:endParaRPr kumimoji="0" sz="2399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9" name="Google Shape;420;p60"/>
          <p:cNvCxnSpPr/>
          <p:nvPr/>
        </p:nvCxnSpPr>
        <p:spPr>
          <a:xfrm>
            <a:off x="4563990" y="3314593"/>
            <a:ext cx="1000240" cy="200348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" name="Google Shape;421;p60"/>
          <p:cNvCxnSpPr/>
          <p:nvPr/>
        </p:nvCxnSpPr>
        <p:spPr>
          <a:xfrm rot="10800000" flipH="1">
            <a:off x="4579999" y="3970492"/>
            <a:ext cx="968448" cy="200348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1" name="Google Shape;422;p60"/>
          <p:cNvSpPr txBox="1"/>
          <p:nvPr/>
        </p:nvSpPr>
        <p:spPr>
          <a:xfrm>
            <a:off x="4737800" y="3491479"/>
            <a:ext cx="840381" cy="4429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7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</a:t>
            </a:r>
            <a:r>
              <a:rPr kumimoji="0" lang="en" sz="1799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  <a:endParaRPr kumimoji="0" sz="1799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5" name="Google Shape;426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63002" y="4821861"/>
            <a:ext cx="4811723" cy="636546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TextBox 46"/>
          <p:cNvSpPr txBox="1"/>
          <p:nvPr/>
        </p:nvSpPr>
        <p:spPr>
          <a:xfrm>
            <a:off x="2011604" y="3447418"/>
            <a:ext cx="7088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输入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</a:t>
            </a: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3072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3667188" y="4249555"/>
            <a:ext cx="9396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隐藏层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</a:t>
            </a: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100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5194081" y="4096662"/>
            <a:ext cx="995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输出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10</a:t>
            </a:r>
          </a:p>
        </p:txBody>
      </p:sp>
    </p:spTree>
    <p:extLst>
      <p:ext uri="{BB962C8B-B14F-4D97-AF65-F5344CB8AC3E}">
        <p14:creationId xmlns:p14="http://schemas.microsoft.com/office/powerpoint/2010/main" val="11847446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神经网络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ctr" defTabSz="685800" rtl="0" eaLnBrk="1" latinLnBrk="0" hangingPunct="1">
              <a:defRPr sz="1500" kern="1200">
                <a:solidFill>
                  <a:srgbClr val="FFCB05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Lecture 5 - </a:t>
            </a:r>
            <a:fld id="{AC1089D3-84F4-7045-A571-C61BEF9B13BC}" type="slidenum"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FFCB0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Google Shape;409;p6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026699" y="1704374"/>
            <a:ext cx="1648738" cy="494621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410;p60"/>
          <p:cNvSpPr txBox="1"/>
          <p:nvPr/>
        </p:nvSpPr>
        <p:spPr>
          <a:xfrm>
            <a:off x="499620" y="1665734"/>
            <a:ext cx="4769957" cy="457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lvl="0" defTabSz="685800">
              <a:defRPr/>
            </a:pPr>
            <a:r>
              <a:rPr lang="en" altLang="zh-CN" sz="2399" dirty="0">
                <a:solidFill>
                  <a:prstClr val="black"/>
                </a:solidFill>
              </a:rPr>
              <a:t>(</a:t>
            </a:r>
            <a:r>
              <a:rPr lang="zh-CN" altLang="en" sz="2399" dirty="0">
                <a:solidFill>
                  <a:prstClr val="black"/>
                </a:solidFill>
              </a:rPr>
              <a:t>前面</a:t>
            </a:r>
            <a:r>
              <a:rPr lang="en" altLang="zh-CN" sz="2399" dirty="0">
                <a:solidFill>
                  <a:prstClr val="black"/>
                </a:solidFill>
              </a:rPr>
              <a:t>) </a:t>
            </a:r>
            <a:r>
              <a:rPr lang="zh-CN" altLang="en" sz="2399" dirty="0">
                <a:solidFill>
                  <a:prstClr val="black"/>
                </a:solidFill>
              </a:rPr>
              <a:t>线性</a:t>
            </a:r>
            <a:r>
              <a:rPr lang="zh-CN" altLang="en-US" sz="2399" dirty="0">
                <a:solidFill>
                  <a:prstClr val="black"/>
                </a:solidFill>
              </a:rPr>
              <a:t>响应函数</a:t>
            </a:r>
            <a:r>
              <a:rPr kumimoji="0" lang="en" sz="23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</a:t>
            </a:r>
            <a:endParaRPr kumimoji="0" sz="2399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Google Shape;411;p60"/>
          <p:cNvSpPr txBox="1"/>
          <p:nvPr/>
        </p:nvSpPr>
        <p:spPr>
          <a:xfrm>
            <a:off x="497621" y="2242484"/>
            <a:ext cx="4769957" cy="457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lvl="0" defTabSz="685800">
              <a:defRPr/>
            </a:pPr>
            <a:r>
              <a:rPr lang="en-US" altLang="zh-CN" sz="2399" dirty="0">
                <a:solidFill>
                  <a:prstClr val="black"/>
                </a:solidFill>
              </a:rPr>
              <a:t>(</a:t>
            </a:r>
            <a:r>
              <a:rPr lang="zh-CN" altLang="en-US" sz="2399" b="1" dirty="0">
                <a:solidFill>
                  <a:prstClr val="black"/>
                </a:solidFill>
              </a:rPr>
              <a:t>现在</a:t>
            </a:r>
            <a:r>
              <a:rPr lang="en-US" altLang="zh-CN" sz="2399" dirty="0">
                <a:solidFill>
                  <a:prstClr val="black"/>
                </a:solidFill>
              </a:rPr>
              <a:t>) 2-</a:t>
            </a:r>
            <a:r>
              <a:rPr lang="zh-CN" altLang="en-US" sz="2399" dirty="0">
                <a:solidFill>
                  <a:prstClr val="black"/>
                </a:solidFill>
              </a:rPr>
              <a:t>层神经网络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3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 </a:t>
            </a:r>
            <a:endParaRPr kumimoji="0" sz="2399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Google Shape;412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9809" y="2299894"/>
            <a:ext cx="3553949" cy="494621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414;p60"/>
          <p:cNvSpPr/>
          <p:nvPr/>
        </p:nvSpPr>
        <p:spPr>
          <a:xfrm>
            <a:off x="2787524" y="2978516"/>
            <a:ext cx="448083" cy="1456421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3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</a:t>
            </a:r>
            <a:endParaRPr kumimoji="0" sz="2399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Google Shape;415;p60"/>
          <p:cNvSpPr/>
          <p:nvPr/>
        </p:nvSpPr>
        <p:spPr>
          <a:xfrm>
            <a:off x="4135376" y="3314594"/>
            <a:ext cx="448083" cy="856277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3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</a:t>
            </a:r>
            <a:endParaRPr kumimoji="0" sz="2399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5" name="Google Shape;416;p60"/>
          <p:cNvCxnSpPr/>
          <p:nvPr/>
        </p:nvCxnSpPr>
        <p:spPr>
          <a:xfrm rot="10800000" flipH="1">
            <a:off x="3235636" y="4170880"/>
            <a:ext cx="904265" cy="27203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" name="Google Shape;417;p60"/>
          <p:cNvCxnSpPr/>
          <p:nvPr/>
        </p:nvCxnSpPr>
        <p:spPr>
          <a:xfrm>
            <a:off x="3235636" y="2986507"/>
            <a:ext cx="912362" cy="328115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" name="Google Shape;419;p60"/>
          <p:cNvSpPr/>
          <p:nvPr/>
        </p:nvSpPr>
        <p:spPr>
          <a:xfrm>
            <a:off x="5547236" y="3504002"/>
            <a:ext cx="448083" cy="477476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3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</a:t>
            </a:r>
            <a:endParaRPr kumimoji="0" sz="2399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9" name="Google Shape;420;p60"/>
          <p:cNvCxnSpPr/>
          <p:nvPr/>
        </p:nvCxnSpPr>
        <p:spPr>
          <a:xfrm>
            <a:off x="4563990" y="3314593"/>
            <a:ext cx="1000240" cy="200348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" name="Google Shape;421;p60"/>
          <p:cNvCxnSpPr/>
          <p:nvPr/>
        </p:nvCxnSpPr>
        <p:spPr>
          <a:xfrm rot="10800000" flipH="1">
            <a:off x="4579999" y="3970492"/>
            <a:ext cx="968448" cy="200348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5" name="Google Shape;426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63002" y="4821861"/>
            <a:ext cx="4811723" cy="636546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TextBox 46"/>
          <p:cNvSpPr txBox="1"/>
          <p:nvPr/>
        </p:nvSpPr>
        <p:spPr>
          <a:xfrm>
            <a:off x="2011604" y="3447418"/>
            <a:ext cx="7088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输入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</a:t>
            </a: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3072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3667188" y="4249555"/>
            <a:ext cx="9396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隐藏层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</a:t>
            </a: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100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5194081" y="4096662"/>
            <a:ext cx="995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输出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10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21831" y="3124350"/>
            <a:ext cx="14121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685800">
              <a:defRPr/>
            </a:pPr>
            <a:r>
              <a:rPr lang="en-US" altLang="zh-CN" dirty="0">
                <a:solidFill>
                  <a:prstClr val="black"/>
                </a:solidFill>
              </a:rPr>
              <a:t>W</a:t>
            </a:r>
            <a:r>
              <a:rPr lang="en-US" altLang="zh-CN" baseline="-25000" dirty="0">
                <a:solidFill>
                  <a:prstClr val="black"/>
                </a:solidFill>
              </a:rPr>
              <a:t>1</a:t>
            </a:r>
            <a:r>
              <a:rPr lang="zh-CN" altLang="en-US" dirty="0">
                <a:solidFill>
                  <a:prstClr val="black"/>
                </a:solidFill>
                <a:latin typeface="Calibri" panose="020F0502020204030204"/>
              </a:rPr>
              <a:t>元素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(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j)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给出了</a:t>
            </a:r>
            <a:r>
              <a:rPr lang="en-US" altLang="zh-CN" dirty="0" err="1">
                <a:solidFill>
                  <a:prstClr val="black"/>
                </a:solidFill>
              </a:rPr>
              <a:t>x</a:t>
            </a:r>
            <a:r>
              <a:rPr lang="en-US" altLang="zh-CN" baseline="-25000" dirty="0" err="1">
                <a:solidFill>
                  <a:prstClr val="black"/>
                </a:solidFill>
              </a:rPr>
              <a:t>j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对</a:t>
            </a:r>
            <a:r>
              <a:rPr lang="en-US" altLang="zh-CN" dirty="0">
                <a:solidFill>
                  <a:prstClr val="black"/>
                </a:solidFill>
              </a:rPr>
              <a:t>h</a:t>
            </a:r>
            <a:r>
              <a:rPr lang="en-US" altLang="zh-CN" baseline="-25000" dirty="0">
                <a:solidFill>
                  <a:prstClr val="black"/>
                </a:solidFill>
              </a:rPr>
              <a:t>i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的影响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3003806" y="3150565"/>
            <a:ext cx="1348130" cy="81507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6803751" y="3118104"/>
            <a:ext cx="14063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685800">
              <a:defRPr/>
            </a:pPr>
            <a:r>
              <a:rPr lang="en-US" altLang="zh-CN" dirty="0">
                <a:solidFill>
                  <a:prstClr val="black"/>
                </a:solidFill>
              </a:rPr>
              <a:t>W</a:t>
            </a:r>
            <a:r>
              <a:rPr lang="en-US" altLang="zh-CN" baseline="-25000" dirty="0">
                <a:solidFill>
                  <a:prstClr val="black"/>
                </a:solidFill>
              </a:rPr>
              <a:t>2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元素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(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j)</a:t>
            </a:r>
            <a:r>
              <a:rPr lang="zh-CN" altLang="en-US" dirty="0">
                <a:solidFill>
                  <a:prstClr val="black"/>
                </a:solidFill>
              </a:rPr>
              <a:t>给出了</a:t>
            </a:r>
            <a:r>
              <a:rPr lang="en-US" altLang="zh-CN" dirty="0" err="1">
                <a:solidFill>
                  <a:prstClr val="black"/>
                </a:solidFill>
              </a:rPr>
              <a:t>h</a:t>
            </a:r>
            <a:r>
              <a:rPr lang="en-US" altLang="zh-CN" baseline="-25000" dirty="0" err="1">
                <a:solidFill>
                  <a:prstClr val="black"/>
                </a:solidFill>
              </a:rPr>
              <a:t>j</a:t>
            </a:r>
            <a:r>
              <a:rPr lang="en-US" altLang="zh-CN" baseline="-25000" dirty="0">
                <a:solidFill>
                  <a:prstClr val="black"/>
                </a:solidFill>
              </a:rPr>
              <a:t>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对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</a:t>
            </a:r>
            <a:r>
              <a:rPr kumimoji="0" lang="en-US" sz="1800" b="0" i="0" u="none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</a:t>
            </a:r>
            <a:r>
              <a:rPr lang="zh-CN" altLang="en-US" dirty="0">
                <a:solidFill>
                  <a:prstClr val="black"/>
                </a:solidFill>
              </a:rPr>
              <a:t>影响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7" name="Straight Connector 26"/>
          <p:cNvCxnSpPr/>
          <p:nvPr/>
        </p:nvCxnSpPr>
        <p:spPr>
          <a:xfrm flipV="1">
            <a:off x="4341971" y="3598153"/>
            <a:ext cx="1467057" cy="36728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Google Shape;418;p60"/>
          <p:cNvSpPr txBox="1"/>
          <p:nvPr/>
        </p:nvSpPr>
        <p:spPr>
          <a:xfrm>
            <a:off x="3363707" y="3485291"/>
            <a:ext cx="840381" cy="4429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7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</a:t>
            </a:r>
            <a:r>
              <a:rPr kumimoji="0" lang="en" sz="1799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  <a:endParaRPr kumimoji="0" sz="1799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4" name="Google Shape;422;p60"/>
          <p:cNvSpPr txBox="1"/>
          <p:nvPr/>
        </p:nvSpPr>
        <p:spPr>
          <a:xfrm>
            <a:off x="4737800" y="3491479"/>
            <a:ext cx="840381" cy="4429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7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</a:t>
            </a:r>
            <a:r>
              <a:rPr kumimoji="0" lang="en" sz="1799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  <a:endParaRPr kumimoji="0" sz="1799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554988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神经网络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ctr" defTabSz="685800" rtl="0" eaLnBrk="1" latinLnBrk="0" hangingPunct="1">
              <a:defRPr sz="1500" kern="1200">
                <a:solidFill>
                  <a:srgbClr val="FFCB05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Lecture 5 - </a:t>
            </a:r>
            <a:fld id="{AC1089D3-84F4-7045-A571-C61BEF9B13BC}" type="slidenum"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FFCB0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Google Shape;409;p6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026699" y="1704374"/>
            <a:ext cx="1648738" cy="494621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410;p60"/>
          <p:cNvSpPr txBox="1"/>
          <p:nvPr/>
        </p:nvSpPr>
        <p:spPr>
          <a:xfrm>
            <a:off x="499620" y="1665734"/>
            <a:ext cx="4769957" cy="457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lvl="0" defTabSz="685800">
              <a:defRPr/>
            </a:pPr>
            <a:r>
              <a:rPr lang="en" altLang="zh-CN" sz="2399" dirty="0">
                <a:solidFill>
                  <a:prstClr val="black"/>
                </a:solidFill>
              </a:rPr>
              <a:t>(</a:t>
            </a:r>
            <a:r>
              <a:rPr lang="zh-CN" altLang="en" sz="2399" dirty="0">
                <a:solidFill>
                  <a:prstClr val="black"/>
                </a:solidFill>
              </a:rPr>
              <a:t>前面</a:t>
            </a:r>
            <a:r>
              <a:rPr lang="en" altLang="zh-CN" sz="2399" dirty="0">
                <a:solidFill>
                  <a:prstClr val="black"/>
                </a:solidFill>
              </a:rPr>
              <a:t>) </a:t>
            </a:r>
            <a:r>
              <a:rPr lang="zh-CN" altLang="en" sz="2399" dirty="0">
                <a:solidFill>
                  <a:prstClr val="black"/>
                </a:solidFill>
              </a:rPr>
              <a:t>线性</a:t>
            </a:r>
            <a:r>
              <a:rPr lang="zh-CN" altLang="en-US" sz="2399" dirty="0">
                <a:solidFill>
                  <a:prstClr val="black"/>
                </a:solidFill>
              </a:rPr>
              <a:t>响应函数</a:t>
            </a:r>
            <a:r>
              <a:rPr kumimoji="0" lang="en" sz="23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</a:t>
            </a:r>
            <a:endParaRPr kumimoji="0" sz="2399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Google Shape;411;p60"/>
          <p:cNvSpPr txBox="1"/>
          <p:nvPr/>
        </p:nvSpPr>
        <p:spPr>
          <a:xfrm>
            <a:off x="497621" y="2242484"/>
            <a:ext cx="4769957" cy="457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lvl="0" defTabSz="685800">
              <a:defRPr/>
            </a:pPr>
            <a:r>
              <a:rPr lang="en-US" altLang="zh-CN" sz="2399" dirty="0">
                <a:solidFill>
                  <a:prstClr val="black"/>
                </a:solidFill>
              </a:rPr>
              <a:t>(</a:t>
            </a:r>
            <a:r>
              <a:rPr lang="zh-CN" altLang="en-US" sz="2399" b="1" dirty="0">
                <a:solidFill>
                  <a:prstClr val="black"/>
                </a:solidFill>
              </a:rPr>
              <a:t>现在</a:t>
            </a:r>
            <a:r>
              <a:rPr lang="en-US" altLang="zh-CN" sz="2399" dirty="0">
                <a:solidFill>
                  <a:prstClr val="black"/>
                </a:solidFill>
              </a:rPr>
              <a:t>) 2-</a:t>
            </a:r>
            <a:r>
              <a:rPr lang="zh-CN" altLang="en-US" sz="2399" dirty="0">
                <a:solidFill>
                  <a:prstClr val="black"/>
                </a:solidFill>
              </a:rPr>
              <a:t>层神经网络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3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 </a:t>
            </a:r>
            <a:endParaRPr kumimoji="0" sz="2399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Google Shape;412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9809" y="2299894"/>
            <a:ext cx="3553949" cy="494621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414;p60"/>
          <p:cNvSpPr/>
          <p:nvPr/>
        </p:nvSpPr>
        <p:spPr>
          <a:xfrm>
            <a:off x="2787524" y="2978516"/>
            <a:ext cx="448083" cy="1456421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3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</a:t>
            </a:r>
            <a:endParaRPr kumimoji="0" sz="2399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Google Shape;415;p60"/>
          <p:cNvSpPr/>
          <p:nvPr/>
        </p:nvSpPr>
        <p:spPr>
          <a:xfrm>
            <a:off x="4135376" y="3314594"/>
            <a:ext cx="448083" cy="856277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3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</a:t>
            </a:r>
            <a:endParaRPr kumimoji="0" sz="2399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5" name="Google Shape;416;p60"/>
          <p:cNvCxnSpPr/>
          <p:nvPr/>
        </p:nvCxnSpPr>
        <p:spPr>
          <a:xfrm rot="10800000" flipH="1">
            <a:off x="3235636" y="4170880"/>
            <a:ext cx="904265" cy="27203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" name="Google Shape;417;p60"/>
          <p:cNvCxnSpPr/>
          <p:nvPr/>
        </p:nvCxnSpPr>
        <p:spPr>
          <a:xfrm>
            <a:off x="3235636" y="2986507"/>
            <a:ext cx="912362" cy="328115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" name="Google Shape;418;p60"/>
          <p:cNvSpPr txBox="1"/>
          <p:nvPr/>
        </p:nvSpPr>
        <p:spPr>
          <a:xfrm>
            <a:off x="3363707" y="3485291"/>
            <a:ext cx="840381" cy="4429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7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</a:t>
            </a:r>
            <a:r>
              <a:rPr kumimoji="0" lang="en" sz="1799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  <a:endParaRPr kumimoji="0" sz="1799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Google Shape;419;p60"/>
          <p:cNvSpPr/>
          <p:nvPr/>
        </p:nvSpPr>
        <p:spPr>
          <a:xfrm>
            <a:off x="5547236" y="3504002"/>
            <a:ext cx="448083" cy="477476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3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</a:t>
            </a:r>
            <a:endParaRPr kumimoji="0" sz="2399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9" name="Google Shape;420;p60"/>
          <p:cNvCxnSpPr/>
          <p:nvPr/>
        </p:nvCxnSpPr>
        <p:spPr>
          <a:xfrm>
            <a:off x="4563990" y="3314593"/>
            <a:ext cx="1000240" cy="200348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" name="Google Shape;421;p60"/>
          <p:cNvCxnSpPr/>
          <p:nvPr/>
        </p:nvCxnSpPr>
        <p:spPr>
          <a:xfrm rot="10800000" flipH="1">
            <a:off x="4579999" y="3970492"/>
            <a:ext cx="968448" cy="200348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1" name="Google Shape;422;p60"/>
          <p:cNvSpPr txBox="1"/>
          <p:nvPr/>
        </p:nvSpPr>
        <p:spPr>
          <a:xfrm>
            <a:off x="4737800" y="3491479"/>
            <a:ext cx="840381" cy="4429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7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</a:t>
            </a:r>
            <a:r>
              <a:rPr kumimoji="0" lang="en" sz="1799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  <a:endParaRPr kumimoji="0" sz="1799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2011604" y="3447418"/>
            <a:ext cx="7088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输入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</a:t>
            </a: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3072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3667188" y="4249555"/>
            <a:ext cx="9396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prstClr val="black"/>
                </a:solidFill>
                <a:latin typeface="Calibri" panose="020F0502020204030204"/>
              </a:rPr>
              <a:t>隐藏层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</a:t>
            </a: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100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5194081" y="4096662"/>
            <a:ext cx="995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输出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10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0245" y="2959108"/>
            <a:ext cx="18947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685800">
              <a:defRPr/>
            </a:pPr>
            <a:r>
              <a:rPr lang="en-US" altLang="zh-CN" dirty="0">
                <a:solidFill>
                  <a:prstClr val="black"/>
                </a:solidFill>
              </a:rPr>
              <a:t>W</a:t>
            </a:r>
            <a:r>
              <a:rPr lang="en-US" altLang="zh-CN" baseline="-25000" dirty="0">
                <a:solidFill>
                  <a:prstClr val="black"/>
                </a:solidFill>
              </a:rPr>
              <a:t>1</a:t>
            </a:r>
            <a:r>
              <a:rPr lang="zh-CN" altLang="en-US" dirty="0">
                <a:solidFill>
                  <a:prstClr val="black"/>
                </a:solidFill>
              </a:rPr>
              <a:t>元素</a:t>
            </a:r>
            <a:r>
              <a:rPr lang="en-US" altLang="zh-CN" dirty="0">
                <a:solidFill>
                  <a:prstClr val="black"/>
                </a:solidFill>
              </a:rPr>
              <a:t> (</a:t>
            </a:r>
            <a:r>
              <a:rPr lang="en-US" altLang="zh-CN" dirty="0" err="1">
                <a:solidFill>
                  <a:prstClr val="black"/>
                </a:solidFill>
              </a:rPr>
              <a:t>i</a:t>
            </a:r>
            <a:r>
              <a:rPr lang="en-US" altLang="zh-CN" dirty="0">
                <a:solidFill>
                  <a:prstClr val="black"/>
                </a:solidFill>
              </a:rPr>
              <a:t>, j) </a:t>
            </a:r>
            <a:r>
              <a:rPr lang="zh-CN" altLang="en-US" dirty="0">
                <a:solidFill>
                  <a:prstClr val="black"/>
                </a:solidFill>
              </a:rPr>
              <a:t>给出了</a:t>
            </a:r>
            <a:r>
              <a:rPr lang="en-US" altLang="zh-CN" dirty="0" err="1">
                <a:solidFill>
                  <a:prstClr val="black"/>
                </a:solidFill>
              </a:rPr>
              <a:t>x</a:t>
            </a:r>
            <a:r>
              <a:rPr lang="en-US" altLang="zh-CN" baseline="-25000" dirty="0" err="1">
                <a:solidFill>
                  <a:prstClr val="black"/>
                </a:solidFill>
              </a:rPr>
              <a:t>j</a:t>
            </a:r>
            <a:r>
              <a:rPr lang="zh-CN" altLang="en-US" dirty="0">
                <a:solidFill>
                  <a:prstClr val="black"/>
                </a:solidFill>
              </a:rPr>
              <a:t>对</a:t>
            </a:r>
            <a:r>
              <a:rPr lang="en-US" altLang="zh-CN" dirty="0">
                <a:solidFill>
                  <a:prstClr val="black"/>
                </a:solidFill>
              </a:rPr>
              <a:t>h</a:t>
            </a:r>
            <a:r>
              <a:rPr lang="en-US" altLang="zh-CN" baseline="-25000" dirty="0">
                <a:solidFill>
                  <a:prstClr val="black"/>
                </a:solidFill>
              </a:rPr>
              <a:t>i</a:t>
            </a:r>
            <a:r>
              <a:rPr lang="zh-CN" altLang="en-US" dirty="0">
                <a:solidFill>
                  <a:prstClr val="black"/>
                </a:solidFill>
              </a:rPr>
              <a:t>的影响</a:t>
            </a:r>
            <a:endParaRPr lang="en-US" altLang="zh-CN" dirty="0">
              <a:solidFill>
                <a:prstClr val="black"/>
              </a:solidFill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3003806" y="3150565"/>
            <a:ext cx="1348130" cy="81507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6675437" y="2955318"/>
            <a:ext cx="18946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685800">
              <a:defRPr/>
            </a:pPr>
            <a:r>
              <a:rPr lang="en-US" altLang="zh-CN" dirty="0">
                <a:solidFill>
                  <a:prstClr val="black"/>
                </a:solidFill>
              </a:rPr>
              <a:t>W</a:t>
            </a:r>
            <a:r>
              <a:rPr lang="en-US" altLang="zh-CN" baseline="-25000" dirty="0">
                <a:solidFill>
                  <a:prstClr val="black"/>
                </a:solidFill>
              </a:rPr>
              <a:t>2</a:t>
            </a:r>
            <a:r>
              <a:rPr lang="zh-CN" altLang="en-US" dirty="0">
                <a:solidFill>
                  <a:prstClr val="black"/>
                </a:solidFill>
              </a:rPr>
              <a:t>元素</a:t>
            </a:r>
            <a:r>
              <a:rPr lang="en-US" altLang="zh-CN" dirty="0">
                <a:solidFill>
                  <a:prstClr val="black"/>
                </a:solidFill>
              </a:rPr>
              <a:t> (</a:t>
            </a:r>
            <a:r>
              <a:rPr lang="en-US" altLang="zh-CN" dirty="0" err="1">
                <a:solidFill>
                  <a:prstClr val="black"/>
                </a:solidFill>
              </a:rPr>
              <a:t>i</a:t>
            </a:r>
            <a:r>
              <a:rPr lang="en-US" altLang="zh-CN" dirty="0">
                <a:solidFill>
                  <a:prstClr val="black"/>
                </a:solidFill>
              </a:rPr>
              <a:t>, j)</a:t>
            </a:r>
            <a:r>
              <a:rPr lang="zh-CN" altLang="en-US" dirty="0">
                <a:solidFill>
                  <a:prstClr val="black"/>
                </a:solidFill>
              </a:rPr>
              <a:t>给出了</a:t>
            </a:r>
            <a:r>
              <a:rPr lang="en-US" altLang="zh-CN" dirty="0" err="1">
                <a:solidFill>
                  <a:prstClr val="black"/>
                </a:solidFill>
              </a:rPr>
              <a:t>h</a:t>
            </a:r>
            <a:r>
              <a:rPr lang="en-US" altLang="zh-CN" baseline="-25000" dirty="0" err="1">
                <a:solidFill>
                  <a:prstClr val="black"/>
                </a:solidFill>
              </a:rPr>
              <a:t>j</a:t>
            </a:r>
            <a:r>
              <a:rPr lang="en-US" altLang="zh-CN" baseline="-25000" dirty="0">
                <a:solidFill>
                  <a:prstClr val="black"/>
                </a:solidFill>
              </a:rPr>
              <a:t> </a:t>
            </a:r>
            <a:r>
              <a:rPr lang="zh-CN" altLang="en-US" dirty="0">
                <a:solidFill>
                  <a:prstClr val="black"/>
                </a:solidFill>
              </a:rPr>
              <a:t>对</a:t>
            </a:r>
            <a:r>
              <a:rPr lang="en-US" altLang="zh-CN" dirty="0" err="1">
                <a:solidFill>
                  <a:prstClr val="black"/>
                </a:solidFill>
              </a:rPr>
              <a:t>s</a:t>
            </a:r>
            <a:r>
              <a:rPr lang="en-US" altLang="zh-CN" baseline="-25000" dirty="0" err="1">
                <a:solidFill>
                  <a:prstClr val="black"/>
                </a:solidFill>
              </a:rPr>
              <a:t>i</a:t>
            </a:r>
            <a:r>
              <a:rPr lang="zh-CN" altLang="en-US" dirty="0">
                <a:solidFill>
                  <a:prstClr val="black"/>
                </a:solidFill>
              </a:rPr>
              <a:t>影响</a:t>
            </a:r>
            <a:endParaRPr lang="en-US" altLang="zh-CN" dirty="0">
              <a:solidFill>
                <a:prstClr val="black"/>
              </a:solidFill>
            </a:endParaRPr>
          </a:p>
        </p:txBody>
      </p:sp>
      <p:cxnSp>
        <p:nvCxnSpPr>
          <p:cNvPr id="27" name="Straight Connector 26"/>
          <p:cNvCxnSpPr/>
          <p:nvPr/>
        </p:nvCxnSpPr>
        <p:spPr>
          <a:xfrm flipV="1">
            <a:off x="4341971" y="3598153"/>
            <a:ext cx="1467057" cy="36728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3003806" y="3645863"/>
            <a:ext cx="1338166" cy="32462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V="1">
            <a:off x="2981826" y="3970492"/>
            <a:ext cx="1377591" cy="19241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3003805" y="3162040"/>
            <a:ext cx="1355612" cy="38288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V="1">
            <a:off x="3036514" y="3548432"/>
            <a:ext cx="1310232" cy="10549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V="1">
            <a:off x="2993841" y="3548222"/>
            <a:ext cx="1352905" cy="61468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4346746" y="3537425"/>
            <a:ext cx="1441682" cy="348517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4374680" y="3558103"/>
            <a:ext cx="1413748" cy="54234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V="1">
            <a:off x="4366970" y="3898465"/>
            <a:ext cx="1421457" cy="6392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309078" y="4066699"/>
            <a:ext cx="14170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的所有元素影响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的所有元素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6914213" y="4028193"/>
            <a:ext cx="14170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defRPr/>
            </a:pPr>
            <a:r>
              <a:rPr lang="en-US" altLang="zh-CN" dirty="0">
                <a:solidFill>
                  <a:prstClr val="black"/>
                </a:solidFill>
              </a:rPr>
              <a:t>h</a:t>
            </a:r>
            <a:r>
              <a:rPr lang="zh-CN" altLang="en-US" dirty="0">
                <a:solidFill>
                  <a:prstClr val="black"/>
                </a:solidFill>
              </a:rPr>
              <a:t>的所有元素影响</a:t>
            </a:r>
            <a:r>
              <a:rPr lang="en-US" altLang="zh-CN" dirty="0">
                <a:solidFill>
                  <a:prstClr val="black"/>
                </a:solidFill>
              </a:rPr>
              <a:t>s</a:t>
            </a:r>
            <a:r>
              <a:rPr lang="zh-CN" altLang="en-US" dirty="0">
                <a:solidFill>
                  <a:prstClr val="black"/>
                </a:solidFill>
              </a:rPr>
              <a:t>的所有元素</a:t>
            </a:r>
            <a:endParaRPr lang="en-US" altLang="zh-CN" dirty="0">
              <a:solidFill>
                <a:prstClr val="black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147181" y="4802630"/>
            <a:ext cx="377859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全连接神经网络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dirty="0">
                <a:solidFill>
                  <a:prstClr val="black"/>
                </a:solidFill>
                <a:latin typeface="Calibri" panose="020F0502020204030204"/>
              </a:rPr>
              <a:t>也称为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“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多层感知器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” (MLP)</a:t>
            </a:r>
          </a:p>
        </p:txBody>
      </p:sp>
    </p:spTree>
    <p:extLst>
      <p:ext uri="{BB962C8B-B14F-4D97-AF65-F5344CB8AC3E}">
        <p14:creationId xmlns:p14="http://schemas.microsoft.com/office/powerpoint/2010/main" val="1565926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神经网络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ctr" defTabSz="685800" rtl="0" eaLnBrk="1" latinLnBrk="0" hangingPunct="1">
              <a:defRPr sz="1500" kern="1200">
                <a:solidFill>
                  <a:srgbClr val="FFCB05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Lecture 5 - </a:t>
            </a:r>
            <a:fld id="{AC1089D3-84F4-7045-A571-C61BEF9B13BC}" type="slidenum"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FFCB0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Google Shape;414;p60"/>
          <p:cNvSpPr/>
          <p:nvPr/>
        </p:nvSpPr>
        <p:spPr>
          <a:xfrm>
            <a:off x="5027225" y="2978516"/>
            <a:ext cx="448083" cy="1456421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3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</a:t>
            </a:r>
            <a:endParaRPr kumimoji="0" sz="2399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Google Shape;415;p60"/>
          <p:cNvSpPr/>
          <p:nvPr/>
        </p:nvSpPr>
        <p:spPr>
          <a:xfrm>
            <a:off x="6375077" y="3314594"/>
            <a:ext cx="448083" cy="856277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3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</a:t>
            </a:r>
            <a:endParaRPr kumimoji="0" sz="2399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5" name="Google Shape;416;p60"/>
          <p:cNvCxnSpPr/>
          <p:nvPr/>
        </p:nvCxnSpPr>
        <p:spPr>
          <a:xfrm rot="10800000" flipH="1">
            <a:off x="5475337" y="4170880"/>
            <a:ext cx="904265" cy="27203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" name="Google Shape;417;p60"/>
          <p:cNvCxnSpPr/>
          <p:nvPr/>
        </p:nvCxnSpPr>
        <p:spPr>
          <a:xfrm>
            <a:off x="5475337" y="2986507"/>
            <a:ext cx="912362" cy="328115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" name="Google Shape;418;p60"/>
          <p:cNvSpPr txBox="1"/>
          <p:nvPr/>
        </p:nvSpPr>
        <p:spPr>
          <a:xfrm>
            <a:off x="5603408" y="3485291"/>
            <a:ext cx="840381" cy="4429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7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</a:t>
            </a:r>
            <a:r>
              <a:rPr kumimoji="0" lang="en" sz="1799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  <a:endParaRPr kumimoji="0" sz="1799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Google Shape;419;p60"/>
          <p:cNvSpPr/>
          <p:nvPr/>
        </p:nvSpPr>
        <p:spPr>
          <a:xfrm>
            <a:off x="7786937" y="3504002"/>
            <a:ext cx="448083" cy="477476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3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</a:t>
            </a:r>
            <a:endParaRPr kumimoji="0" sz="2399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9" name="Google Shape;420;p60"/>
          <p:cNvCxnSpPr/>
          <p:nvPr/>
        </p:nvCxnSpPr>
        <p:spPr>
          <a:xfrm>
            <a:off x="6803691" y="3314593"/>
            <a:ext cx="1000240" cy="200348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" name="Google Shape;421;p60"/>
          <p:cNvCxnSpPr/>
          <p:nvPr/>
        </p:nvCxnSpPr>
        <p:spPr>
          <a:xfrm rot="10800000" flipH="1">
            <a:off x="6819700" y="3970492"/>
            <a:ext cx="968448" cy="200348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1" name="Google Shape;422;p60"/>
          <p:cNvSpPr txBox="1"/>
          <p:nvPr/>
        </p:nvSpPr>
        <p:spPr>
          <a:xfrm>
            <a:off x="6977501" y="3491479"/>
            <a:ext cx="840381" cy="4429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7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</a:t>
            </a:r>
            <a:r>
              <a:rPr kumimoji="0" lang="en" sz="1799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  <a:endParaRPr kumimoji="0" sz="1799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5" name="Google Shape;426;p6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302703" y="4821861"/>
            <a:ext cx="4811723" cy="636546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TextBox 46"/>
          <p:cNvSpPr txBox="1"/>
          <p:nvPr/>
        </p:nvSpPr>
        <p:spPr>
          <a:xfrm>
            <a:off x="4251305" y="3447418"/>
            <a:ext cx="7088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输入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</a:t>
            </a: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3072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5906889" y="4249555"/>
            <a:ext cx="9396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隐藏层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</a:t>
            </a: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100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7433782" y="4096662"/>
            <a:ext cx="995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输出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10</a:t>
            </a:r>
          </a:p>
        </p:txBody>
      </p:sp>
      <p:pic>
        <p:nvPicPr>
          <p:cNvPr id="21" name="Google Shape;449;p61"/>
          <p:cNvPicPr preferRelativeResize="0"/>
          <p:nvPr/>
        </p:nvPicPr>
        <p:blipFill rotWithShape="1">
          <a:blip r:embed="rId3">
            <a:alphaModFix/>
          </a:blip>
          <a:srcRect r="50136"/>
          <a:stretch/>
        </p:blipFill>
        <p:spPr>
          <a:xfrm>
            <a:off x="195496" y="2863521"/>
            <a:ext cx="3749591" cy="795418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</p:pic>
      <p:pic>
        <p:nvPicPr>
          <p:cNvPr id="22" name="Google Shape;449;p61"/>
          <p:cNvPicPr preferRelativeResize="0"/>
          <p:nvPr/>
        </p:nvPicPr>
        <p:blipFill rotWithShape="1">
          <a:blip r:embed="rId3">
            <a:alphaModFix/>
          </a:blip>
          <a:srcRect l="49899" r="-15"/>
          <a:stretch/>
        </p:blipFill>
        <p:spPr>
          <a:xfrm>
            <a:off x="177575" y="3753483"/>
            <a:ext cx="3768543" cy="795418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</p:pic>
      <p:sp>
        <p:nvSpPr>
          <p:cNvPr id="8" name="TextBox 7"/>
          <p:cNvSpPr txBox="1"/>
          <p:nvPr/>
        </p:nvSpPr>
        <p:spPr>
          <a:xfrm>
            <a:off x="185084" y="2493638"/>
            <a:ext cx="2839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线性分类器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每类一个模板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Google Shape;410;p60"/>
          <p:cNvSpPr txBox="1"/>
          <p:nvPr/>
        </p:nvSpPr>
        <p:spPr>
          <a:xfrm>
            <a:off x="4553656" y="1665734"/>
            <a:ext cx="4769957" cy="457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lvl="0" defTabSz="685800">
              <a:defRPr/>
            </a:pPr>
            <a:r>
              <a:rPr lang="en" altLang="zh-CN" sz="2399" dirty="0">
                <a:solidFill>
                  <a:prstClr val="black"/>
                </a:solidFill>
              </a:rPr>
              <a:t>(</a:t>
            </a:r>
            <a:r>
              <a:rPr lang="zh-CN" altLang="en" sz="2399" dirty="0">
                <a:solidFill>
                  <a:prstClr val="black"/>
                </a:solidFill>
              </a:rPr>
              <a:t>前面</a:t>
            </a:r>
            <a:r>
              <a:rPr lang="en" altLang="zh-CN" sz="2399" dirty="0">
                <a:solidFill>
                  <a:prstClr val="black"/>
                </a:solidFill>
              </a:rPr>
              <a:t>) </a:t>
            </a:r>
            <a:r>
              <a:rPr lang="zh-CN" altLang="en" sz="2399" dirty="0">
                <a:solidFill>
                  <a:prstClr val="black"/>
                </a:solidFill>
              </a:rPr>
              <a:t>线性</a:t>
            </a:r>
            <a:r>
              <a:rPr lang="zh-CN" altLang="en-US" sz="2399" dirty="0">
                <a:solidFill>
                  <a:prstClr val="black"/>
                </a:solidFill>
              </a:rPr>
              <a:t>响应函数</a:t>
            </a:r>
            <a:r>
              <a:rPr kumimoji="0" lang="en" sz="23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</a:t>
            </a:r>
            <a:endParaRPr kumimoji="0" sz="2399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Google Shape;411;p60"/>
          <p:cNvSpPr txBox="1"/>
          <p:nvPr/>
        </p:nvSpPr>
        <p:spPr>
          <a:xfrm>
            <a:off x="4551657" y="2242484"/>
            <a:ext cx="4769957" cy="457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lvl="0" defTabSz="685800">
              <a:defRPr/>
            </a:pPr>
            <a:r>
              <a:rPr lang="en-US" altLang="zh-CN" sz="2399" dirty="0">
                <a:solidFill>
                  <a:prstClr val="black"/>
                </a:solidFill>
              </a:rPr>
              <a:t>(</a:t>
            </a:r>
            <a:r>
              <a:rPr lang="zh-CN" altLang="en-US" sz="2399" b="1" dirty="0">
                <a:solidFill>
                  <a:prstClr val="black"/>
                </a:solidFill>
              </a:rPr>
              <a:t>现在</a:t>
            </a:r>
            <a:r>
              <a:rPr lang="en-US" altLang="zh-CN" sz="2399" dirty="0">
                <a:solidFill>
                  <a:prstClr val="black"/>
                </a:solidFill>
              </a:rPr>
              <a:t>) 2-</a:t>
            </a:r>
            <a:r>
              <a:rPr lang="zh-CN" altLang="en-US" sz="2399" dirty="0">
                <a:solidFill>
                  <a:prstClr val="black"/>
                </a:solidFill>
              </a:rPr>
              <a:t>层神经网络</a:t>
            </a:r>
            <a:r>
              <a:rPr kumimoji="0" lang="en" sz="23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 </a:t>
            </a:r>
            <a:endParaRPr kumimoji="0" sz="2399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702659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神经网络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ctr" defTabSz="685800" rtl="0" eaLnBrk="1" latinLnBrk="0" hangingPunct="1">
              <a:defRPr sz="1500" kern="1200">
                <a:solidFill>
                  <a:srgbClr val="FFCB05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Lecture 5 - </a:t>
            </a:r>
            <a:fld id="{AC1089D3-84F4-7045-A571-C61BEF9B13BC}" type="slidenum"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FFCB0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Google Shape;410;p60"/>
          <p:cNvSpPr txBox="1"/>
          <p:nvPr/>
        </p:nvSpPr>
        <p:spPr>
          <a:xfrm>
            <a:off x="4527613" y="1665734"/>
            <a:ext cx="3987738" cy="457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lvl="0" defTabSz="685800">
              <a:defRPr/>
            </a:pPr>
            <a:r>
              <a:rPr lang="en" altLang="zh-CN" sz="2399" dirty="0">
                <a:solidFill>
                  <a:prstClr val="black"/>
                </a:solidFill>
              </a:rPr>
              <a:t>(</a:t>
            </a:r>
            <a:r>
              <a:rPr lang="zh-CN" altLang="en" sz="2399" dirty="0">
                <a:solidFill>
                  <a:prstClr val="black"/>
                </a:solidFill>
              </a:rPr>
              <a:t>前面</a:t>
            </a:r>
            <a:r>
              <a:rPr lang="en" altLang="zh-CN" sz="2399" dirty="0">
                <a:solidFill>
                  <a:prstClr val="black"/>
                </a:solidFill>
              </a:rPr>
              <a:t>) </a:t>
            </a:r>
            <a:r>
              <a:rPr lang="zh-CN" altLang="en" sz="2399" dirty="0">
                <a:solidFill>
                  <a:prstClr val="black"/>
                </a:solidFill>
              </a:rPr>
              <a:t>线性</a:t>
            </a:r>
            <a:r>
              <a:rPr lang="zh-CN" altLang="en-US" sz="2399" dirty="0">
                <a:solidFill>
                  <a:prstClr val="black"/>
                </a:solidFill>
              </a:rPr>
              <a:t>响应函数</a:t>
            </a:r>
            <a:r>
              <a:rPr kumimoji="0" lang="en" sz="23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</a:t>
            </a:r>
            <a:endParaRPr kumimoji="0" sz="2399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Google Shape;411;p60"/>
          <p:cNvSpPr txBox="1"/>
          <p:nvPr/>
        </p:nvSpPr>
        <p:spPr>
          <a:xfrm>
            <a:off x="4525614" y="2242484"/>
            <a:ext cx="3987738" cy="457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lvl="0" defTabSz="685800">
              <a:defRPr/>
            </a:pPr>
            <a:r>
              <a:rPr lang="en-US" altLang="zh-CN" sz="2399" dirty="0">
                <a:solidFill>
                  <a:prstClr val="black"/>
                </a:solidFill>
              </a:rPr>
              <a:t>(</a:t>
            </a:r>
            <a:r>
              <a:rPr lang="zh-CN" altLang="en-US" sz="2399" b="1" dirty="0">
                <a:solidFill>
                  <a:prstClr val="black"/>
                </a:solidFill>
              </a:rPr>
              <a:t>现在</a:t>
            </a:r>
            <a:r>
              <a:rPr lang="en-US" altLang="zh-CN" sz="2399" dirty="0">
                <a:solidFill>
                  <a:prstClr val="black"/>
                </a:solidFill>
              </a:rPr>
              <a:t>) 2-</a:t>
            </a:r>
            <a:r>
              <a:rPr lang="zh-CN" altLang="en-US" sz="2399" dirty="0">
                <a:solidFill>
                  <a:prstClr val="black"/>
                </a:solidFill>
              </a:rPr>
              <a:t>层神经网络</a:t>
            </a:r>
            <a:endParaRPr kumimoji="0" sz="2399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Google Shape;414;p60"/>
          <p:cNvSpPr/>
          <p:nvPr/>
        </p:nvSpPr>
        <p:spPr>
          <a:xfrm>
            <a:off x="5027225" y="2978516"/>
            <a:ext cx="448083" cy="1456421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3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</a:t>
            </a:r>
            <a:endParaRPr kumimoji="0" sz="2399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Google Shape;415;p60"/>
          <p:cNvSpPr/>
          <p:nvPr/>
        </p:nvSpPr>
        <p:spPr>
          <a:xfrm>
            <a:off x="6375077" y="3314594"/>
            <a:ext cx="448083" cy="856277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3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</a:t>
            </a:r>
            <a:endParaRPr kumimoji="0" sz="2399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5" name="Google Shape;416;p60"/>
          <p:cNvCxnSpPr/>
          <p:nvPr/>
        </p:nvCxnSpPr>
        <p:spPr>
          <a:xfrm rot="10800000" flipH="1">
            <a:off x="5475337" y="4170880"/>
            <a:ext cx="904265" cy="27203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" name="Google Shape;417;p60"/>
          <p:cNvCxnSpPr/>
          <p:nvPr/>
        </p:nvCxnSpPr>
        <p:spPr>
          <a:xfrm>
            <a:off x="5475337" y="2986507"/>
            <a:ext cx="912362" cy="328115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" name="Google Shape;419;p60"/>
          <p:cNvSpPr/>
          <p:nvPr/>
        </p:nvSpPr>
        <p:spPr>
          <a:xfrm>
            <a:off x="7786937" y="3504002"/>
            <a:ext cx="448083" cy="477476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3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</a:t>
            </a:r>
            <a:endParaRPr kumimoji="0" sz="2399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9" name="Google Shape;420;p60"/>
          <p:cNvCxnSpPr/>
          <p:nvPr/>
        </p:nvCxnSpPr>
        <p:spPr>
          <a:xfrm>
            <a:off x="6803691" y="3314593"/>
            <a:ext cx="1000240" cy="200348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" name="Google Shape;421;p60"/>
          <p:cNvCxnSpPr/>
          <p:nvPr/>
        </p:nvCxnSpPr>
        <p:spPr>
          <a:xfrm rot="10800000" flipH="1">
            <a:off x="6819700" y="3970492"/>
            <a:ext cx="968448" cy="200348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5" name="Google Shape;426;p6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302703" y="4821861"/>
            <a:ext cx="4811723" cy="636546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TextBox 46"/>
          <p:cNvSpPr txBox="1"/>
          <p:nvPr/>
        </p:nvSpPr>
        <p:spPr>
          <a:xfrm>
            <a:off x="4251305" y="3447418"/>
            <a:ext cx="7088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输入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</a:t>
            </a: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3072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5906889" y="4249555"/>
            <a:ext cx="9396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隐藏层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</a:t>
            </a: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100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7433782" y="4096662"/>
            <a:ext cx="995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输出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10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37582" y="1628149"/>
            <a:ext cx="29935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神经网络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第一层是模板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;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第二层是第一层模板的组合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57" t="1618" r="1061" b="4910"/>
          <a:stretch/>
        </p:blipFill>
        <p:spPr>
          <a:xfrm>
            <a:off x="430598" y="2251047"/>
            <a:ext cx="3373835" cy="3366834"/>
          </a:xfrm>
          <a:prstGeom prst="rect">
            <a:avLst/>
          </a:prstGeom>
        </p:spPr>
      </p:pic>
      <p:sp>
        <p:nvSpPr>
          <p:cNvPr id="24" name="Google Shape;418;p60"/>
          <p:cNvSpPr txBox="1"/>
          <p:nvPr/>
        </p:nvSpPr>
        <p:spPr>
          <a:xfrm>
            <a:off x="5603408" y="3485291"/>
            <a:ext cx="840381" cy="4429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7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</a:t>
            </a:r>
            <a:r>
              <a:rPr kumimoji="0" lang="en" sz="1799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  <a:endParaRPr kumimoji="0" sz="1799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Google Shape;422;p60"/>
          <p:cNvSpPr txBox="1"/>
          <p:nvPr/>
        </p:nvSpPr>
        <p:spPr>
          <a:xfrm>
            <a:off x="6977501" y="3491479"/>
            <a:ext cx="840381" cy="4429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7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</a:t>
            </a:r>
            <a:r>
              <a:rPr kumimoji="0" lang="en" sz="1799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  <a:endParaRPr kumimoji="0" sz="1799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285784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神经网络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ctr" defTabSz="685800" rtl="0" eaLnBrk="1" latinLnBrk="0" hangingPunct="1">
              <a:defRPr sz="1500" kern="1200">
                <a:solidFill>
                  <a:srgbClr val="FFCB05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Lecture 5 - </a:t>
            </a:r>
            <a:fld id="{AC1089D3-84F4-7045-A571-C61BEF9B13BC}" type="slidenum"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FFCB0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Google Shape;410;p60"/>
          <p:cNvSpPr txBox="1"/>
          <p:nvPr/>
        </p:nvSpPr>
        <p:spPr>
          <a:xfrm>
            <a:off x="4527613" y="1665734"/>
            <a:ext cx="3987738" cy="457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lvl="0" defTabSz="685800">
              <a:defRPr/>
            </a:pPr>
            <a:r>
              <a:rPr lang="en" altLang="zh-CN" sz="2399" dirty="0">
                <a:solidFill>
                  <a:prstClr val="black"/>
                </a:solidFill>
              </a:rPr>
              <a:t>(</a:t>
            </a:r>
            <a:r>
              <a:rPr lang="zh-CN" altLang="en" sz="2399" dirty="0">
                <a:solidFill>
                  <a:prstClr val="black"/>
                </a:solidFill>
              </a:rPr>
              <a:t>前面</a:t>
            </a:r>
            <a:r>
              <a:rPr lang="en" altLang="zh-CN" sz="2399" dirty="0">
                <a:solidFill>
                  <a:prstClr val="black"/>
                </a:solidFill>
              </a:rPr>
              <a:t>) </a:t>
            </a:r>
            <a:r>
              <a:rPr lang="zh-CN" altLang="en" sz="2399" dirty="0">
                <a:solidFill>
                  <a:prstClr val="black"/>
                </a:solidFill>
              </a:rPr>
              <a:t>线性</a:t>
            </a:r>
            <a:r>
              <a:rPr lang="zh-CN" altLang="en-US" sz="2399" dirty="0">
                <a:solidFill>
                  <a:prstClr val="black"/>
                </a:solidFill>
              </a:rPr>
              <a:t>响应函数</a:t>
            </a:r>
            <a:r>
              <a:rPr kumimoji="0" lang="en" sz="23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</a:t>
            </a:r>
            <a:endParaRPr kumimoji="0" sz="2399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Google Shape;411;p60"/>
          <p:cNvSpPr txBox="1"/>
          <p:nvPr/>
        </p:nvSpPr>
        <p:spPr>
          <a:xfrm>
            <a:off x="4525614" y="2242484"/>
            <a:ext cx="3987738" cy="457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lvl="0" defTabSz="685800">
              <a:defRPr/>
            </a:pPr>
            <a:r>
              <a:rPr lang="en-US" altLang="zh-CN" sz="2399" dirty="0">
                <a:solidFill>
                  <a:prstClr val="black"/>
                </a:solidFill>
              </a:rPr>
              <a:t>(</a:t>
            </a:r>
            <a:r>
              <a:rPr lang="zh-CN" altLang="en-US" sz="2399" b="1" dirty="0">
                <a:solidFill>
                  <a:prstClr val="black"/>
                </a:solidFill>
              </a:rPr>
              <a:t>现在</a:t>
            </a:r>
            <a:r>
              <a:rPr lang="en-US" altLang="zh-CN" sz="2399" dirty="0">
                <a:solidFill>
                  <a:prstClr val="black"/>
                </a:solidFill>
              </a:rPr>
              <a:t>) 2-</a:t>
            </a:r>
            <a:r>
              <a:rPr lang="zh-CN" altLang="en-US" sz="2399" dirty="0">
                <a:solidFill>
                  <a:prstClr val="black"/>
                </a:solidFill>
              </a:rPr>
              <a:t>层神经网络</a:t>
            </a:r>
            <a:endParaRPr kumimoji="0" sz="2399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Google Shape;414;p60"/>
          <p:cNvSpPr/>
          <p:nvPr/>
        </p:nvSpPr>
        <p:spPr>
          <a:xfrm>
            <a:off x="5027225" y="2978516"/>
            <a:ext cx="448083" cy="1456421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3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</a:t>
            </a:r>
            <a:endParaRPr kumimoji="0" sz="2399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Google Shape;415;p60"/>
          <p:cNvSpPr/>
          <p:nvPr/>
        </p:nvSpPr>
        <p:spPr>
          <a:xfrm>
            <a:off x="6375077" y="3314594"/>
            <a:ext cx="448083" cy="856277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3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</a:t>
            </a:r>
            <a:endParaRPr kumimoji="0" sz="2399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5" name="Google Shape;416;p60"/>
          <p:cNvCxnSpPr/>
          <p:nvPr/>
        </p:nvCxnSpPr>
        <p:spPr>
          <a:xfrm rot="10800000" flipH="1">
            <a:off x="5475337" y="4170880"/>
            <a:ext cx="904265" cy="27203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" name="Google Shape;417;p60"/>
          <p:cNvCxnSpPr/>
          <p:nvPr/>
        </p:nvCxnSpPr>
        <p:spPr>
          <a:xfrm>
            <a:off x="5475337" y="2986507"/>
            <a:ext cx="912362" cy="328115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" name="Google Shape;419;p60"/>
          <p:cNvSpPr/>
          <p:nvPr/>
        </p:nvSpPr>
        <p:spPr>
          <a:xfrm>
            <a:off x="7786937" y="3504002"/>
            <a:ext cx="448083" cy="477476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3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</a:t>
            </a:r>
            <a:endParaRPr kumimoji="0" sz="2399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9" name="Google Shape;420;p60"/>
          <p:cNvCxnSpPr/>
          <p:nvPr/>
        </p:nvCxnSpPr>
        <p:spPr>
          <a:xfrm>
            <a:off x="6803691" y="3314593"/>
            <a:ext cx="1000240" cy="200348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" name="Google Shape;421;p60"/>
          <p:cNvCxnSpPr/>
          <p:nvPr/>
        </p:nvCxnSpPr>
        <p:spPr>
          <a:xfrm rot="10800000" flipH="1">
            <a:off x="6819700" y="3970492"/>
            <a:ext cx="968448" cy="200348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5" name="Google Shape;426;p6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302703" y="4821861"/>
            <a:ext cx="4811723" cy="636546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TextBox 46"/>
          <p:cNvSpPr txBox="1"/>
          <p:nvPr/>
        </p:nvSpPr>
        <p:spPr>
          <a:xfrm>
            <a:off x="4251305" y="3447418"/>
            <a:ext cx="7160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defTabSz="685800">
              <a:defRPr/>
            </a:pPr>
            <a:r>
              <a:rPr lang="zh-CN" altLang="en-US" dirty="0">
                <a:solidFill>
                  <a:prstClr val="black"/>
                </a:solidFill>
              </a:rPr>
              <a:t>输入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</a:t>
            </a: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3072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5906889" y="4249555"/>
            <a:ext cx="9396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隐藏层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</a:t>
            </a: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100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7433782" y="4096662"/>
            <a:ext cx="995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defTabSz="685800">
              <a:defRPr/>
            </a:pPr>
            <a:r>
              <a:rPr lang="zh-CN" altLang="en-US" dirty="0">
                <a:solidFill>
                  <a:prstClr val="black"/>
                </a:solidFill>
              </a:rPr>
              <a:t>输出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10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54275" y="1432609"/>
            <a:ext cx="32501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能使用不同模板去建模图像的多种模式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!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57" t="1618" r="1061" b="4910"/>
          <a:stretch/>
        </p:blipFill>
        <p:spPr>
          <a:xfrm>
            <a:off x="430598" y="2251047"/>
            <a:ext cx="3373835" cy="3366834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694674" y="2671581"/>
            <a:ext cx="423494" cy="416689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2954868" y="2681709"/>
            <a:ext cx="423494" cy="416689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Google Shape;418;p60"/>
          <p:cNvSpPr txBox="1"/>
          <p:nvPr/>
        </p:nvSpPr>
        <p:spPr>
          <a:xfrm>
            <a:off x="5603408" y="3485291"/>
            <a:ext cx="840381" cy="4429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7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</a:t>
            </a:r>
            <a:r>
              <a:rPr kumimoji="0" lang="en" sz="1799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  <a:endParaRPr kumimoji="0" sz="1799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Google Shape;422;p60"/>
          <p:cNvSpPr txBox="1"/>
          <p:nvPr/>
        </p:nvSpPr>
        <p:spPr>
          <a:xfrm>
            <a:off x="6977501" y="3491479"/>
            <a:ext cx="840381" cy="4429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7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</a:t>
            </a:r>
            <a:r>
              <a:rPr kumimoji="0" lang="en" sz="1799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  <a:endParaRPr kumimoji="0" sz="1799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91901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神经网络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ctr" defTabSz="685800" rtl="0" eaLnBrk="1" latinLnBrk="0" hangingPunct="1">
              <a:defRPr sz="1500" kern="1200">
                <a:solidFill>
                  <a:srgbClr val="FFCB05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Lecture 5 - </a:t>
            </a:r>
            <a:fld id="{AC1089D3-84F4-7045-A571-C61BEF9B13BC}" type="slidenum"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FFCB0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Google Shape;410;p60"/>
          <p:cNvSpPr txBox="1"/>
          <p:nvPr/>
        </p:nvSpPr>
        <p:spPr>
          <a:xfrm>
            <a:off x="4527613" y="1665734"/>
            <a:ext cx="3987738" cy="457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lvl="0" defTabSz="685800">
              <a:defRPr/>
            </a:pPr>
            <a:r>
              <a:rPr lang="en" altLang="zh-CN" sz="2399" dirty="0">
                <a:solidFill>
                  <a:prstClr val="black"/>
                </a:solidFill>
              </a:rPr>
              <a:t>(</a:t>
            </a:r>
            <a:r>
              <a:rPr lang="zh-CN" altLang="en" sz="2399" dirty="0">
                <a:solidFill>
                  <a:prstClr val="black"/>
                </a:solidFill>
              </a:rPr>
              <a:t>前面</a:t>
            </a:r>
            <a:r>
              <a:rPr lang="en" altLang="zh-CN" sz="2399" dirty="0">
                <a:solidFill>
                  <a:prstClr val="black"/>
                </a:solidFill>
              </a:rPr>
              <a:t>) </a:t>
            </a:r>
            <a:r>
              <a:rPr lang="zh-CN" altLang="en" sz="2399" dirty="0">
                <a:solidFill>
                  <a:prstClr val="black"/>
                </a:solidFill>
              </a:rPr>
              <a:t>线性</a:t>
            </a:r>
            <a:r>
              <a:rPr lang="zh-CN" altLang="en-US" sz="2399" dirty="0">
                <a:solidFill>
                  <a:prstClr val="black"/>
                </a:solidFill>
              </a:rPr>
              <a:t>响应函数</a:t>
            </a:r>
            <a:r>
              <a:rPr kumimoji="0" lang="en" sz="23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</a:t>
            </a:r>
            <a:endParaRPr kumimoji="0" sz="2399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Google Shape;411;p60"/>
          <p:cNvSpPr txBox="1"/>
          <p:nvPr/>
        </p:nvSpPr>
        <p:spPr>
          <a:xfrm>
            <a:off x="4525614" y="2242484"/>
            <a:ext cx="3987738" cy="457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lvl="0" defTabSz="685800">
              <a:defRPr/>
            </a:pPr>
            <a:r>
              <a:rPr lang="en-US" altLang="zh-CN" sz="2399" dirty="0">
                <a:solidFill>
                  <a:prstClr val="black"/>
                </a:solidFill>
              </a:rPr>
              <a:t>(</a:t>
            </a:r>
            <a:r>
              <a:rPr lang="zh-CN" altLang="en-US" sz="2399" b="1" dirty="0">
                <a:solidFill>
                  <a:prstClr val="black"/>
                </a:solidFill>
              </a:rPr>
              <a:t>现在</a:t>
            </a:r>
            <a:r>
              <a:rPr lang="en-US" altLang="zh-CN" sz="2399" dirty="0">
                <a:solidFill>
                  <a:prstClr val="black"/>
                </a:solidFill>
              </a:rPr>
              <a:t>) 2-</a:t>
            </a:r>
            <a:r>
              <a:rPr lang="zh-CN" altLang="en-US" sz="2399" dirty="0">
                <a:solidFill>
                  <a:prstClr val="black"/>
                </a:solidFill>
              </a:rPr>
              <a:t>层神经网络</a:t>
            </a:r>
            <a:endParaRPr kumimoji="0" sz="2399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Google Shape;414;p60"/>
          <p:cNvSpPr/>
          <p:nvPr/>
        </p:nvSpPr>
        <p:spPr>
          <a:xfrm>
            <a:off x="5027225" y="2978516"/>
            <a:ext cx="448083" cy="1456421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3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</a:t>
            </a:r>
            <a:endParaRPr kumimoji="0" sz="2399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Google Shape;415;p60"/>
          <p:cNvSpPr/>
          <p:nvPr/>
        </p:nvSpPr>
        <p:spPr>
          <a:xfrm>
            <a:off x="6375077" y="3314594"/>
            <a:ext cx="448083" cy="856277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3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</a:t>
            </a:r>
            <a:endParaRPr kumimoji="0" sz="2399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5" name="Google Shape;416;p60"/>
          <p:cNvCxnSpPr/>
          <p:nvPr/>
        </p:nvCxnSpPr>
        <p:spPr>
          <a:xfrm rot="10800000" flipH="1">
            <a:off x="5475337" y="4170880"/>
            <a:ext cx="904265" cy="27203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" name="Google Shape;417;p60"/>
          <p:cNvCxnSpPr/>
          <p:nvPr/>
        </p:nvCxnSpPr>
        <p:spPr>
          <a:xfrm>
            <a:off x="5475337" y="2986507"/>
            <a:ext cx="912362" cy="328115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" name="Google Shape;419;p60"/>
          <p:cNvSpPr/>
          <p:nvPr/>
        </p:nvSpPr>
        <p:spPr>
          <a:xfrm>
            <a:off x="7786937" y="3504002"/>
            <a:ext cx="448083" cy="477476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3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</a:t>
            </a:r>
            <a:endParaRPr kumimoji="0" sz="2399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9" name="Google Shape;420;p60"/>
          <p:cNvCxnSpPr/>
          <p:nvPr/>
        </p:nvCxnSpPr>
        <p:spPr>
          <a:xfrm>
            <a:off x="6803691" y="3314593"/>
            <a:ext cx="1000240" cy="200348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" name="Google Shape;421;p60"/>
          <p:cNvCxnSpPr/>
          <p:nvPr/>
        </p:nvCxnSpPr>
        <p:spPr>
          <a:xfrm rot="10800000" flipH="1">
            <a:off x="6819700" y="3970492"/>
            <a:ext cx="968448" cy="200348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5" name="Google Shape;426;p6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302703" y="4821861"/>
            <a:ext cx="4811723" cy="636546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TextBox 46"/>
          <p:cNvSpPr txBox="1"/>
          <p:nvPr/>
        </p:nvSpPr>
        <p:spPr>
          <a:xfrm>
            <a:off x="4251305" y="3447418"/>
            <a:ext cx="7088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输入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</a:t>
            </a: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3072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5906889" y="4249555"/>
            <a:ext cx="9396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隐藏层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</a:t>
            </a: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100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7433782" y="4096662"/>
            <a:ext cx="995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输出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10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05047" y="1618585"/>
            <a:ext cx="33738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“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分布式表示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”: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大部分模板无法解释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!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57" t="1618" r="1061" b="4910"/>
          <a:stretch/>
        </p:blipFill>
        <p:spPr>
          <a:xfrm>
            <a:off x="430598" y="2251047"/>
            <a:ext cx="3373835" cy="3366834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694892" y="3092862"/>
            <a:ext cx="423494" cy="416689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2960184" y="4361654"/>
            <a:ext cx="423494" cy="416689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Google Shape;418;p60"/>
          <p:cNvSpPr txBox="1"/>
          <p:nvPr/>
        </p:nvSpPr>
        <p:spPr>
          <a:xfrm>
            <a:off x="5603408" y="3485291"/>
            <a:ext cx="840381" cy="4429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7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</a:t>
            </a:r>
            <a:r>
              <a:rPr kumimoji="0" lang="en" sz="1799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  <a:endParaRPr kumimoji="0" sz="1799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Google Shape;422;p60"/>
          <p:cNvSpPr txBox="1"/>
          <p:nvPr/>
        </p:nvSpPr>
        <p:spPr>
          <a:xfrm>
            <a:off x="6977501" y="3491479"/>
            <a:ext cx="840381" cy="4429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7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</a:t>
            </a:r>
            <a:r>
              <a:rPr kumimoji="0" lang="en" sz="1799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  <a:endParaRPr kumimoji="0" sz="1799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3388126" y="5206083"/>
            <a:ext cx="423494" cy="416689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2965482" y="2258207"/>
            <a:ext cx="423494" cy="416689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2122852" y="3935493"/>
            <a:ext cx="423494" cy="416689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798523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深度神经网络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ctr" defTabSz="685800" rtl="0" eaLnBrk="1" latinLnBrk="0" hangingPunct="1">
              <a:defRPr sz="1500" kern="1200">
                <a:solidFill>
                  <a:srgbClr val="FFCB05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Lecture 5 - </a:t>
            </a:r>
            <a:fld id="{AC1089D3-84F4-7045-A571-C61BEF9B13BC}" type="slidenum"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FFCB0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Google Shape;414;p60"/>
          <p:cNvSpPr/>
          <p:nvPr/>
        </p:nvSpPr>
        <p:spPr>
          <a:xfrm>
            <a:off x="1337790" y="2978516"/>
            <a:ext cx="448083" cy="1456421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3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</a:t>
            </a:r>
            <a:endParaRPr kumimoji="0" sz="2399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Google Shape;415;p60"/>
          <p:cNvSpPr/>
          <p:nvPr/>
        </p:nvSpPr>
        <p:spPr>
          <a:xfrm>
            <a:off x="2249631" y="2877846"/>
            <a:ext cx="448083" cy="1670252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3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</a:t>
            </a:r>
            <a:r>
              <a:rPr kumimoji="0" lang="en-US" sz="2399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  <a:endParaRPr kumimoji="0" sz="2399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5" name="Google Shape;416;p60"/>
          <p:cNvCxnSpPr/>
          <p:nvPr/>
        </p:nvCxnSpPr>
        <p:spPr>
          <a:xfrm>
            <a:off x="1798355" y="4455400"/>
            <a:ext cx="449079" cy="9269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" name="Google Shape;417;p60"/>
          <p:cNvCxnSpPr/>
          <p:nvPr/>
        </p:nvCxnSpPr>
        <p:spPr>
          <a:xfrm flipV="1">
            <a:off x="1834547" y="2877845"/>
            <a:ext cx="412887" cy="9269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" name="Google Shape;418;p60"/>
          <p:cNvSpPr txBox="1"/>
          <p:nvPr/>
        </p:nvSpPr>
        <p:spPr>
          <a:xfrm>
            <a:off x="1791460" y="3491479"/>
            <a:ext cx="559702" cy="4429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7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</a:t>
            </a:r>
            <a:r>
              <a:rPr kumimoji="0" lang="en" sz="1799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  <a:endParaRPr kumimoji="0" sz="1799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Google Shape;419;p60"/>
          <p:cNvSpPr/>
          <p:nvPr/>
        </p:nvSpPr>
        <p:spPr>
          <a:xfrm>
            <a:off x="7786937" y="3504002"/>
            <a:ext cx="448083" cy="477476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3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</a:t>
            </a:r>
            <a:endParaRPr kumimoji="0" sz="2399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9" name="Google Shape;420;p60"/>
          <p:cNvCxnSpPr/>
          <p:nvPr/>
        </p:nvCxnSpPr>
        <p:spPr>
          <a:xfrm>
            <a:off x="6819700" y="2898310"/>
            <a:ext cx="984231" cy="61663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" name="Google Shape;421;p60"/>
          <p:cNvCxnSpPr/>
          <p:nvPr/>
        </p:nvCxnSpPr>
        <p:spPr>
          <a:xfrm flipV="1">
            <a:off x="6786585" y="3970492"/>
            <a:ext cx="1001563" cy="55714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1" name="Google Shape;422;p60"/>
          <p:cNvSpPr txBox="1"/>
          <p:nvPr/>
        </p:nvSpPr>
        <p:spPr>
          <a:xfrm>
            <a:off x="6977501" y="3491479"/>
            <a:ext cx="840381" cy="4429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7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</a:t>
            </a:r>
            <a:r>
              <a:rPr kumimoji="0" lang="en-US" sz="1799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6</a:t>
            </a:r>
            <a:endParaRPr kumimoji="0" sz="1799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1201944" y="4468573"/>
            <a:ext cx="7181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输入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</a:t>
            </a: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3072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7433782" y="4096662"/>
            <a:ext cx="995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输出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10</a:t>
            </a:r>
          </a:p>
        </p:txBody>
      </p:sp>
      <p:sp>
        <p:nvSpPr>
          <p:cNvPr id="24" name="Google Shape;415;p60"/>
          <p:cNvSpPr/>
          <p:nvPr/>
        </p:nvSpPr>
        <p:spPr>
          <a:xfrm>
            <a:off x="3238619" y="2877846"/>
            <a:ext cx="448083" cy="1670252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3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</a:t>
            </a:r>
            <a:r>
              <a:rPr kumimoji="0" lang="en-US" sz="2399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  <a:endParaRPr kumimoji="0" sz="2399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Google Shape;415;p60"/>
          <p:cNvSpPr/>
          <p:nvPr/>
        </p:nvSpPr>
        <p:spPr>
          <a:xfrm>
            <a:off x="4352262" y="2877846"/>
            <a:ext cx="448083" cy="1670252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3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</a:t>
            </a:r>
            <a:r>
              <a:rPr kumimoji="0" lang="en-US" sz="2399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  <a:endParaRPr kumimoji="0" sz="2399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Google Shape;415;p60"/>
          <p:cNvSpPr/>
          <p:nvPr/>
        </p:nvSpPr>
        <p:spPr>
          <a:xfrm>
            <a:off x="5385739" y="2877846"/>
            <a:ext cx="448083" cy="1670252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3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</a:t>
            </a:r>
            <a:r>
              <a:rPr kumimoji="0" lang="en-US" sz="2399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</a:t>
            </a:r>
            <a:endParaRPr kumimoji="0" sz="2399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Google Shape;415;p60"/>
          <p:cNvSpPr/>
          <p:nvPr/>
        </p:nvSpPr>
        <p:spPr>
          <a:xfrm>
            <a:off x="6360507" y="2877845"/>
            <a:ext cx="448083" cy="1670252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3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</a:t>
            </a:r>
            <a:r>
              <a:rPr kumimoji="0" lang="en-US" sz="2399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5</a:t>
            </a:r>
            <a:endParaRPr kumimoji="0" sz="2399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8" name="Google Shape;417;p60"/>
          <p:cNvCxnSpPr/>
          <p:nvPr/>
        </p:nvCxnSpPr>
        <p:spPr>
          <a:xfrm>
            <a:off x="2696503" y="2877845"/>
            <a:ext cx="549665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" name="Google Shape;418;p60"/>
          <p:cNvSpPr txBox="1"/>
          <p:nvPr/>
        </p:nvSpPr>
        <p:spPr>
          <a:xfrm>
            <a:off x="2696503" y="3538493"/>
            <a:ext cx="549665" cy="4429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7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</a:t>
            </a:r>
            <a:r>
              <a:rPr kumimoji="0" lang="en-US" sz="1799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  <a:endParaRPr kumimoji="0" sz="1799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Google Shape;418;p60"/>
          <p:cNvSpPr txBox="1"/>
          <p:nvPr/>
        </p:nvSpPr>
        <p:spPr>
          <a:xfrm>
            <a:off x="3790396" y="3538493"/>
            <a:ext cx="549665" cy="4429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7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</a:t>
            </a:r>
            <a:r>
              <a:rPr kumimoji="0" lang="en-US" sz="1799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  <a:endParaRPr kumimoji="0" sz="1799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Google Shape;418;p60"/>
          <p:cNvSpPr txBox="1"/>
          <p:nvPr/>
        </p:nvSpPr>
        <p:spPr>
          <a:xfrm>
            <a:off x="4858079" y="3534166"/>
            <a:ext cx="549665" cy="4429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7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</a:t>
            </a:r>
            <a:r>
              <a:rPr kumimoji="0" lang="en-US" sz="1799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</a:t>
            </a:r>
            <a:endParaRPr kumimoji="0" sz="1799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Google Shape;418;p60"/>
          <p:cNvSpPr txBox="1"/>
          <p:nvPr/>
        </p:nvSpPr>
        <p:spPr>
          <a:xfrm>
            <a:off x="5875609" y="3534166"/>
            <a:ext cx="549665" cy="4429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7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</a:t>
            </a:r>
            <a:r>
              <a:rPr kumimoji="0" lang="en-US" sz="1799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5</a:t>
            </a:r>
            <a:endParaRPr kumimoji="0" sz="1799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5" name="Google Shape;417;p60"/>
          <p:cNvCxnSpPr/>
          <p:nvPr/>
        </p:nvCxnSpPr>
        <p:spPr>
          <a:xfrm>
            <a:off x="2696503" y="4548097"/>
            <a:ext cx="549665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6" name="Google Shape;417;p60"/>
          <p:cNvCxnSpPr/>
          <p:nvPr/>
        </p:nvCxnSpPr>
        <p:spPr>
          <a:xfrm>
            <a:off x="3699129" y="2877845"/>
            <a:ext cx="640933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7" name="Google Shape;417;p60"/>
          <p:cNvCxnSpPr/>
          <p:nvPr/>
        </p:nvCxnSpPr>
        <p:spPr>
          <a:xfrm>
            <a:off x="3686702" y="4548097"/>
            <a:ext cx="640933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" name="Google Shape;417;p60"/>
          <p:cNvCxnSpPr/>
          <p:nvPr/>
        </p:nvCxnSpPr>
        <p:spPr>
          <a:xfrm>
            <a:off x="4766811" y="2877845"/>
            <a:ext cx="640933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" name="Google Shape;417;p60"/>
          <p:cNvCxnSpPr/>
          <p:nvPr/>
        </p:nvCxnSpPr>
        <p:spPr>
          <a:xfrm>
            <a:off x="4766811" y="4548097"/>
            <a:ext cx="640933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0" name="Google Shape;417;p60"/>
          <p:cNvCxnSpPr/>
          <p:nvPr/>
        </p:nvCxnSpPr>
        <p:spPr>
          <a:xfrm>
            <a:off x="5784342" y="2877845"/>
            <a:ext cx="640933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" name="Google Shape;417;p60"/>
          <p:cNvCxnSpPr/>
          <p:nvPr/>
        </p:nvCxnSpPr>
        <p:spPr>
          <a:xfrm>
            <a:off x="5719575" y="4548097"/>
            <a:ext cx="640933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3" name="Picture 6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185" y="5425061"/>
            <a:ext cx="8673629" cy="264488"/>
          </a:xfrm>
          <a:prstGeom prst="rect">
            <a:avLst/>
          </a:prstGeom>
        </p:spPr>
      </p:pic>
      <p:sp>
        <p:nvSpPr>
          <p:cNvPr id="64" name="Right Brace 63"/>
          <p:cNvSpPr/>
          <p:nvPr/>
        </p:nvSpPr>
        <p:spPr>
          <a:xfrm rot="16200000">
            <a:off x="4238212" y="-898572"/>
            <a:ext cx="594481" cy="6867434"/>
          </a:xfrm>
          <a:prstGeom prst="rightBrace">
            <a:avLst>
              <a:gd name="adj1" fmla="val 33158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3277054" y="1864732"/>
            <a:ext cx="13292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深度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=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层数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Right Brace 65"/>
          <p:cNvSpPr/>
          <p:nvPr/>
        </p:nvSpPr>
        <p:spPr>
          <a:xfrm rot="10800000">
            <a:off x="545745" y="2877844"/>
            <a:ext cx="594481" cy="1670252"/>
          </a:xfrm>
          <a:prstGeom prst="rightBrace">
            <a:avLst>
              <a:gd name="adj1" fmla="val 33158"/>
              <a:gd name="adj2" fmla="val 44647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9231" y="3145230"/>
            <a:ext cx="8814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宽度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每层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大小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447295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本章内容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7.1.</a:t>
            </a:r>
            <a:r>
              <a:rPr lang="zh-CN" altLang="en-US" dirty="0"/>
              <a:t>多层神经网络</a:t>
            </a:r>
            <a:endParaRPr lang="en-US" altLang="zh-CN" dirty="0"/>
          </a:p>
          <a:p>
            <a:r>
              <a:rPr lang="en-US" altLang="zh-CN" dirty="0">
                <a:solidFill>
                  <a:srgbClr val="00B050"/>
                </a:solidFill>
              </a:rPr>
              <a:t>7.2.</a:t>
            </a:r>
            <a:r>
              <a:rPr lang="zh-CN" altLang="en-US" dirty="0">
                <a:solidFill>
                  <a:srgbClr val="00B050"/>
                </a:solidFill>
              </a:rPr>
              <a:t>激活函数</a:t>
            </a:r>
            <a:endParaRPr lang="en-US" dirty="0">
              <a:solidFill>
                <a:srgbClr val="00B050"/>
              </a:solidFill>
            </a:endParaRPr>
          </a:p>
          <a:p>
            <a:r>
              <a:rPr lang="en-US" altLang="zh-CN" dirty="0"/>
              <a:t>7.3.</a:t>
            </a:r>
            <a:r>
              <a:rPr lang="zh-CN" altLang="en-US" dirty="0"/>
              <a:t>后向传播算法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0699374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问题</a:t>
            </a:r>
            <a:r>
              <a:rPr lang="en-US" dirty="0"/>
              <a:t>: </a:t>
            </a:r>
            <a:r>
              <a:rPr lang="zh-CN" altLang="en-US" dirty="0"/>
              <a:t>线性分类器无法工作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ctr" defTabSz="685800" rtl="0" eaLnBrk="1" latinLnBrk="0" hangingPunct="1">
              <a:defRPr sz="1500" kern="1200">
                <a:solidFill>
                  <a:srgbClr val="FFCB05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Lecture 5 - </a:t>
            </a:r>
            <a:fld id="{AC1089D3-84F4-7045-A571-C61BEF9B13BC}" type="slidenum"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FFCB0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9" name="Google Shape;1731;p100"/>
          <p:cNvCxnSpPr/>
          <p:nvPr/>
        </p:nvCxnSpPr>
        <p:spPr>
          <a:xfrm>
            <a:off x="2363825" y="2435056"/>
            <a:ext cx="0" cy="2593850"/>
          </a:xfrm>
          <a:prstGeom prst="straightConnector1">
            <a:avLst/>
          </a:prstGeom>
          <a:noFill/>
          <a:ln w="254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" name="Google Shape;1732;p100"/>
          <p:cNvCxnSpPr/>
          <p:nvPr/>
        </p:nvCxnSpPr>
        <p:spPr>
          <a:xfrm flipH="1">
            <a:off x="965790" y="3706838"/>
            <a:ext cx="2822513" cy="0"/>
          </a:xfrm>
          <a:prstGeom prst="straightConnector1">
            <a:avLst/>
          </a:prstGeom>
          <a:noFill/>
          <a:ln w="254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" name="Google Shape;1733;p100"/>
          <p:cNvSpPr/>
          <p:nvPr/>
        </p:nvSpPr>
        <p:spPr>
          <a:xfrm>
            <a:off x="2091022" y="3364343"/>
            <a:ext cx="137160" cy="137160"/>
          </a:xfrm>
          <a:prstGeom prst="ellipse">
            <a:avLst/>
          </a:prstGeom>
          <a:solidFill>
            <a:schemeClr val="accent6"/>
          </a:solidFill>
          <a:ln w="19050" cap="flat" cmpd="sng">
            <a:solidFill>
              <a:schemeClr val="accent6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Google Shape;1734;p100"/>
          <p:cNvSpPr/>
          <p:nvPr/>
        </p:nvSpPr>
        <p:spPr>
          <a:xfrm>
            <a:off x="2430083" y="3375637"/>
            <a:ext cx="137160" cy="137160"/>
          </a:xfrm>
          <a:prstGeom prst="ellipse">
            <a:avLst/>
          </a:prstGeom>
          <a:solidFill>
            <a:schemeClr val="accent6"/>
          </a:solidFill>
          <a:ln w="19050" cap="flat" cmpd="sng">
            <a:solidFill>
              <a:schemeClr val="accent6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Google Shape;1735;p100"/>
          <p:cNvSpPr/>
          <p:nvPr/>
        </p:nvSpPr>
        <p:spPr>
          <a:xfrm>
            <a:off x="2204816" y="3832718"/>
            <a:ext cx="137160" cy="137160"/>
          </a:xfrm>
          <a:prstGeom prst="ellipse">
            <a:avLst/>
          </a:prstGeom>
          <a:solidFill>
            <a:schemeClr val="accent6"/>
          </a:solidFill>
          <a:ln w="19050" cap="flat" cmpd="sng">
            <a:solidFill>
              <a:schemeClr val="accent6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Google Shape;1736;p100"/>
          <p:cNvSpPr/>
          <p:nvPr/>
        </p:nvSpPr>
        <p:spPr>
          <a:xfrm>
            <a:off x="2443280" y="3892352"/>
            <a:ext cx="137160" cy="137160"/>
          </a:xfrm>
          <a:prstGeom prst="ellipse">
            <a:avLst/>
          </a:prstGeom>
          <a:solidFill>
            <a:schemeClr val="accent6"/>
          </a:solidFill>
          <a:ln w="19050" cap="flat" cmpd="sng">
            <a:solidFill>
              <a:schemeClr val="accent6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Google Shape;1737;p100"/>
          <p:cNvSpPr/>
          <p:nvPr/>
        </p:nvSpPr>
        <p:spPr>
          <a:xfrm>
            <a:off x="2423459" y="3640643"/>
            <a:ext cx="137160" cy="137160"/>
          </a:xfrm>
          <a:prstGeom prst="ellipse">
            <a:avLst/>
          </a:prstGeom>
          <a:solidFill>
            <a:schemeClr val="accent6"/>
          </a:solidFill>
          <a:ln w="19050" cap="flat" cmpd="sng">
            <a:solidFill>
              <a:schemeClr val="accent6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Google Shape;1738;p100"/>
          <p:cNvSpPr/>
          <p:nvPr/>
        </p:nvSpPr>
        <p:spPr>
          <a:xfrm>
            <a:off x="2065753" y="3612438"/>
            <a:ext cx="137160" cy="137160"/>
          </a:xfrm>
          <a:prstGeom prst="ellipse">
            <a:avLst/>
          </a:prstGeom>
          <a:solidFill>
            <a:schemeClr val="accent6"/>
          </a:solidFill>
          <a:ln w="19050" cap="flat" cmpd="sng">
            <a:solidFill>
              <a:schemeClr val="accent6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Google Shape;1739;p100"/>
          <p:cNvSpPr/>
          <p:nvPr/>
        </p:nvSpPr>
        <p:spPr>
          <a:xfrm>
            <a:off x="2273396" y="3468387"/>
            <a:ext cx="137160" cy="137160"/>
          </a:xfrm>
          <a:prstGeom prst="ellipse">
            <a:avLst/>
          </a:prstGeom>
          <a:solidFill>
            <a:schemeClr val="accent6"/>
          </a:solidFill>
          <a:ln w="19050" cap="flat" cmpd="sng">
            <a:solidFill>
              <a:schemeClr val="accent6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Google Shape;1740;p100"/>
          <p:cNvSpPr/>
          <p:nvPr/>
        </p:nvSpPr>
        <p:spPr>
          <a:xfrm>
            <a:off x="1880276" y="3084163"/>
            <a:ext cx="137160" cy="13716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Google Shape;1741;p100"/>
          <p:cNvSpPr/>
          <p:nvPr/>
        </p:nvSpPr>
        <p:spPr>
          <a:xfrm>
            <a:off x="2118739" y="2905309"/>
            <a:ext cx="137160" cy="13716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Google Shape;1742;p100"/>
          <p:cNvSpPr/>
          <p:nvPr/>
        </p:nvSpPr>
        <p:spPr>
          <a:xfrm>
            <a:off x="2608961" y="3004658"/>
            <a:ext cx="137160" cy="13716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Google Shape;1743;p100"/>
          <p:cNvSpPr/>
          <p:nvPr/>
        </p:nvSpPr>
        <p:spPr>
          <a:xfrm>
            <a:off x="2860671" y="3508127"/>
            <a:ext cx="137160" cy="13716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Google Shape;1744;p100"/>
          <p:cNvSpPr/>
          <p:nvPr/>
        </p:nvSpPr>
        <p:spPr>
          <a:xfrm>
            <a:off x="2787815" y="4038064"/>
            <a:ext cx="137160" cy="13716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Google Shape;1745;p100"/>
          <p:cNvSpPr/>
          <p:nvPr/>
        </p:nvSpPr>
        <p:spPr>
          <a:xfrm>
            <a:off x="2522834" y="4197047"/>
            <a:ext cx="137160" cy="13716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Google Shape;1746;p100"/>
          <p:cNvSpPr/>
          <p:nvPr/>
        </p:nvSpPr>
        <p:spPr>
          <a:xfrm>
            <a:off x="2078999" y="4190424"/>
            <a:ext cx="137160" cy="13716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Google Shape;1747;p100"/>
          <p:cNvSpPr/>
          <p:nvPr/>
        </p:nvSpPr>
        <p:spPr>
          <a:xfrm>
            <a:off x="1847135" y="3985078"/>
            <a:ext cx="137160" cy="13716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Google Shape;1748;p100"/>
          <p:cNvSpPr/>
          <p:nvPr/>
        </p:nvSpPr>
        <p:spPr>
          <a:xfrm>
            <a:off x="1681528" y="3660488"/>
            <a:ext cx="137160" cy="13716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Google Shape;1749;p100"/>
          <p:cNvSpPr/>
          <p:nvPr/>
        </p:nvSpPr>
        <p:spPr>
          <a:xfrm>
            <a:off x="1761032" y="3382260"/>
            <a:ext cx="137160" cy="13716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Google Shape;1750;p100"/>
          <p:cNvSpPr/>
          <p:nvPr/>
        </p:nvSpPr>
        <p:spPr>
          <a:xfrm>
            <a:off x="2854047" y="3210030"/>
            <a:ext cx="137160" cy="13716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Google Shape;1751;p100"/>
          <p:cNvSpPr/>
          <p:nvPr/>
        </p:nvSpPr>
        <p:spPr>
          <a:xfrm>
            <a:off x="2999759" y="3998324"/>
            <a:ext cx="137160" cy="13716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Google Shape;1752;p100"/>
          <p:cNvSpPr/>
          <p:nvPr/>
        </p:nvSpPr>
        <p:spPr>
          <a:xfrm>
            <a:off x="2237983" y="4428912"/>
            <a:ext cx="137160" cy="13716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Google Shape;1753;p100"/>
          <p:cNvSpPr/>
          <p:nvPr/>
        </p:nvSpPr>
        <p:spPr>
          <a:xfrm>
            <a:off x="2979914" y="3726720"/>
            <a:ext cx="137160" cy="13716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Google Shape;1754;p100"/>
          <p:cNvSpPr/>
          <p:nvPr/>
        </p:nvSpPr>
        <p:spPr>
          <a:xfrm>
            <a:off x="2761297" y="4409042"/>
            <a:ext cx="137160" cy="13716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Google Shape;1755;p100"/>
          <p:cNvSpPr txBox="1"/>
          <p:nvPr/>
        </p:nvSpPr>
        <p:spPr>
          <a:xfrm>
            <a:off x="879464" y="3717850"/>
            <a:ext cx="261532" cy="2783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</a:t>
            </a:r>
            <a:endParaRPr kumimoji="0" sz="2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Google Shape;1756;p100"/>
          <p:cNvSpPr txBox="1"/>
          <p:nvPr/>
        </p:nvSpPr>
        <p:spPr>
          <a:xfrm>
            <a:off x="2377047" y="2365081"/>
            <a:ext cx="261532" cy="2783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</a:t>
            </a:r>
            <a:endParaRPr kumimoji="0" sz="2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Google Shape;929;p77"/>
          <p:cNvSpPr txBox="1"/>
          <p:nvPr/>
        </p:nvSpPr>
        <p:spPr>
          <a:xfrm>
            <a:off x="783577" y="1956070"/>
            <a:ext cx="2979638" cy="444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1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几何角度</a:t>
            </a:r>
            <a:endParaRPr kumimoji="0" sz="2100" b="0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6" name="Google Shape;924;p77"/>
          <p:cNvGrpSpPr/>
          <p:nvPr/>
        </p:nvGrpSpPr>
        <p:grpSpPr>
          <a:xfrm>
            <a:off x="4796264" y="3515898"/>
            <a:ext cx="3611510" cy="1529004"/>
            <a:chOff x="2181723" y="3651475"/>
            <a:chExt cx="2705603" cy="1145350"/>
          </a:xfrm>
        </p:grpSpPr>
        <p:pic>
          <p:nvPicPr>
            <p:cNvPr id="37" name="Google Shape;925;p77"/>
            <p:cNvPicPr preferRelativeResize="0"/>
            <p:nvPr/>
          </p:nvPicPr>
          <p:blipFill rotWithShape="1">
            <a:blip r:embed="rId3">
              <a:alphaModFix/>
            </a:blip>
            <a:srcRect r="50027"/>
            <a:stretch/>
          </p:blipFill>
          <p:spPr>
            <a:xfrm>
              <a:off x="2181723" y="3651475"/>
              <a:ext cx="2705599" cy="5726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" name="Google Shape;926;p77"/>
            <p:cNvPicPr preferRelativeResize="0"/>
            <p:nvPr/>
          </p:nvPicPr>
          <p:blipFill rotWithShape="1">
            <a:blip r:embed="rId3">
              <a:alphaModFix/>
            </a:blip>
            <a:srcRect l="50027"/>
            <a:stretch/>
          </p:blipFill>
          <p:spPr>
            <a:xfrm>
              <a:off x="2181726" y="4224150"/>
              <a:ext cx="2705599" cy="5726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9" name="Google Shape;929;p77"/>
          <p:cNvSpPr txBox="1"/>
          <p:nvPr/>
        </p:nvSpPr>
        <p:spPr>
          <a:xfrm>
            <a:off x="5226463" y="1957328"/>
            <a:ext cx="2523998" cy="444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100" u="sng" dirty="0">
                <a:solidFill>
                  <a:prstClr val="black"/>
                </a:solidFill>
                <a:latin typeface="Calibri" panose="020F0502020204030204"/>
              </a:rPr>
              <a:t>可视化角度</a:t>
            </a:r>
            <a:endParaRPr kumimoji="0" sz="2100" b="0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Google Shape;932;p77"/>
          <p:cNvSpPr txBox="1"/>
          <p:nvPr/>
        </p:nvSpPr>
        <p:spPr>
          <a:xfrm>
            <a:off x="5224045" y="2435055"/>
            <a:ext cx="2755939" cy="899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" sz="17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每类</a:t>
            </a:r>
            <a:r>
              <a:rPr kumimoji="0" lang="zh-CN" altLang="en-US" sz="17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一个模板</a:t>
            </a:r>
            <a:r>
              <a:rPr kumimoji="0" lang="en-US" sz="17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</a:t>
            </a:r>
            <a:br>
              <a:rPr kumimoji="0" lang="en-US" sz="17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zh-CN" altLang="en-US" sz="17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不能识别一个类别的多种模式</a:t>
            </a:r>
            <a:endParaRPr kumimoji="0" sz="1799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418979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激活函数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ctr" defTabSz="685800" rtl="0" eaLnBrk="1" latinLnBrk="0" hangingPunct="1">
              <a:defRPr sz="1500" kern="1200">
                <a:solidFill>
                  <a:srgbClr val="FFCB05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Lecture 5 - </a:t>
            </a:r>
            <a:fld id="{AC1089D3-84F4-7045-A571-C61BEF9B13BC}" type="slidenum"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FFCB0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Google Shape;412;p6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401013" y="1773709"/>
            <a:ext cx="3553949" cy="494621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458;p62"/>
          <p:cNvSpPr txBox="1"/>
          <p:nvPr/>
        </p:nvSpPr>
        <p:spPr>
          <a:xfrm>
            <a:off x="894145" y="1686899"/>
            <a:ext cx="3064397" cy="457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3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2-</a:t>
            </a:r>
            <a:r>
              <a:rPr kumimoji="0" lang="zh-CN" altLang="en" sz="23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层神经网络</a:t>
            </a:r>
            <a:endParaRPr kumimoji="0" sz="2399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3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 </a:t>
            </a:r>
            <a:endParaRPr kumimoji="0" sz="2399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Google Shape;461;p62"/>
          <p:cNvSpPr/>
          <p:nvPr/>
        </p:nvSpPr>
        <p:spPr>
          <a:xfrm>
            <a:off x="5750923" y="1765076"/>
            <a:ext cx="1233279" cy="494571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18980" y="2296880"/>
            <a:ext cx="38476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685800"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函数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                                          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被称为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“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修正线性单元</a:t>
            </a:r>
            <a:r>
              <a:rPr lang="en-US" altLang="zh-CN" dirty="0">
                <a:solidFill>
                  <a:prstClr val="black"/>
                </a:solidFill>
              </a:rPr>
              <a:t>(Rectified Linear Unit)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”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633" y="2349176"/>
            <a:ext cx="2437826" cy="270869"/>
          </a:xfrm>
          <a:prstGeom prst="rect">
            <a:avLst/>
          </a:prstGeom>
        </p:spPr>
      </p:pic>
      <p:pic>
        <p:nvPicPr>
          <p:cNvPr id="14" name="Google Shape;500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8873" y="3040483"/>
            <a:ext cx="2734427" cy="225615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TextBox 14"/>
          <p:cNvSpPr txBox="1"/>
          <p:nvPr/>
        </p:nvSpPr>
        <p:spPr>
          <a:xfrm>
            <a:off x="4457767" y="2343250"/>
            <a:ext cx="3943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被称为</a:t>
            </a:r>
            <a:r>
              <a:rPr lang="zh-CN" altLang="en-US" dirty="0">
                <a:solidFill>
                  <a:prstClr val="black"/>
                </a:solidFill>
                <a:latin typeface="Calibri" panose="020F0502020204030204"/>
              </a:rPr>
              <a:t>神经网络的激活函数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561150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激活函数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ctr" defTabSz="685800" rtl="0" eaLnBrk="1" latinLnBrk="0" hangingPunct="1">
              <a:defRPr sz="1500" kern="1200">
                <a:solidFill>
                  <a:srgbClr val="FFCB05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Lecture 5 - </a:t>
            </a:r>
            <a:fld id="{AC1089D3-84F4-7045-A571-C61BEF9B13BC}" type="slidenum"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FFCB0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Google Shape;412;p6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401013" y="1773709"/>
            <a:ext cx="3553949" cy="494621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458;p62"/>
          <p:cNvSpPr txBox="1"/>
          <p:nvPr/>
        </p:nvSpPr>
        <p:spPr>
          <a:xfrm>
            <a:off x="894145" y="1686899"/>
            <a:ext cx="3064397" cy="457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lvl="0" defTabSz="685800">
              <a:defRPr/>
            </a:pPr>
            <a:r>
              <a:rPr lang="en-US" altLang="zh-CN" sz="2399" dirty="0">
                <a:solidFill>
                  <a:prstClr val="black"/>
                </a:solidFill>
              </a:rPr>
              <a:t>2-</a:t>
            </a:r>
            <a:r>
              <a:rPr lang="zh-CN" altLang="en-US" sz="2399" dirty="0">
                <a:solidFill>
                  <a:prstClr val="black"/>
                </a:solidFill>
              </a:rPr>
              <a:t>层神经网络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3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 </a:t>
            </a:r>
            <a:endParaRPr kumimoji="0" sz="2399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Google Shape;461;p62"/>
          <p:cNvSpPr/>
          <p:nvPr/>
        </p:nvSpPr>
        <p:spPr>
          <a:xfrm>
            <a:off x="5750923" y="1765076"/>
            <a:ext cx="1233279" cy="494571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18980" y="2296880"/>
            <a:ext cx="38476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685800">
              <a:defRPr/>
            </a:pPr>
            <a:r>
              <a:rPr lang="zh-CN" altLang="en-US" dirty="0">
                <a:solidFill>
                  <a:prstClr val="black"/>
                </a:solidFill>
              </a:rPr>
              <a:t>函数</a:t>
            </a:r>
            <a:r>
              <a:rPr lang="en-US" altLang="zh-CN" dirty="0">
                <a:solidFill>
                  <a:prstClr val="black"/>
                </a:solidFill>
              </a:rPr>
              <a:t>                                                </a:t>
            </a:r>
            <a:r>
              <a:rPr lang="zh-CN" altLang="en-US" dirty="0">
                <a:solidFill>
                  <a:prstClr val="black"/>
                </a:solidFill>
              </a:rPr>
              <a:t>被称为</a:t>
            </a:r>
            <a:r>
              <a:rPr lang="en-US" altLang="zh-CN" dirty="0">
                <a:solidFill>
                  <a:prstClr val="black"/>
                </a:solidFill>
              </a:rPr>
              <a:t> “</a:t>
            </a:r>
            <a:r>
              <a:rPr lang="zh-CN" altLang="en-US" dirty="0">
                <a:solidFill>
                  <a:prstClr val="black"/>
                </a:solidFill>
              </a:rPr>
              <a:t>修正线性单元</a:t>
            </a:r>
            <a:r>
              <a:rPr lang="en-US" altLang="zh-CN" dirty="0">
                <a:solidFill>
                  <a:prstClr val="black"/>
                </a:solidFill>
              </a:rPr>
              <a:t>(Rectified Linear Unit)”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072" y="2349176"/>
            <a:ext cx="2437826" cy="270869"/>
          </a:xfrm>
          <a:prstGeom prst="rect">
            <a:avLst/>
          </a:prstGeom>
        </p:spPr>
      </p:pic>
      <p:pic>
        <p:nvPicPr>
          <p:cNvPr id="14" name="Google Shape;500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8873" y="3040483"/>
            <a:ext cx="2734427" cy="225615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TextBox 14"/>
          <p:cNvSpPr txBox="1"/>
          <p:nvPr/>
        </p:nvSpPr>
        <p:spPr>
          <a:xfrm>
            <a:off x="4457767" y="2343250"/>
            <a:ext cx="39433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685800">
              <a:defRPr/>
            </a:pPr>
            <a:r>
              <a:rPr lang="zh-CN" altLang="en-US" dirty="0">
                <a:solidFill>
                  <a:prstClr val="black"/>
                </a:solidFill>
              </a:rPr>
              <a:t>被称为神经网络的激活函数</a:t>
            </a:r>
            <a:endParaRPr lang="en-US" altLang="zh-CN" dirty="0">
              <a:solidFill>
                <a:prstClr val="black"/>
              </a:solidFill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建立神经网络没有激活函数如何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3300" y="3938146"/>
            <a:ext cx="2111777" cy="372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2056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激活函数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ctr" defTabSz="685800" rtl="0" eaLnBrk="1" latinLnBrk="0" hangingPunct="1">
              <a:defRPr sz="1500" kern="1200">
                <a:solidFill>
                  <a:srgbClr val="FFCB05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Lecture 5 - </a:t>
            </a:r>
            <a:fld id="{AC1089D3-84F4-7045-A571-C61BEF9B13BC}" type="slidenum"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FFCB0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Google Shape;412;p6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401013" y="1773709"/>
            <a:ext cx="3553949" cy="494621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458;p62"/>
          <p:cNvSpPr txBox="1"/>
          <p:nvPr/>
        </p:nvSpPr>
        <p:spPr>
          <a:xfrm>
            <a:off x="808874" y="1758197"/>
            <a:ext cx="2856638" cy="457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lvl="0" defTabSz="685800">
              <a:defRPr/>
            </a:pPr>
            <a:r>
              <a:rPr lang="en-US" altLang="zh-CN" sz="2399" dirty="0">
                <a:solidFill>
                  <a:prstClr val="black"/>
                </a:solidFill>
              </a:rPr>
              <a:t>2-</a:t>
            </a:r>
            <a:r>
              <a:rPr lang="zh-CN" altLang="en-US" sz="2399" dirty="0">
                <a:solidFill>
                  <a:prstClr val="black"/>
                </a:solidFill>
              </a:rPr>
              <a:t>层神经网络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3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 </a:t>
            </a:r>
            <a:endParaRPr kumimoji="0" sz="2399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Google Shape;461;p62"/>
          <p:cNvSpPr/>
          <p:nvPr/>
        </p:nvSpPr>
        <p:spPr>
          <a:xfrm>
            <a:off x="5750923" y="1765076"/>
            <a:ext cx="1233279" cy="494571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18980" y="2296880"/>
            <a:ext cx="38476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685800">
              <a:defRPr/>
            </a:pPr>
            <a:r>
              <a:rPr lang="zh-CN" altLang="en-US" dirty="0">
                <a:solidFill>
                  <a:prstClr val="black"/>
                </a:solidFill>
              </a:rPr>
              <a:t>函数</a:t>
            </a:r>
            <a:r>
              <a:rPr lang="en-US" altLang="zh-CN" dirty="0">
                <a:solidFill>
                  <a:prstClr val="black"/>
                </a:solidFill>
              </a:rPr>
              <a:t>                                                </a:t>
            </a:r>
            <a:r>
              <a:rPr lang="zh-CN" altLang="en-US" dirty="0">
                <a:solidFill>
                  <a:prstClr val="black"/>
                </a:solidFill>
              </a:rPr>
              <a:t>被称为</a:t>
            </a:r>
            <a:r>
              <a:rPr lang="en-US" altLang="zh-CN" dirty="0">
                <a:solidFill>
                  <a:prstClr val="black"/>
                </a:solidFill>
              </a:rPr>
              <a:t> “</a:t>
            </a:r>
            <a:r>
              <a:rPr lang="zh-CN" altLang="en-US" dirty="0">
                <a:solidFill>
                  <a:prstClr val="black"/>
                </a:solidFill>
              </a:rPr>
              <a:t>修正线性单元</a:t>
            </a:r>
            <a:r>
              <a:rPr lang="en-US" altLang="zh-CN" dirty="0">
                <a:solidFill>
                  <a:prstClr val="black"/>
                </a:solidFill>
              </a:rPr>
              <a:t>(Rectified Linear Unit)”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2362200"/>
            <a:ext cx="2437826" cy="270869"/>
          </a:xfrm>
          <a:prstGeom prst="rect">
            <a:avLst/>
          </a:prstGeom>
        </p:spPr>
      </p:pic>
      <p:pic>
        <p:nvPicPr>
          <p:cNvPr id="14" name="Google Shape;500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8873" y="3040483"/>
            <a:ext cx="2734427" cy="225615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TextBox 14"/>
          <p:cNvSpPr txBox="1"/>
          <p:nvPr/>
        </p:nvSpPr>
        <p:spPr>
          <a:xfrm>
            <a:off x="4457767" y="2343250"/>
            <a:ext cx="39433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685800">
              <a:defRPr/>
            </a:pPr>
            <a:r>
              <a:rPr lang="zh-CN" altLang="en-US" dirty="0">
                <a:solidFill>
                  <a:prstClr val="black"/>
                </a:solidFill>
              </a:rPr>
              <a:t>被称为神经网络的激活函数</a:t>
            </a:r>
            <a:endParaRPr lang="en-US" altLang="zh-CN" dirty="0">
              <a:solidFill>
                <a:prstClr val="black"/>
              </a:solidFill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lvl="0" defTabSz="685800"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</a:t>
            </a:r>
            <a:r>
              <a:rPr lang="zh-CN" altLang="en-US" dirty="0">
                <a:solidFill>
                  <a:prstClr val="black"/>
                </a:solidFill>
              </a:rPr>
              <a:t>建立神经网络没有激活函数如何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3300" y="3938146"/>
            <a:ext cx="2111777" cy="37215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5305" y="4496382"/>
            <a:ext cx="4825364" cy="377762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4395888" y="5060222"/>
            <a:ext cx="3559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仍然是一个线性分类器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!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201194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激活函数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ctr" defTabSz="685800" rtl="0" eaLnBrk="1" latinLnBrk="0" hangingPunct="1">
              <a:defRPr sz="1500" kern="1200">
                <a:solidFill>
                  <a:srgbClr val="FFCB05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Lecture 5 - </a:t>
            </a:r>
            <a:fld id="{AC1089D3-84F4-7045-A571-C61BEF9B13BC}" type="slidenum"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FFCB0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Google Shape;508;p65"/>
          <p:cNvSpPr txBox="1"/>
          <p:nvPr/>
        </p:nvSpPr>
        <p:spPr>
          <a:xfrm>
            <a:off x="337912" y="1836922"/>
            <a:ext cx="1511606" cy="452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399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Sigmoid</a:t>
            </a:r>
            <a:endParaRPr kumimoji="0" sz="2399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Google Shape;509;p65"/>
          <p:cNvSpPr txBox="1"/>
          <p:nvPr/>
        </p:nvSpPr>
        <p:spPr>
          <a:xfrm>
            <a:off x="337912" y="3052081"/>
            <a:ext cx="2963528" cy="452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399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tanh</a:t>
            </a:r>
            <a:endParaRPr kumimoji="0" sz="2399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Google Shape;510;p65"/>
          <p:cNvSpPr txBox="1"/>
          <p:nvPr/>
        </p:nvSpPr>
        <p:spPr>
          <a:xfrm>
            <a:off x="337912" y="4341820"/>
            <a:ext cx="3126986" cy="452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399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ReLU</a:t>
            </a:r>
            <a:endParaRPr kumimoji="0" sz="2399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Google Shape;511;p65"/>
          <p:cNvSpPr txBox="1"/>
          <p:nvPr/>
        </p:nvSpPr>
        <p:spPr>
          <a:xfrm>
            <a:off x="4742389" y="1774913"/>
            <a:ext cx="2285105" cy="452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399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Leaky </a:t>
            </a:r>
            <a:r>
              <a:rPr kumimoji="0" lang="en" sz="2399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ReLU</a:t>
            </a:r>
            <a:endParaRPr kumimoji="0" sz="2399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Google Shape;512;p65"/>
          <p:cNvSpPr txBox="1"/>
          <p:nvPr/>
        </p:nvSpPr>
        <p:spPr>
          <a:xfrm>
            <a:off x="4818544" y="3180872"/>
            <a:ext cx="2285105" cy="452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399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Maxout</a:t>
            </a:r>
            <a:endParaRPr kumimoji="0" sz="2399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Google Shape;513;p65"/>
          <p:cNvSpPr txBox="1"/>
          <p:nvPr/>
        </p:nvSpPr>
        <p:spPr>
          <a:xfrm>
            <a:off x="4863583" y="4265864"/>
            <a:ext cx="2285105" cy="452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399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ELU</a:t>
            </a:r>
            <a:endParaRPr kumimoji="0" sz="2399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8" name="Google Shape;515;p6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39087" y="2359811"/>
            <a:ext cx="1649645" cy="3825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516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086" y="3543338"/>
            <a:ext cx="1077275" cy="3498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517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9086" y="4833067"/>
            <a:ext cx="1335129" cy="3498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oogle Shape;518;p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63583" y="2235793"/>
            <a:ext cx="1649645" cy="32481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519;p6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20680" y="4718446"/>
            <a:ext cx="1897181" cy="71225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520;p6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20664" y="3607885"/>
            <a:ext cx="2963528" cy="30605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521;p6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394091" y="1824710"/>
            <a:ext cx="1451882" cy="1142753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oogle Shape;522;p6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394102" y="3101218"/>
            <a:ext cx="1451872" cy="1106837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523;p6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443488" y="4287958"/>
            <a:ext cx="1385000" cy="1142753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524;p6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092753" y="1824711"/>
            <a:ext cx="1451872" cy="1142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525;p65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092756" y="4287966"/>
            <a:ext cx="1451872" cy="11427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335106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激活函数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ctr" defTabSz="685800" rtl="0" eaLnBrk="1" latinLnBrk="0" hangingPunct="1">
              <a:defRPr sz="1500" kern="1200">
                <a:solidFill>
                  <a:srgbClr val="FFCB05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Lecture 5 - </a:t>
            </a:r>
            <a:fld id="{AC1089D3-84F4-7045-A571-C61BEF9B13BC}" type="slidenum"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FFCB0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Google Shape;508;p65"/>
          <p:cNvSpPr txBox="1"/>
          <p:nvPr/>
        </p:nvSpPr>
        <p:spPr>
          <a:xfrm>
            <a:off x="337912" y="1836922"/>
            <a:ext cx="1511606" cy="452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399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Sigmoid</a:t>
            </a:r>
            <a:endParaRPr kumimoji="0" sz="2399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Google Shape;509;p65"/>
          <p:cNvSpPr txBox="1"/>
          <p:nvPr/>
        </p:nvSpPr>
        <p:spPr>
          <a:xfrm>
            <a:off x="337912" y="3052081"/>
            <a:ext cx="2963528" cy="452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399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tanh</a:t>
            </a:r>
            <a:endParaRPr kumimoji="0" sz="2399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Google Shape;510;p65"/>
          <p:cNvSpPr txBox="1"/>
          <p:nvPr/>
        </p:nvSpPr>
        <p:spPr>
          <a:xfrm>
            <a:off x="337912" y="4341820"/>
            <a:ext cx="3126986" cy="452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399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ReLU</a:t>
            </a:r>
            <a:endParaRPr kumimoji="0" sz="2399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Google Shape;511;p65"/>
          <p:cNvSpPr txBox="1"/>
          <p:nvPr/>
        </p:nvSpPr>
        <p:spPr>
          <a:xfrm>
            <a:off x="4742389" y="1774913"/>
            <a:ext cx="2285105" cy="452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399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Leaky </a:t>
            </a:r>
            <a:r>
              <a:rPr kumimoji="0" lang="en" sz="2399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ReLU</a:t>
            </a:r>
            <a:endParaRPr kumimoji="0" sz="2399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Google Shape;512;p65"/>
          <p:cNvSpPr txBox="1"/>
          <p:nvPr/>
        </p:nvSpPr>
        <p:spPr>
          <a:xfrm>
            <a:off x="4818544" y="3180872"/>
            <a:ext cx="2285105" cy="452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399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Maxout</a:t>
            </a:r>
            <a:endParaRPr kumimoji="0" sz="2399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Google Shape;513;p65"/>
          <p:cNvSpPr txBox="1"/>
          <p:nvPr/>
        </p:nvSpPr>
        <p:spPr>
          <a:xfrm>
            <a:off x="4863583" y="4265864"/>
            <a:ext cx="2285105" cy="452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399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ELU</a:t>
            </a:r>
            <a:endParaRPr kumimoji="0" sz="2399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8" name="Google Shape;515;p6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39087" y="2359811"/>
            <a:ext cx="1649645" cy="3825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516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086" y="3543338"/>
            <a:ext cx="1077275" cy="3498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517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9086" y="4833067"/>
            <a:ext cx="1335129" cy="3498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oogle Shape;518;p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63583" y="2235793"/>
            <a:ext cx="1649645" cy="32481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519;p6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20680" y="4718446"/>
            <a:ext cx="1897181" cy="71225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520;p6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20664" y="3607885"/>
            <a:ext cx="2963528" cy="30605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521;p6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394091" y="1824710"/>
            <a:ext cx="1451882" cy="1142753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oogle Shape;522;p6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394102" y="3101218"/>
            <a:ext cx="1451872" cy="1106837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523;p6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443488" y="4287958"/>
            <a:ext cx="1385000" cy="1142753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524;p6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092753" y="1824711"/>
            <a:ext cx="1451872" cy="1142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525;p65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092756" y="4287966"/>
            <a:ext cx="1451872" cy="1142732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526;p65"/>
          <p:cNvSpPr/>
          <p:nvPr/>
        </p:nvSpPr>
        <p:spPr>
          <a:xfrm>
            <a:off x="362756" y="4238247"/>
            <a:ext cx="3569670" cy="1269569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Google Shape;527;p65"/>
          <p:cNvSpPr txBox="1"/>
          <p:nvPr/>
        </p:nvSpPr>
        <p:spPr>
          <a:xfrm>
            <a:off x="5581096" y="1123583"/>
            <a:ext cx="2963528" cy="4876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" sz="1799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对</a:t>
            </a:r>
            <a:r>
              <a:rPr kumimoji="0" lang="zh-CN" altLang="en-US" sz="1799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大部分问题，</a:t>
            </a:r>
            <a:r>
              <a:rPr kumimoji="0" lang="en" sz="1799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ReLU</a:t>
            </a:r>
            <a:r>
              <a:rPr kumimoji="0" lang="en" sz="1799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zh-CN" altLang="en" sz="1799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是</a:t>
            </a:r>
            <a:r>
              <a:rPr kumimoji="0" lang="zh-CN" altLang="en-US" sz="1799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很好的默认选择</a:t>
            </a:r>
            <a:endParaRPr kumimoji="0" sz="1799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443106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神经网络</a:t>
            </a:r>
            <a:r>
              <a:rPr lang="en-US" dirty="0"/>
              <a:t> &lt;20 </a:t>
            </a:r>
            <a:r>
              <a:rPr lang="zh-CN" altLang="en-US" dirty="0"/>
              <a:t>行</a:t>
            </a:r>
            <a:r>
              <a:rPr lang="en-US" dirty="0"/>
              <a:t>!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ctr" defTabSz="685800" rtl="0" eaLnBrk="1" latinLnBrk="0" hangingPunct="1">
              <a:defRPr sz="1500" kern="1200">
                <a:solidFill>
                  <a:srgbClr val="FFCB05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Lecture 5 - </a:t>
            </a:r>
            <a:fld id="{AC1089D3-84F4-7045-A571-C61BEF9B13BC}" type="slidenum"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FFCB0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Google Shape;533;p6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3890" y="2504284"/>
            <a:ext cx="2548796" cy="1745752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Left Brace 9"/>
          <p:cNvSpPr/>
          <p:nvPr/>
        </p:nvSpPr>
        <p:spPr>
          <a:xfrm>
            <a:off x="4395591" y="1841888"/>
            <a:ext cx="276346" cy="794970"/>
          </a:xfrm>
          <a:prstGeom prst="leftBrace">
            <a:avLst>
              <a:gd name="adj1" fmla="val 30555"/>
              <a:gd name="adj2" fmla="val 50000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843134" y="1973369"/>
            <a:ext cx="149776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初始权重和数据</a:t>
            </a: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Left Brace 11"/>
          <p:cNvSpPr/>
          <p:nvPr/>
        </p:nvSpPr>
        <p:spPr>
          <a:xfrm>
            <a:off x="4395590" y="2948149"/>
            <a:ext cx="276346" cy="808559"/>
          </a:xfrm>
          <a:prstGeom prst="leftBrace">
            <a:avLst>
              <a:gd name="adj1" fmla="val 30555"/>
              <a:gd name="adj2" fmla="val 50000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1616" y="1013702"/>
            <a:ext cx="4386805" cy="4377569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2843135" y="3006180"/>
            <a:ext cx="155245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计算损失</a:t>
            </a:r>
            <a:r>
              <a: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(sigmoid </a:t>
            </a:r>
            <a:r>
              <a:rPr kumimoji="0" lang="en-US" sz="13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激活</a:t>
            </a:r>
            <a:r>
              <a: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L2 </a:t>
            </a:r>
            <a:r>
              <a:rPr kumimoji="0" lang="en-US" sz="13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损失</a:t>
            </a:r>
            <a:r>
              <a: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</a:p>
        </p:txBody>
      </p:sp>
      <p:sp>
        <p:nvSpPr>
          <p:cNvPr id="16" name="Left Brace 15"/>
          <p:cNvSpPr/>
          <p:nvPr/>
        </p:nvSpPr>
        <p:spPr>
          <a:xfrm>
            <a:off x="4395590" y="3814738"/>
            <a:ext cx="276346" cy="1001054"/>
          </a:xfrm>
          <a:prstGeom prst="leftBrace">
            <a:avLst>
              <a:gd name="adj1" fmla="val 30555"/>
              <a:gd name="adj2" fmla="val 50000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492762" y="4072891"/>
            <a:ext cx="89100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计算梯度</a:t>
            </a: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Left Brace 17"/>
          <p:cNvSpPr/>
          <p:nvPr/>
        </p:nvSpPr>
        <p:spPr>
          <a:xfrm>
            <a:off x="4395589" y="4873823"/>
            <a:ext cx="276346" cy="517448"/>
          </a:xfrm>
          <a:prstGeom prst="leftBrace">
            <a:avLst>
              <a:gd name="adj1" fmla="val 30555"/>
              <a:gd name="adj2" fmla="val 50000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886003" y="4890172"/>
            <a:ext cx="149776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随机梯度速降</a:t>
            </a:r>
            <a:r>
              <a: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(SGD) </a:t>
            </a:r>
            <a:r>
              <a:rPr kumimoji="0" lang="en-US" sz="13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步骤</a:t>
            </a: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40188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  <p:bldP spid="12" grpId="0" animBg="1"/>
      <p:bldP spid="15" grpId="0"/>
      <p:bldP spid="16" grpId="0" animBg="1"/>
      <p:bldP spid="17" grpId="0"/>
      <p:bldP spid="18" grpId="0" animBg="1"/>
      <p:bldP spid="19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大脑由神经元构成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Lecture 5 - </a:t>
            </a:r>
            <a:fld id="{AC1089D3-84F4-7045-A571-C61BEF9B13BC}" type="slidenum"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FFCB0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Google Shape;614;p73" descr="noun_214105_cc.png"/>
          <p:cNvPicPr preferRelativeResize="0"/>
          <p:nvPr/>
        </p:nvPicPr>
        <p:blipFill rotWithShape="1">
          <a:blip r:embed="rId2">
            <a:alphaModFix/>
          </a:blip>
          <a:srcRect l="32132" r="31613" b="12640"/>
          <a:stretch/>
        </p:blipFill>
        <p:spPr>
          <a:xfrm rot="16200000" flipH="1">
            <a:off x="3271289" y="626100"/>
            <a:ext cx="2360157" cy="5687194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618;p73"/>
          <p:cNvSpPr txBox="1"/>
          <p:nvPr/>
        </p:nvSpPr>
        <p:spPr>
          <a:xfrm>
            <a:off x="3997331" y="4080704"/>
            <a:ext cx="742502" cy="717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1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神经元</a:t>
            </a:r>
            <a:endParaRPr kumimoji="0" sz="21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6" name="Google Shape;606;p73"/>
          <p:cNvCxnSpPr/>
          <p:nvPr/>
        </p:nvCxnSpPr>
        <p:spPr>
          <a:xfrm flipH="1" flipV="1">
            <a:off x="3585370" y="3721985"/>
            <a:ext cx="515501" cy="425369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0" name="Google Shape;618;p73"/>
          <p:cNvSpPr txBox="1"/>
          <p:nvPr/>
        </p:nvSpPr>
        <p:spPr>
          <a:xfrm>
            <a:off x="4276753" y="3029836"/>
            <a:ext cx="842058" cy="389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1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轴突</a:t>
            </a:r>
            <a:endParaRPr kumimoji="0" sz="21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Google Shape;618;p73"/>
          <p:cNvSpPr txBox="1"/>
          <p:nvPr/>
        </p:nvSpPr>
        <p:spPr>
          <a:xfrm>
            <a:off x="2898215" y="5107651"/>
            <a:ext cx="1179171" cy="389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1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树突</a:t>
            </a:r>
            <a:endParaRPr kumimoji="0" sz="21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2" name="Google Shape;606;p73"/>
          <p:cNvCxnSpPr>
            <a:stCxn id="11" idx="0"/>
          </p:cNvCxnSpPr>
          <p:nvPr/>
        </p:nvCxnSpPr>
        <p:spPr>
          <a:xfrm flipH="1" flipV="1">
            <a:off x="3314766" y="4525826"/>
            <a:ext cx="173034" cy="581826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5" name="Google Shape;618;p73"/>
          <p:cNvSpPr txBox="1"/>
          <p:nvPr/>
        </p:nvSpPr>
        <p:spPr>
          <a:xfrm>
            <a:off x="5764193" y="1789210"/>
            <a:ext cx="1604540" cy="700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1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神经末梢</a:t>
            </a:r>
            <a:endParaRPr kumimoji="0" sz="21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6" name="Google Shape;614;p73" descr="noun_214105_cc.png"/>
          <p:cNvPicPr preferRelativeResize="0"/>
          <p:nvPr/>
        </p:nvPicPr>
        <p:blipFill rotWithShape="1">
          <a:blip r:embed="rId2">
            <a:alphaModFix/>
          </a:blip>
          <a:srcRect l="32132" r="31613" b="12640"/>
          <a:stretch/>
        </p:blipFill>
        <p:spPr>
          <a:xfrm rot="18131747" flipH="1">
            <a:off x="-1268777" y="-1487506"/>
            <a:ext cx="2360157" cy="56871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614;p73" descr="noun_214105_cc.png"/>
          <p:cNvPicPr preferRelativeResize="0"/>
          <p:nvPr/>
        </p:nvPicPr>
        <p:blipFill rotWithShape="1">
          <a:blip r:embed="rId2">
            <a:alphaModFix/>
          </a:blip>
          <a:srcRect l="32132" r="31613" b="12640"/>
          <a:stretch/>
        </p:blipFill>
        <p:spPr>
          <a:xfrm rot="14997081" flipH="1">
            <a:off x="-1519840" y="2639807"/>
            <a:ext cx="2360157" cy="56871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614;p73" descr="noun_214105_cc.png"/>
          <p:cNvPicPr preferRelativeResize="0"/>
          <p:nvPr/>
        </p:nvPicPr>
        <p:blipFill rotWithShape="1">
          <a:blip r:embed="rId2">
            <a:alphaModFix/>
          </a:blip>
          <a:srcRect l="32132" r="31613" b="12640"/>
          <a:stretch/>
        </p:blipFill>
        <p:spPr>
          <a:xfrm rot="16425874" flipH="1">
            <a:off x="-2450435" y="423207"/>
            <a:ext cx="2360157" cy="56871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614;p73" descr="noun_214105_cc.png"/>
          <p:cNvPicPr preferRelativeResize="0"/>
          <p:nvPr/>
        </p:nvPicPr>
        <p:blipFill rotWithShape="1">
          <a:blip r:embed="rId2">
            <a:alphaModFix/>
          </a:blip>
          <a:srcRect l="32132" r="31613" b="12640"/>
          <a:stretch/>
        </p:blipFill>
        <p:spPr>
          <a:xfrm rot="16952290" flipH="1">
            <a:off x="8813912" y="1510611"/>
            <a:ext cx="2360157" cy="56871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614;p73" descr="noun_214105_cc.png"/>
          <p:cNvPicPr preferRelativeResize="0"/>
          <p:nvPr/>
        </p:nvPicPr>
        <p:blipFill rotWithShape="1">
          <a:blip r:embed="rId2">
            <a:alphaModFix/>
          </a:blip>
          <a:srcRect l="32132" r="31613" b="12640"/>
          <a:stretch/>
        </p:blipFill>
        <p:spPr>
          <a:xfrm rot="13851131" flipH="1">
            <a:off x="8462571" y="-1762849"/>
            <a:ext cx="2360157" cy="5687194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618;p73"/>
          <p:cNvSpPr txBox="1"/>
          <p:nvPr/>
        </p:nvSpPr>
        <p:spPr>
          <a:xfrm>
            <a:off x="325395" y="3756565"/>
            <a:ext cx="1092389" cy="474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突触</a:t>
            </a:r>
            <a:endParaRPr kumimoji="0" sz="21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4" name="Google Shape;606;p73"/>
          <p:cNvCxnSpPr/>
          <p:nvPr/>
        </p:nvCxnSpPr>
        <p:spPr>
          <a:xfrm flipV="1">
            <a:off x="1329597" y="3271266"/>
            <a:ext cx="247743" cy="519885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8" name="Google Shape;605;p73"/>
          <p:cNvSpPr txBox="1"/>
          <p:nvPr/>
        </p:nvSpPr>
        <p:spPr>
          <a:xfrm>
            <a:off x="1129498" y="4585833"/>
            <a:ext cx="1901745" cy="1108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1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输入脉冲信号</a:t>
            </a:r>
            <a:endParaRPr kumimoji="0" sz="21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0" name="Google Shape;606;p73"/>
          <p:cNvCxnSpPr/>
          <p:nvPr/>
        </p:nvCxnSpPr>
        <p:spPr>
          <a:xfrm flipV="1">
            <a:off x="2230445" y="4341469"/>
            <a:ext cx="257624" cy="382634"/>
          </a:xfrm>
          <a:prstGeom prst="straightConnector1">
            <a:avLst/>
          </a:prstGeom>
          <a:noFill/>
          <a:ln w="38100" cap="flat" cmpd="sng">
            <a:solidFill>
              <a:srgbClr val="0070C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2" name="Google Shape;605;p73"/>
          <p:cNvSpPr txBox="1"/>
          <p:nvPr/>
        </p:nvSpPr>
        <p:spPr>
          <a:xfrm>
            <a:off x="4789274" y="3721522"/>
            <a:ext cx="2482937" cy="8924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0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输出脉冲信号</a:t>
            </a:r>
            <a:endParaRPr kumimoji="0" sz="21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3" name="Google Shape;606;p73"/>
          <p:cNvCxnSpPr/>
          <p:nvPr/>
        </p:nvCxnSpPr>
        <p:spPr>
          <a:xfrm flipV="1">
            <a:off x="4967682" y="3348702"/>
            <a:ext cx="1650923" cy="336992"/>
          </a:xfrm>
          <a:prstGeom prst="straightConnector1">
            <a:avLst/>
          </a:prstGeom>
          <a:noFill/>
          <a:ln w="38100" cap="flat" cmpd="sng">
            <a:solidFill>
              <a:srgbClr val="0070C0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36" name="Google Shape;631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4498" y="4669757"/>
            <a:ext cx="1206660" cy="839290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TextBox 36"/>
          <p:cNvSpPr txBox="1"/>
          <p:nvPr/>
        </p:nvSpPr>
        <p:spPr>
          <a:xfrm>
            <a:off x="6134367" y="4639278"/>
            <a:ext cx="1920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激活率是输入的非线性函数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39821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8" grpId="0"/>
      <p:bldP spid="32" grpId="0"/>
      <p:bldP spid="37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614;p73" descr="noun_214105_cc.png"/>
          <p:cNvPicPr preferRelativeResize="0"/>
          <p:nvPr/>
        </p:nvPicPr>
        <p:blipFill rotWithShape="1">
          <a:blip r:embed="rId2">
            <a:alphaModFix/>
          </a:blip>
          <a:srcRect l="32132" r="31613" b="12640"/>
          <a:stretch/>
        </p:blipFill>
        <p:spPr>
          <a:xfrm rot="16200000" flipH="1">
            <a:off x="1380186" y="-14472"/>
            <a:ext cx="1844795" cy="4445342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Lecture 5 - </a:t>
            </a:r>
            <a:fld id="{AC1089D3-84F4-7045-A571-C61BEF9B13BC}" type="slidenum"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FFCB0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Google Shape;604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87960" y="2858670"/>
            <a:ext cx="4729652" cy="269855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" name="Google Shape;607;p73"/>
          <p:cNvCxnSpPr/>
          <p:nvPr/>
        </p:nvCxnSpPr>
        <p:spPr>
          <a:xfrm flipV="1">
            <a:off x="79912" y="992871"/>
            <a:ext cx="7134010" cy="3519086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" name="Google Shape;613;p73"/>
          <p:cNvSpPr txBox="1"/>
          <p:nvPr/>
        </p:nvSpPr>
        <p:spPr>
          <a:xfrm>
            <a:off x="-47403" y="5389579"/>
            <a:ext cx="1211384" cy="213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sng" strike="noStrike" kern="1200" cap="none" spc="0" normalizeH="0" baseline="0" noProof="0" dirty="0">
                <a:ln>
                  <a:noFill/>
                </a:ln>
                <a:solidFill>
                  <a:srgbClr val="0097A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Neuron i</a:t>
            </a:r>
            <a:r>
              <a:rPr kumimoji="0" lang="en" sz="600" b="0" i="0" u="sng" strike="noStrike" kern="1200" cap="none" spc="0" normalizeH="0" baseline="0" noProof="0" dirty="0">
                <a:ln>
                  <a:noFill/>
                </a:ln>
                <a:solidFill>
                  <a:srgbClr val="0097A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mage</a:t>
            </a:r>
            <a:r>
              <a:rPr kumimoji="0" lang="en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by Felipe </a:t>
            </a:r>
            <a:r>
              <a:rPr kumimoji="0" lang="en" sz="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Perucho</a:t>
            </a:r>
            <a:endParaRPr kumimoji="0" sz="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is licensed under </a:t>
            </a:r>
            <a:r>
              <a:rPr kumimoji="0" lang="en" sz="600" b="0" i="0" u="sng" strike="noStrike" kern="1200" cap="none" spc="0" normalizeH="0" baseline="0" noProof="0" dirty="0">
                <a:ln>
                  <a:noFill/>
                </a:ln>
                <a:solidFill>
                  <a:srgbClr val="0563C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5"/>
              </a:rPr>
              <a:t>CC-BY 3.0</a:t>
            </a:r>
            <a:endParaRPr kumimoji="0" sz="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Google Shape;616;p73"/>
          <p:cNvSpPr txBox="1"/>
          <p:nvPr/>
        </p:nvSpPr>
        <p:spPr>
          <a:xfrm>
            <a:off x="1730483" y="1172723"/>
            <a:ext cx="936456" cy="2495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树突</a:t>
            </a:r>
            <a:endParaRPr kumimoji="0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Google Shape;618;p73"/>
          <p:cNvSpPr txBox="1"/>
          <p:nvPr/>
        </p:nvSpPr>
        <p:spPr>
          <a:xfrm>
            <a:off x="1591840" y="2237029"/>
            <a:ext cx="770359" cy="573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神经元</a:t>
            </a:r>
            <a:endParaRPr kumimoji="0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Google Shape;619;p73"/>
          <p:cNvSpPr txBox="1"/>
          <p:nvPr/>
        </p:nvSpPr>
        <p:spPr>
          <a:xfrm>
            <a:off x="2684758" y="1755231"/>
            <a:ext cx="632835" cy="2495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轴突</a:t>
            </a:r>
            <a:endParaRPr kumimoji="0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Google Shape;620;p73"/>
          <p:cNvSpPr txBox="1"/>
          <p:nvPr/>
        </p:nvSpPr>
        <p:spPr>
          <a:xfrm>
            <a:off x="3671543" y="887593"/>
            <a:ext cx="1090001" cy="620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神经末梢</a:t>
            </a:r>
            <a:endParaRPr kumimoji="0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7" name="Google Shape;676;p7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37184" y="1670303"/>
            <a:ext cx="2977059" cy="1460294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TextBox 27"/>
          <p:cNvSpPr txBox="1"/>
          <p:nvPr/>
        </p:nvSpPr>
        <p:spPr>
          <a:xfrm>
            <a:off x="79912" y="446839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生物神经元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822393" y="1151214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人工神经元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Oval 30"/>
          <p:cNvSpPr/>
          <p:nvPr/>
        </p:nvSpPr>
        <p:spPr>
          <a:xfrm>
            <a:off x="6891362" y="2002969"/>
            <a:ext cx="330053" cy="330053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1627112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层数和大小设置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Lecture 5 - </a:t>
            </a:r>
            <a:fld id="{AC1089D3-84F4-7045-A571-C61BEF9B13BC}" type="slidenum"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FFCB0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Google Shape;563;p69"/>
          <p:cNvPicPr preferRelativeResize="0"/>
          <p:nvPr/>
        </p:nvPicPr>
        <p:blipFill rotWithShape="1">
          <a:blip r:embed="rId2">
            <a:alphaModFix/>
          </a:blip>
          <a:srcRect t="8294"/>
          <a:stretch/>
        </p:blipFill>
        <p:spPr>
          <a:xfrm>
            <a:off x="588342" y="2149106"/>
            <a:ext cx="7544264" cy="24560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" name="Google Shape;564;p69"/>
          <p:cNvCxnSpPr/>
          <p:nvPr/>
        </p:nvCxnSpPr>
        <p:spPr>
          <a:xfrm rot="10800000">
            <a:off x="6552993" y="4704618"/>
            <a:ext cx="0" cy="353008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" name="Google Shape;565;p69"/>
          <p:cNvSpPr txBox="1"/>
          <p:nvPr/>
        </p:nvSpPr>
        <p:spPr>
          <a:xfrm>
            <a:off x="4226698" y="4974298"/>
            <a:ext cx="4751963" cy="8931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3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更多隐藏单元</a:t>
            </a:r>
            <a:r>
              <a:rPr kumimoji="0" lang="en-US" sz="23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= 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3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更大容量（非线性程度）</a:t>
            </a:r>
            <a:endParaRPr kumimoji="0" sz="2399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96940" y="1849023"/>
            <a:ext cx="109517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 </a:t>
            </a:r>
            <a:r>
              <a:rPr kumimoji="0" lang="zh-CN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隐藏单元</a:t>
            </a: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733379" y="1849023"/>
            <a:ext cx="109517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6 </a:t>
            </a:r>
            <a:r>
              <a:rPr kumimoji="0" lang="zh-CN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隐藏单元</a:t>
            </a: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269817" y="1849023"/>
            <a:ext cx="119295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20 </a:t>
            </a:r>
            <a:r>
              <a:rPr kumimoji="0" lang="zh-CN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隐藏单元</a:t>
            </a: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8140151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正则项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Lecture 5 - </a:t>
            </a:r>
            <a:fld id="{AC1089D3-84F4-7045-A571-C61BEF9B13BC}" type="slidenum"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FFCB0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Google Shape;571;p7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75653" y="1633069"/>
            <a:ext cx="8390315" cy="306944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572;p70"/>
          <p:cNvSpPr txBox="1"/>
          <p:nvPr/>
        </p:nvSpPr>
        <p:spPr>
          <a:xfrm>
            <a:off x="1027055" y="4740238"/>
            <a:ext cx="7738913" cy="829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86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(Web demo with </a:t>
            </a:r>
            <a:r>
              <a:rPr kumimoji="0" lang="en" sz="1865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ConvNetJS</a:t>
            </a:r>
            <a:r>
              <a:rPr kumimoji="0" lang="en" sz="186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en" sz="1865" b="0" i="0" u="sng" strike="noStrike" kern="1200" cap="none" spc="0" normalizeH="0" baseline="0" noProof="0" dirty="0">
                <a:ln>
                  <a:noFill/>
                </a:ln>
                <a:solidFill>
                  <a:srgbClr val="1155CC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/>
              </a:rPr>
              <a:t>http://cs.stanford.edu/people/karpathy/convnetjs/demo/classify2d.html</a:t>
            </a:r>
            <a:r>
              <a:rPr kumimoji="0" lang="en" sz="186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  <a:endParaRPr kumimoji="0" sz="1865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544642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一种解决方案</a:t>
            </a:r>
            <a:r>
              <a:rPr lang="en-US" dirty="0"/>
              <a:t>: </a:t>
            </a:r>
            <a:r>
              <a:rPr lang="zh-CN" altLang="en-US" b="1" dirty="0"/>
              <a:t>特征变换</a:t>
            </a:r>
            <a:endParaRPr lang="en-US" b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ctr" defTabSz="685800" rtl="0" eaLnBrk="1" latinLnBrk="0" hangingPunct="1">
              <a:defRPr sz="1500" kern="1200">
                <a:solidFill>
                  <a:srgbClr val="FFCB05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Lecture 5 - </a:t>
            </a:r>
            <a:fld id="{AC1089D3-84F4-7045-A571-C61BEF9B13BC}" type="slidenum"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FFCB0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9" name="Google Shape;1731;p100"/>
          <p:cNvCxnSpPr/>
          <p:nvPr/>
        </p:nvCxnSpPr>
        <p:spPr>
          <a:xfrm>
            <a:off x="2363825" y="2435056"/>
            <a:ext cx="0" cy="2593850"/>
          </a:xfrm>
          <a:prstGeom prst="straightConnector1">
            <a:avLst/>
          </a:prstGeom>
          <a:noFill/>
          <a:ln w="254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" name="Google Shape;1732;p100"/>
          <p:cNvCxnSpPr/>
          <p:nvPr/>
        </p:nvCxnSpPr>
        <p:spPr>
          <a:xfrm flipH="1">
            <a:off x="965790" y="3706838"/>
            <a:ext cx="2822513" cy="0"/>
          </a:xfrm>
          <a:prstGeom prst="straightConnector1">
            <a:avLst/>
          </a:prstGeom>
          <a:noFill/>
          <a:ln w="254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" name="Google Shape;1733;p100"/>
          <p:cNvSpPr/>
          <p:nvPr/>
        </p:nvSpPr>
        <p:spPr>
          <a:xfrm>
            <a:off x="2091022" y="3364343"/>
            <a:ext cx="137160" cy="137160"/>
          </a:xfrm>
          <a:prstGeom prst="ellipse">
            <a:avLst/>
          </a:prstGeom>
          <a:solidFill>
            <a:schemeClr val="accent6"/>
          </a:solidFill>
          <a:ln w="19050" cap="flat" cmpd="sng">
            <a:solidFill>
              <a:schemeClr val="accent6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Google Shape;1734;p100"/>
          <p:cNvSpPr/>
          <p:nvPr/>
        </p:nvSpPr>
        <p:spPr>
          <a:xfrm>
            <a:off x="2430083" y="3375637"/>
            <a:ext cx="137160" cy="137160"/>
          </a:xfrm>
          <a:prstGeom prst="ellipse">
            <a:avLst/>
          </a:prstGeom>
          <a:solidFill>
            <a:schemeClr val="accent6"/>
          </a:solidFill>
          <a:ln w="19050" cap="flat" cmpd="sng">
            <a:solidFill>
              <a:schemeClr val="accent6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Google Shape;1735;p100"/>
          <p:cNvSpPr/>
          <p:nvPr/>
        </p:nvSpPr>
        <p:spPr>
          <a:xfrm>
            <a:off x="2204816" y="3832718"/>
            <a:ext cx="137160" cy="137160"/>
          </a:xfrm>
          <a:prstGeom prst="ellipse">
            <a:avLst/>
          </a:prstGeom>
          <a:solidFill>
            <a:schemeClr val="accent6"/>
          </a:solidFill>
          <a:ln w="19050" cap="flat" cmpd="sng">
            <a:solidFill>
              <a:schemeClr val="accent6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Google Shape;1736;p100"/>
          <p:cNvSpPr/>
          <p:nvPr/>
        </p:nvSpPr>
        <p:spPr>
          <a:xfrm>
            <a:off x="2443280" y="3892352"/>
            <a:ext cx="137160" cy="137160"/>
          </a:xfrm>
          <a:prstGeom prst="ellipse">
            <a:avLst/>
          </a:prstGeom>
          <a:solidFill>
            <a:schemeClr val="accent6"/>
          </a:solidFill>
          <a:ln w="19050" cap="flat" cmpd="sng">
            <a:solidFill>
              <a:schemeClr val="accent6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Google Shape;1737;p100"/>
          <p:cNvSpPr/>
          <p:nvPr/>
        </p:nvSpPr>
        <p:spPr>
          <a:xfrm>
            <a:off x="2423459" y="3640643"/>
            <a:ext cx="137160" cy="137160"/>
          </a:xfrm>
          <a:prstGeom prst="ellipse">
            <a:avLst/>
          </a:prstGeom>
          <a:solidFill>
            <a:schemeClr val="accent6"/>
          </a:solidFill>
          <a:ln w="19050" cap="flat" cmpd="sng">
            <a:solidFill>
              <a:schemeClr val="accent6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Google Shape;1738;p100"/>
          <p:cNvSpPr/>
          <p:nvPr/>
        </p:nvSpPr>
        <p:spPr>
          <a:xfrm>
            <a:off x="2065753" y="3612438"/>
            <a:ext cx="137160" cy="137160"/>
          </a:xfrm>
          <a:prstGeom prst="ellipse">
            <a:avLst/>
          </a:prstGeom>
          <a:solidFill>
            <a:schemeClr val="accent6"/>
          </a:solidFill>
          <a:ln w="19050" cap="flat" cmpd="sng">
            <a:solidFill>
              <a:schemeClr val="accent6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Google Shape;1739;p100"/>
          <p:cNvSpPr/>
          <p:nvPr/>
        </p:nvSpPr>
        <p:spPr>
          <a:xfrm>
            <a:off x="2273396" y="3468387"/>
            <a:ext cx="137160" cy="137160"/>
          </a:xfrm>
          <a:prstGeom prst="ellipse">
            <a:avLst/>
          </a:prstGeom>
          <a:solidFill>
            <a:schemeClr val="accent6"/>
          </a:solidFill>
          <a:ln w="19050" cap="flat" cmpd="sng">
            <a:solidFill>
              <a:schemeClr val="accent6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Google Shape;1740;p100"/>
          <p:cNvSpPr/>
          <p:nvPr/>
        </p:nvSpPr>
        <p:spPr>
          <a:xfrm>
            <a:off x="1880276" y="3084163"/>
            <a:ext cx="137160" cy="13716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Google Shape;1741;p100"/>
          <p:cNvSpPr/>
          <p:nvPr/>
        </p:nvSpPr>
        <p:spPr>
          <a:xfrm>
            <a:off x="2118739" y="2905309"/>
            <a:ext cx="137160" cy="13716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Google Shape;1742;p100"/>
          <p:cNvSpPr/>
          <p:nvPr/>
        </p:nvSpPr>
        <p:spPr>
          <a:xfrm>
            <a:off x="2608961" y="3004658"/>
            <a:ext cx="137160" cy="13716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Google Shape;1743;p100"/>
          <p:cNvSpPr/>
          <p:nvPr/>
        </p:nvSpPr>
        <p:spPr>
          <a:xfrm>
            <a:off x="2860671" y="3508127"/>
            <a:ext cx="137160" cy="13716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Google Shape;1744;p100"/>
          <p:cNvSpPr/>
          <p:nvPr/>
        </p:nvSpPr>
        <p:spPr>
          <a:xfrm>
            <a:off x="2787815" y="4038064"/>
            <a:ext cx="137160" cy="13716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Google Shape;1745;p100"/>
          <p:cNvSpPr/>
          <p:nvPr/>
        </p:nvSpPr>
        <p:spPr>
          <a:xfrm>
            <a:off x="2522834" y="4197047"/>
            <a:ext cx="137160" cy="13716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Google Shape;1746;p100"/>
          <p:cNvSpPr/>
          <p:nvPr/>
        </p:nvSpPr>
        <p:spPr>
          <a:xfrm>
            <a:off x="2078999" y="4190424"/>
            <a:ext cx="137160" cy="13716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Google Shape;1747;p100"/>
          <p:cNvSpPr/>
          <p:nvPr/>
        </p:nvSpPr>
        <p:spPr>
          <a:xfrm>
            <a:off x="1847135" y="3985078"/>
            <a:ext cx="137160" cy="13716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Google Shape;1748;p100"/>
          <p:cNvSpPr/>
          <p:nvPr/>
        </p:nvSpPr>
        <p:spPr>
          <a:xfrm>
            <a:off x="1681528" y="3660488"/>
            <a:ext cx="137160" cy="13716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Google Shape;1749;p100"/>
          <p:cNvSpPr/>
          <p:nvPr/>
        </p:nvSpPr>
        <p:spPr>
          <a:xfrm>
            <a:off x="1761032" y="3382260"/>
            <a:ext cx="137160" cy="13716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Google Shape;1750;p100"/>
          <p:cNvSpPr/>
          <p:nvPr/>
        </p:nvSpPr>
        <p:spPr>
          <a:xfrm>
            <a:off x="2854047" y="3210030"/>
            <a:ext cx="137160" cy="13716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Google Shape;1751;p100"/>
          <p:cNvSpPr/>
          <p:nvPr/>
        </p:nvSpPr>
        <p:spPr>
          <a:xfrm>
            <a:off x="2999759" y="3998324"/>
            <a:ext cx="137160" cy="13716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Google Shape;1752;p100"/>
          <p:cNvSpPr/>
          <p:nvPr/>
        </p:nvSpPr>
        <p:spPr>
          <a:xfrm>
            <a:off x="2237983" y="4428912"/>
            <a:ext cx="137160" cy="13716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Google Shape;1753;p100"/>
          <p:cNvSpPr/>
          <p:nvPr/>
        </p:nvSpPr>
        <p:spPr>
          <a:xfrm>
            <a:off x="2979914" y="3726720"/>
            <a:ext cx="137160" cy="13716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Google Shape;1754;p100"/>
          <p:cNvSpPr/>
          <p:nvPr/>
        </p:nvSpPr>
        <p:spPr>
          <a:xfrm>
            <a:off x="2761297" y="4409042"/>
            <a:ext cx="137160" cy="13716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Google Shape;1755;p100"/>
          <p:cNvSpPr txBox="1"/>
          <p:nvPr/>
        </p:nvSpPr>
        <p:spPr>
          <a:xfrm>
            <a:off x="879464" y="3717850"/>
            <a:ext cx="261532" cy="2783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</a:t>
            </a:r>
            <a:endParaRPr kumimoji="0" sz="2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Google Shape;1756;p100"/>
          <p:cNvSpPr txBox="1"/>
          <p:nvPr/>
        </p:nvSpPr>
        <p:spPr>
          <a:xfrm>
            <a:off x="2377047" y="2365081"/>
            <a:ext cx="261532" cy="2783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</a:t>
            </a:r>
            <a:endParaRPr kumimoji="0" sz="2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Google Shape;929;p77"/>
          <p:cNvSpPr txBox="1"/>
          <p:nvPr/>
        </p:nvSpPr>
        <p:spPr>
          <a:xfrm>
            <a:off x="1427768" y="1837777"/>
            <a:ext cx="1872115" cy="444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原始空间</a:t>
            </a:r>
            <a:endParaRPr kumimoji="0" sz="2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957295" y="2574347"/>
            <a:ext cx="182934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 = (x</a:t>
            </a:r>
            <a:r>
              <a:rPr kumimoji="0" lang="en-US" sz="24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+ y</a:t>
            </a:r>
            <a:r>
              <a:rPr kumimoji="0" lang="en-US" sz="24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  <a:r>
              <a:rPr kumimoji="0" lang="en-US" sz="24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1/2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θ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= tan</a:t>
            </a:r>
            <a:r>
              <a:rPr kumimoji="0" lang="en-US" sz="24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-1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(y/x)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4054033" y="3706838"/>
            <a:ext cx="1390409" cy="0"/>
          </a:xfrm>
          <a:prstGeom prst="straightConnector1">
            <a:avLst/>
          </a:prstGeom>
          <a:ln w="889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Google Shape;929;p77"/>
          <p:cNvSpPr txBox="1"/>
          <p:nvPr/>
        </p:nvSpPr>
        <p:spPr>
          <a:xfrm>
            <a:off x="4028317" y="3726721"/>
            <a:ext cx="1327829" cy="8194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特征变换</a:t>
            </a:r>
            <a:endParaRPr kumimoji="0" sz="2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Google Shape;1748;p100"/>
          <p:cNvSpPr/>
          <p:nvPr/>
        </p:nvSpPr>
        <p:spPr>
          <a:xfrm>
            <a:off x="14735277" y="4360120"/>
            <a:ext cx="137160" cy="13716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6187928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本章内容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7.1.</a:t>
            </a:r>
            <a:r>
              <a:rPr lang="zh-CN" altLang="en-US" dirty="0"/>
              <a:t>多层神经网络</a:t>
            </a:r>
            <a:endParaRPr lang="en-US" altLang="zh-CN" dirty="0"/>
          </a:p>
          <a:p>
            <a:r>
              <a:rPr lang="en-US" altLang="zh-CN" dirty="0"/>
              <a:t>7.2.</a:t>
            </a:r>
            <a:r>
              <a:rPr lang="zh-CN" altLang="en-US" dirty="0"/>
              <a:t>激活函数</a:t>
            </a:r>
            <a:endParaRPr lang="en-US" dirty="0"/>
          </a:p>
          <a:p>
            <a:r>
              <a:rPr lang="en-US" altLang="zh-CN" dirty="0">
                <a:solidFill>
                  <a:srgbClr val="00B050"/>
                </a:solidFill>
              </a:rPr>
              <a:t>7.3.</a:t>
            </a:r>
            <a:r>
              <a:rPr lang="zh-CN" altLang="en-US" dirty="0">
                <a:solidFill>
                  <a:srgbClr val="00B050"/>
                </a:solidFill>
              </a:rPr>
              <a:t>后向传播算法</a:t>
            </a:r>
            <a:endParaRPr lang="en-US" altLang="zh-CN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981623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问题</a:t>
            </a:r>
            <a:r>
              <a:rPr lang="en-US" dirty="0"/>
              <a:t>: </a:t>
            </a:r>
            <a:r>
              <a:rPr lang="zh-CN" altLang="en-US" dirty="0"/>
              <a:t>如何计算梯度</a:t>
            </a:r>
            <a:r>
              <a:rPr lang="en-US" dirty="0"/>
              <a:t>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Lecture 6 - </a:t>
            </a:r>
            <a:fld id="{AC1089D3-84F4-7045-A571-C61BEF9B13BC}" type="slidenum"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FFCB0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Google Shape;701;p7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73580" y="1908681"/>
            <a:ext cx="4792528" cy="273917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702;p79"/>
          <p:cNvSpPr txBox="1"/>
          <p:nvPr/>
        </p:nvSpPr>
        <p:spPr>
          <a:xfrm>
            <a:off x="981944" y="4647868"/>
            <a:ext cx="7274006" cy="7477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sz="2000" dirty="0" err="1">
                <a:solidFill>
                  <a:prstClr val="black"/>
                </a:solidFill>
                <a:latin typeface="Calibri" panose="020F0502020204030204"/>
              </a:rPr>
              <a:t>如果我们能计算</a:t>
            </a:r>
            <a:r>
              <a:rPr kumimoji="0" lang="e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                   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那么我们能学习</a:t>
            </a:r>
            <a:r>
              <a:rPr kumimoji="0" lang="e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</a:t>
            </a:r>
            <a:r>
              <a:rPr kumimoji="0" lang="en" sz="20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  <a:r>
              <a:rPr kumimoji="0" lang="e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和</a:t>
            </a:r>
            <a:r>
              <a:rPr kumimoji="0" lang="e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</a:t>
            </a:r>
            <a:r>
              <a:rPr kumimoji="0" lang="en" sz="20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  <a:r>
              <a:rPr kumimoji="0" lang="e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endParaRPr kumimoji="0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Google Shape;705;p79"/>
          <p:cNvSpPr txBox="1"/>
          <p:nvPr/>
        </p:nvSpPr>
        <p:spPr>
          <a:xfrm>
            <a:off x="5049235" y="1873916"/>
            <a:ext cx="2805470" cy="5491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" sz="1799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非线性</a:t>
            </a:r>
            <a:r>
              <a:rPr kumimoji="0" lang="zh-CN" altLang="en-US" sz="1799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响应函数</a:t>
            </a:r>
            <a:endParaRPr kumimoji="0" sz="1799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Google Shape;706;p79"/>
          <p:cNvSpPr txBox="1"/>
          <p:nvPr/>
        </p:nvSpPr>
        <p:spPr>
          <a:xfrm>
            <a:off x="4277361" y="2330297"/>
            <a:ext cx="2805470" cy="5491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799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SVM </a:t>
            </a:r>
            <a:r>
              <a:rPr kumimoji="0" lang="zh-CN" altLang="en" sz="1799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损失</a:t>
            </a:r>
            <a:endParaRPr kumimoji="0" sz="1799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Google Shape;707;p79"/>
          <p:cNvSpPr txBox="1"/>
          <p:nvPr/>
        </p:nvSpPr>
        <p:spPr>
          <a:xfrm>
            <a:off x="2262111" y="3054783"/>
            <a:ext cx="1698758" cy="5491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799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正则项</a:t>
            </a:r>
            <a:endParaRPr kumimoji="0" sz="1799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Google Shape;708;p79"/>
          <p:cNvSpPr txBox="1"/>
          <p:nvPr/>
        </p:nvSpPr>
        <p:spPr>
          <a:xfrm>
            <a:off x="4830717" y="3939903"/>
            <a:ext cx="3933176" cy="5491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" sz="1799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总共</a:t>
            </a:r>
            <a:r>
              <a:rPr kumimoji="0" lang="zh-CN" altLang="en-US" sz="1799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损失</a:t>
            </a:r>
            <a:r>
              <a:rPr kumimoji="0" lang="en" sz="1799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zh-CN" altLang="en" sz="1799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数据</a:t>
            </a:r>
            <a:r>
              <a:rPr kumimoji="0" lang="zh-CN" altLang="en-US" sz="1799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损失</a:t>
            </a:r>
            <a:r>
              <a:rPr kumimoji="0" lang="en" sz="1799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+ </a:t>
            </a:r>
            <a:r>
              <a:rPr kumimoji="0" lang="zh-CN" altLang="en" sz="1799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正则</a:t>
            </a:r>
            <a:r>
              <a:rPr lang="zh-CN" altLang="en-US" sz="1799" dirty="0">
                <a:solidFill>
                  <a:srgbClr val="0000FF"/>
                </a:solidFill>
                <a:latin typeface="Calibri" panose="020F0502020204030204"/>
              </a:rPr>
              <a:t>项</a:t>
            </a:r>
            <a:endParaRPr kumimoji="0" sz="1799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Google Shape;709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7087" y="4575587"/>
            <a:ext cx="1239302" cy="66037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06368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(</a:t>
            </a:r>
            <a:r>
              <a:rPr lang="zh-CN" altLang="en-US" dirty="0"/>
              <a:t>不好</a:t>
            </a:r>
            <a:r>
              <a:rPr lang="en-US" dirty="0"/>
              <a:t>)</a:t>
            </a:r>
            <a:r>
              <a:rPr lang="zh-CN" altLang="en-US" dirty="0"/>
              <a:t>想法</a:t>
            </a:r>
            <a:r>
              <a:rPr lang="en-US" dirty="0"/>
              <a:t>: </a:t>
            </a:r>
            <a:r>
              <a:rPr lang="zh-CN" altLang="en-US" dirty="0"/>
              <a:t>显示推导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Lecture 6 - </a:t>
            </a:r>
            <a:fld id="{AC1089D3-84F4-7045-A571-C61BEF9B13BC}" type="slidenum"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FFCB0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Google Shape;716;p8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37540" y="1628556"/>
            <a:ext cx="5854444" cy="3600886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717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422944"/>
            <a:ext cx="1121858" cy="512717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718;p80"/>
          <p:cNvSpPr txBox="1"/>
          <p:nvPr/>
        </p:nvSpPr>
        <p:spPr>
          <a:xfrm>
            <a:off x="5313716" y="2180325"/>
            <a:ext cx="3592464" cy="12413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lvl="0" defTabSz="685800">
              <a:defRPr/>
            </a:pPr>
            <a:r>
              <a:rPr lang="zh-CN" altLang="en" sz="1799" b="1" dirty="0">
                <a:solidFill>
                  <a:srgbClr val="FF0000"/>
                </a:solidFill>
              </a:rPr>
              <a:t>问题</a:t>
            </a:r>
            <a:r>
              <a:rPr kumimoji="0" lang="en" sz="1799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zh-CN" altLang="en" sz="1799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如何</a:t>
            </a:r>
            <a:r>
              <a:rPr kumimoji="0" lang="zh-CN" altLang="en-US" sz="1799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改变</a:t>
            </a:r>
            <a:r>
              <a:rPr kumimoji="0" lang="zh-CN" altLang="en" sz="1799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损失</a:t>
            </a:r>
            <a:r>
              <a:rPr kumimoji="0" lang="zh-CN" altLang="en-US" sz="1799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函数</a:t>
            </a:r>
            <a:r>
              <a:rPr kumimoji="0" lang="en" sz="1799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 E.g. </a:t>
            </a:r>
            <a:r>
              <a:rPr kumimoji="0" lang="zh-CN" altLang="en" sz="1799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使用</a:t>
            </a:r>
            <a:r>
              <a:rPr kumimoji="0" lang="en" sz="1799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" sz="1799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softmax</a:t>
            </a:r>
            <a:r>
              <a:rPr kumimoji="0" lang="en" sz="1799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zh-CN" altLang="en" sz="1799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替代</a:t>
            </a:r>
            <a:r>
              <a:rPr kumimoji="0" lang="zh-CN" altLang="en-US" sz="1799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" sz="1799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SVM? </a:t>
            </a:r>
            <a:r>
              <a:rPr kumimoji="0" lang="zh-CN" altLang="en-US" sz="1799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需要重新推导</a:t>
            </a:r>
            <a:r>
              <a:rPr kumimoji="0" lang="en-US" sz="1799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!</a:t>
            </a:r>
            <a:endParaRPr kumimoji="0" sz="1799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Google Shape;719;p80"/>
          <p:cNvSpPr txBox="1"/>
          <p:nvPr/>
        </p:nvSpPr>
        <p:spPr>
          <a:xfrm>
            <a:off x="5313715" y="1511050"/>
            <a:ext cx="3758921" cy="4486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" sz="1799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问题</a:t>
            </a:r>
            <a:r>
              <a:rPr kumimoji="0" lang="en" sz="1799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zh-CN" altLang="en" sz="1799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非常</a:t>
            </a:r>
            <a:r>
              <a:rPr kumimoji="0" lang="zh-CN" altLang="en-US" sz="1799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枯燥</a:t>
            </a:r>
            <a:r>
              <a:rPr kumimoji="0" lang="en" sz="1799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zh-CN" altLang="en" sz="1799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很多</a:t>
            </a:r>
            <a:r>
              <a:rPr kumimoji="0" lang="zh-CN" altLang="en-US" sz="1799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矩阵微积分</a:t>
            </a:r>
            <a:endParaRPr kumimoji="0" sz="1799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Google Shape;720;p80"/>
          <p:cNvSpPr txBox="1"/>
          <p:nvPr/>
        </p:nvSpPr>
        <p:spPr>
          <a:xfrm>
            <a:off x="5313715" y="3345523"/>
            <a:ext cx="3758921" cy="84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lvl="0" defTabSz="685800">
              <a:defRPr/>
            </a:pPr>
            <a:r>
              <a:rPr lang="zh-CN" altLang="en" sz="1799" b="1" dirty="0">
                <a:solidFill>
                  <a:srgbClr val="FF0000"/>
                </a:solidFill>
              </a:rPr>
              <a:t>问题</a:t>
            </a:r>
            <a:r>
              <a:rPr kumimoji="0" lang="en" sz="1799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zh-CN" altLang="en" sz="1799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模型</a:t>
            </a:r>
            <a:r>
              <a:rPr kumimoji="0" lang="zh-CN" altLang="en-US" sz="1799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复杂时没法显示推导</a:t>
            </a:r>
            <a:r>
              <a:rPr kumimoji="0" lang="en" sz="1799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!</a:t>
            </a:r>
            <a:endParaRPr kumimoji="0" sz="1799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1905302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更好的方法</a:t>
            </a:r>
            <a:r>
              <a:rPr lang="en-US" dirty="0"/>
              <a:t>: </a:t>
            </a:r>
            <a:r>
              <a:rPr lang="zh-CN" altLang="en-US" b="1" dirty="0"/>
              <a:t>计算图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Lecture 6 - </a:t>
            </a:r>
            <a:fld id="{AC1089D3-84F4-7045-A571-C61BEF9B13BC}" type="slidenum"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FFCB0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Google Shape;726;p8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019312" y="2248195"/>
            <a:ext cx="1495036" cy="495171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5" name="Google Shape;727;p81"/>
          <p:cNvSpPr/>
          <p:nvPr/>
        </p:nvSpPr>
        <p:spPr>
          <a:xfrm>
            <a:off x="1071295" y="2443794"/>
            <a:ext cx="374903" cy="957351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86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</a:t>
            </a: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6" name="Google Shape;728;p81"/>
          <p:cNvCxnSpPr/>
          <p:nvPr/>
        </p:nvCxnSpPr>
        <p:spPr>
          <a:xfrm>
            <a:off x="1675163" y="2882530"/>
            <a:ext cx="592646" cy="33501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" name="Google Shape;729;p81"/>
          <p:cNvSpPr/>
          <p:nvPr/>
        </p:nvSpPr>
        <p:spPr>
          <a:xfrm>
            <a:off x="512916" y="3529461"/>
            <a:ext cx="933357" cy="957351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86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</a:t>
            </a: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8" name="Google Shape;730;p81"/>
          <p:cNvCxnSpPr/>
          <p:nvPr/>
        </p:nvCxnSpPr>
        <p:spPr>
          <a:xfrm rot="10800000" flipH="1">
            <a:off x="1621640" y="3528611"/>
            <a:ext cx="678123" cy="518565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" name="Google Shape;731;p81"/>
          <p:cNvSpPr/>
          <p:nvPr/>
        </p:nvSpPr>
        <p:spPr>
          <a:xfrm>
            <a:off x="2419419" y="3071206"/>
            <a:ext cx="622338" cy="622338"/>
          </a:xfrm>
          <a:prstGeom prst="ellipse">
            <a:avLst/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999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0" name="Google Shape;732;p81"/>
          <p:cNvCxnSpPr/>
          <p:nvPr/>
        </p:nvCxnSpPr>
        <p:spPr>
          <a:xfrm>
            <a:off x="3170188" y="3382375"/>
            <a:ext cx="1246175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1" name="Google Shape;733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5009" y="2245158"/>
            <a:ext cx="4458664" cy="478001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2" name="Google Shape;734;p81"/>
          <p:cNvSpPr/>
          <p:nvPr/>
        </p:nvSpPr>
        <p:spPr>
          <a:xfrm>
            <a:off x="4489230" y="3071206"/>
            <a:ext cx="622338" cy="622338"/>
          </a:xfrm>
          <a:prstGeom prst="ellipse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hinge loss</a:t>
            </a:r>
            <a:endParaRPr kumimoji="0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3" name="Google Shape;735;p81"/>
          <p:cNvCxnSpPr/>
          <p:nvPr/>
        </p:nvCxnSpPr>
        <p:spPr>
          <a:xfrm>
            <a:off x="5303856" y="3382375"/>
            <a:ext cx="81098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" name="Google Shape;736;p81"/>
          <p:cNvCxnSpPr/>
          <p:nvPr/>
        </p:nvCxnSpPr>
        <p:spPr>
          <a:xfrm rot="10800000" flipH="1">
            <a:off x="1684161" y="3585122"/>
            <a:ext cx="4796951" cy="725211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5" name="Google Shape;738;p81"/>
          <p:cNvSpPr/>
          <p:nvPr/>
        </p:nvSpPr>
        <p:spPr>
          <a:xfrm>
            <a:off x="4675032" y="3965423"/>
            <a:ext cx="622338" cy="622338"/>
          </a:xfrm>
          <a:prstGeom prst="ellipse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</a:t>
            </a:r>
            <a:endParaRPr kumimoji="0" sz="1799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6" name="Google Shape;739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3392" y="4492883"/>
            <a:ext cx="810989" cy="405494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7" name="Google Shape;737;p81"/>
          <p:cNvSpPr/>
          <p:nvPr/>
        </p:nvSpPr>
        <p:spPr>
          <a:xfrm>
            <a:off x="6278365" y="3179628"/>
            <a:ext cx="405494" cy="405494"/>
          </a:xfrm>
          <a:prstGeom prst="ellipse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+</a:t>
            </a:r>
            <a:endParaRPr kumimoji="0" sz="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8" name="Google Shape;740;p81"/>
          <p:cNvCxnSpPr/>
          <p:nvPr/>
        </p:nvCxnSpPr>
        <p:spPr>
          <a:xfrm>
            <a:off x="6735758" y="3382375"/>
            <a:ext cx="81098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9" name="Google Shape;741;p81"/>
          <p:cNvSpPr txBox="1"/>
          <p:nvPr/>
        </p:nvSpPr>
        <p:spPr>
          <a:xfrm>
            <a:off x="7663853" y="3179628"/>
            <a:ext cx="326915" cy="263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</a:t>
            </a:r>
            <a:endParaRPr kumimoji="0" sz="1799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Google Shape;742;p81"/>
          <p:cNvSpPr txBox="1"/>
          <p:nvPr/>
        </p:nvSpPr>
        <p:spPr>
          <a:xfrm>
            <a:off x="3300540" y="3026736"/>
            <a:ext cx="1198788" cy="183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865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</a:t>
            </a:r>
            <a:r>
              <a:rPr kumimoji="0" lang="en" sz="186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(scores)</a:t>
            </a:r>
            <a:endParaRPr kumimoji="0" sz="1865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Google Shape;744;p81"/>
          <p:cNvSpPr txBox="1"/>
          <p:nvPr/>
        </p:nvSpPr>
        <p:spPr>
          <a:xfrm>
            <a:off x="2552984" y="3130990"/>
            <a:ext cx="352709" cy="300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9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*</a:t>
            </a:r>
            <a:endParaRPr kumimoji="0" sz="2999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9686788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131094"/>
            <a:ext cx="2840691" cy="691454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后向传播算法</a:t>
            </a:r>
            <a:r>
              <a:rPr lang="en-US" dirty="0"/>
              <a:t>:</a:t>
            </a:r>
            <a:br>
              <a:rPr lang="en-US" dirty="0"/>
            </a:br>
            <a:r>
              <a:rPr lang="zh-CN" altLang="en-US" dirty="0"/>
              <a:t>举例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Lecture 6 - </a:t>
            </a:r>
            <a:fld id="{AC1089D3-84F4-7045-A571-C61BEF9B13BC}" type="slidenum"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FFCB0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Google Shape;809;p8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148429" y="1309108"/>
            <a:ext cx="4509525" cy="205619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5" name="Google Shape;810;p86"/>
          <p:cNvSpPr/>
          <p:nvPr/>
        </p:nvSpPr>
        <p:spPr>
          <a:xfrm>
            <a:off x="4344478" y="1610354"/>
            <a:ext cx="374903" cy="26333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Google Shape;811;p86"/>
          <p:cNvSpPr/>
          <p:nvPr/>
        </p:nvSpPr>
        <p:spPr>
          <a:xfrm>
            <a:off x="4417084" y="2368956"/>
            <a:ext cx="374903" cy="26333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Google Shape;812;p86"/>
          <p:cNvSpPr/>
          <p:nvPr/>
        </p:nvSpPr>
        <p:spPr>
          <a:xfrm>
            <a:off x="6284473" y="2010800"/>
            <a:ext cx="374903" cy="26333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Google Shape;813;p86"/>
          <p:cNvSpPr/>
          <p:nvPr/>
        </p:nvSpPr>
        <p:spPr>
          <a:xfrm>
            <a:off x="8112022" y="2554033"/>
            <a:ext cx="374903" cy="26333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Google Shape;814;p86"/>
          <p:cNvSpPr/>
          <p:nvPr/>
        </p:nvSpPr>
        <p:spPr>
          <a:xfrm>
            <a:off x="4344478" y="3172598"/>
            <a:ext cx="374903" cy="15805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Google Shape;812;p86"/>
          <p:cNvSpPr/>
          <p:nvPr/>
        </p:nvSpPr>
        <p:spPr>
          <a:xfrm>
            <a:off x="6313765" y="1690881"/>
            <a:ext cx="374903" cy="26333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Google Shape;812;p86"/>
          <p:cNvSpPr/>
          <p:nvPr/>
        </p:nvSpPr>
        <p:spPr>
          <a:xfrm>
            <a:off x="8203077" y="2250515"/>
            <a:ext cx="374903" cy="26333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Google Shape;814;p86"/>
          <p:cNvSpPr/>
          <p:nvPr/>
        </p:nvSpPr>
        <p:spPr>
          <a:xfrm>
            <a:off x="4421590" y="2817365"/>
            <a:ext cx="374903" cy="26045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Google Shape;814;p86"/>
          <p:cNvSpPr/>
          <p:nvPr/>
        </p:nvSpPr>
        <p:spPr>
          <a:xfrm>
            <a:off x="4417084" y="2053651"/>
            <a:ext cx="374903" cy="26045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Google Shape;814;p86"/>
          <p:cNvSpPr/>
          <p:nvPr/>
        </p:nvSpPr>
        <p:spPr>
          <a:xfrm>
            <a:off x="4419910" y="1322878"/>
            <a:ext cx="374903" cy="23262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238" y="2118488"/>
            <a:ext cx="3421892" cy="410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14297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131094"/>
            <a:ext cx="2840691" cy="691454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后向传播算法</a:t>
            </a:r>
            <a:r>
              <a:rPr lang="en-US" altLang="zh-CN" dirty="0"/>
              <a:t>:</a:t>
            </a:r>
            <a:br>
              <a:rPr lang="en-US" altLang="zh-CN" dirty="0"/>
            </a:br>
            <a:r>
              <a:rPr lang="zh-CN" altLang="en-US" dirty="0"/>
              <a:t>举例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Lecture 6 - </a:t>
            </a:r>
            <a:fld id="{AC1089D3-84F4-7045-A571-C61BEF9B13BC}" type="slidenum"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FFCB0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Google Shape;809;p8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148429" y="1309108"/>
            <a:ext cx="4509525" cy="205619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5" name="Google Shape;810;p86"/>
          <p:cNvSpPr/>
          <p:nvPr/>
        </p:nvSpPr>
        <p:spPr>
          <a:xfrm>
            <a:off x="4344478" y="1610354"/>
            <a:ext cx="374903" cy="26333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Google Shape;811;p86"/>
          <p:cNvSpPr/>
          <p:nvPr/>
        </p:nvSpPr>
        <p:spPr>
          <a:xfrm>
            <a:off x="4417084" y="2368956"/>
            <a:ext cx="374903" cy="26333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Google Shape;812;p86"/>
          <p:cNvSpPr/>
          <p:nvPr/>
        </p:nvSpPr>
        <p:spPr>
          <a:xfrm>
            <a:off x="6284473" y="2010800"/>
            <a:ext cx="374903" cy="26333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Google Shape;813;p86"/>
          <p:cNvSpPr/>
          <p:nvPr/>
        </p:nvSpPr>
        <p:spPr>
          <a:xfrm>
            <a:off x="8112022" y="2554033"/>
            <a:ext cx="374903" cy="26333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Google Shape;814;p86"/>
          <p:cNvSpPr/>
          <p:nvPr/>
        </p:nvSpPr>
        <p:spPr>
          <a:xfrm>
            <a:off x="4344478" y="3172598"/>
            <a:ext cx="374903" cy="15805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Google Shape;835;p87"/>
          <p:cNvSpPr txBox="1"/>
          <p:nvPr/>
        </p:nvSpPr>
        <p:spPr>
          <a:xfrm>
            <a:off x="330014" y="2558523"/>
            <a:ext cx="3621557" cy="598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399" b="0" i="0" u="none" strike="noStrike" kern="1200" cap="none" spc="0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e.g. x = -2, y = 5, z = -4</a:t>
            </a:r>
            <a:endParaRPr kumimoji="0" sz="2399" b="0" i="0" u="none" strike="noStrike" kern="1200" cap="none" spc="0" normalizeH="0" baseline="0" noProof="0" dirty="0">
              <a:ln>
                <a:noFill/>
              </a:ln>
              <a:solidFill>
                <a:srgbClr val="38761D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Google Shape;812;p86"/>
          <p:cNvSpPr/>
          <p:nvPr/>
        </p:nvSpPr>
        <p:spPr>
          <a:xfrm>
            <a:off x="6313765" y="1690881"/>
            <a:ext cx="374903" cy="26333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Google Shape;812;p86"/>
          <p:cNvSpPr/>
          <p:nvPr/>
        </p:nvSpPr>
        <p:spPr>
          <a:xfrm>
            <a:off x="8203077" y="2250515"/>
            <a:ext cx="374903" cy="26333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238" y="2118488"/>
            <a:ext cx="3421892" cy="410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38850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131094"/>
            <a:ext cx="2840691" cy="691454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后向传播算法</a:t>
            </a:r>
            <a:r>
              <a:rPr lang="en-US" altLang="zh-CN" dirty="0"/>
              <a:t>:</a:t>
            </a:r>
            <a:br>
              <a:rPr lang="en-US" altLang="zh-CN" dirty="0"/>
            </a:br>
            <a:r>
              <a:rPr lang="zh-CN" altLang="en-US" dirty="0"/>
              <a:t>举例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Lecture 6 - </a:t>
            </a:r>
            <a:fld id="{AC1089D3-84F4-7045-A571-C61BEF9B13BC}" type="slidenum"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FFCB0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Google Shape;809;p8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148429" y="1309108"/>
            <a:ext cx="4509525" cy="205619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5" name="Google Shape;810;p86"/>
          <p:cNvSpPr/>
          <p:nvPr/>
        </p:nvSpPr>
        <p:spPr>
          <a:xfrm>
            <a:off x="4344478" y="1610354"/>
            <a:ext cx="374903" cy="26333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Google Shape;811;p86"/>
          <p:cNvSpPr/>
          <p:nvPr/>
        </p:nvSpPr>
        <p:spPr>
          <a:xfrm>
            <a:off x="4417084" y="2368956"/>
            <a:ext cx="374903" cy="26333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Google Shape;812;p86"/>
          <p:cNvSpPr/>
          <p:nvPr/>
        </p:nvSpPr>
        <p:spPr>
          <a:xfrm>
            <a:off x="6284473" y="2010800"/>
            <a:ext cx="374903" cy="26333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Google Shape;813;p86"/>
          <p:cNvSpPr/>
          <p:nvPr/>
        </p:nvSpPr>
        <p:spPr>
          <a:xfrm>
            <a:off x="8112022" y="2554033"/>
            <a:ext cx="374903" cy="26333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Google Shape;814;p86"/>
          <p:cNvSpPr/>
          <p:nvPr/>
        </p:nvSpPr>
        <p:spPr>
          <a:xfrm>
            <a:off x="4344478" y="3172598"/>
            <a:ext cx="374903" cy="15805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Google Shape;835;p87"/>
          <p:cNvSpPr txBox="1"/>
          <p:nvPr/>
        </p:nvSpPr>
        <p:spPr>
          <a:xfrm>
            <a:off x="330014" y="2558523"/>
            <a:ext cx="3621557" cy="598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399" b="0" i="0" u="none" strike="noStrike" kern="1200" cap="none" spc="0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e.g. x = -2, y = 5, z = -4</a:t>
            </a:r>
            <a:endParaRPr kumimoji="0" sz="2399" b="0" i="0" u="none" strike="noStrike" kern="1200" cap="none" spc="0" normalizeH="0" baseline="0" noProof="0" dirty="0">
              <a:ln>
                <a:noFill/>
              </a:ln>
              <a:solidFill>
                <a:srgbClr val="38761D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3202522"/>
            <a:ext cx="2741456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1. </a:t>
            </a:r>
            <a:r>
              <a:rPr kumimoji="0" lang="zh-CN" altLang="en-US" sz="2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前向传递</a:t>
            </a: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zh-CN" alt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计算输出</a:t>
            </a:r>
            <a:endParaRPr kumimoji="0" lang="en-US" sz="21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238" y="2118488"/>
            <a:ext cx="3421892" cy="410943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583" y="3714796"/>
            <a:ext cx="1881293" cy="37719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0982" y="3713544"/>
            <a:ext cx="1127600" cy="377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54600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131094"/>
            <a:ext cx="2840691" cy="691454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后向传播算法</a:t>
            </a:r>
            <a:r>
              <a:rPr lang="en-US" altLang="zh-CN" dirty="0"/>
              <a:t>:</a:t>
            </a:r>
            <a:br>
              <a:rPr lang="en-US" altLang="zh-CN" dirty="0"/>
            </a:br>
            <a:r>
              <a:rPr lang="zh-CN" altLang="en-US" dirty="0"/>
              <a:t>举例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Lecture 6 - </a:t>
            </a:r>
            <a:fld id="{AC1089D3-84F4-7045-A571-C61BEF9B13BC}" type="slidenum"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FFCB0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Google Shape;809;p8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148429" y="1309108"/>
            <a:ext cx="4509525" cy="205619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5" name="Google Shape;810;p86"/>
          <p:cNvSpPr/>
          <p:nvPr/>
        </p:nvSpPr>
        <p:spPr>
          <a:xfrm>
            <a:off x="4344478" y="1610354"/>
            <a:ext cx="374903" cy="26333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Google Shape;811;p86"/>
          <p:cNvSpPr/>
          <p:nvPr/>
        </p:nvSpPr>
        <p:spPr>
          <a:xfrm>
            <a:off x="4417084" y="2368956"/>
            <a:ext cx="374903" cy="26333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Google Shape;812;p86"/>
          <p:cNvSpPr/>
          <p:nvPr/>
        </p:nvSpPr>
        <p:spPr>
          <a:xfrm>
            <a:off x="6284473" y="2010800"/>
            <a:ext cx="374903" cy="26333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Google Shape;813;p86"/>
          <p:cNvSpPr/>
          <p:nvPr/>
        </p:nvSpPr>
        <p:spPr>
          <a:xfrm>
            <a:off x="8112022" y="2554033"/>
            <a:ext cx="374903" cy="26333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Google Shape;814;p86"/>
          <p:cNvSpPr/>
          <p:nvPr/>
        </p:nvSpPr>
        <p:spPr>
          <a:xfrm>
            <a:off x="4344478" y="3172598"/>
            <a:ext cx="374903" cy="15805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Google Shape;835;p87"/>
          <p:cNvSpPr txBox="1"/>
          <p:nvPr/>
        </p:nvSpPr>
        <p:spPr>
          <a:xfrm>
            <a:off x="330014" y="2558523"/>
            <a:ext cx="3621557" cy="598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399" b="0" i="0" u="none" strike="noStrike" kern="1200" cap="none" spc="0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e.g. x = -2, y = 5, z = -4</a:t>
            </a:r>
            <a:endParaRPr kumimoji="0" sz="2399" b="0" i="0" u="none" strike="noStrike" kern="1200" cap="none" spc="0" normalizeH="0" baseline="0" noProof="0" dirty="0">
              <a:ln>
                <a:noFill/>
              </a:ln>
              <a:solidFill>
                <a:srgbClr val="38761D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3202522"/>
            <a:ext cx="2741456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defTabSz="685800">
              <a:defRPr/>
            </a:pPr>
            <a:r>
              <a:rPr lang="en-US" altLang="zh-CN" sz="2100" b="1" dirty="0">
                <a:solidFill>
                  <a:prstClr val="black"/>
                </a:solidFill>
              </a:rPr>
              <a:t>1. </a:t>
            </a:r>
            <a:r>
              <a:rPr lang="zh-CN" altLang="en-US" sz="2100" b="1" dirty="0">
                <a:solidFill>
                  <a:prstClr val="black"/>
                </a:solidFill>
              </a:rPr>
              <a:t>前向传递</a:t>
            </a:r>
            <a:r>
              <a:rPr lang="en-US" altLang="zh-CN" sz="2100" dirty="0">
                <a:solidFill>
                  <a:prstClr val="black"/>
                </a:solidFill>
              </a:rPr>
              <a:t>: </a:t>
            </a:r>
            <a:r>
              <a:rPr lang="zh-CN" altLang="en-US" sz="2100" dirty="0">
                <a:solidFill>
                  <a:prstClr val="black"/>
                </a:solidFill>
              </a:rPr>
              <a:t>计算输出</a:t>
            </a:r>
            <a:endParaRPr lang="en-US" altLang="zh-CN" sz="2100" b="1" dirty="0">
              <a:solidFill>
                <a:prstClr val="black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0" y="4211844"/>
            <a:ext cx="2741456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2. </a:t>
            </a:r>
            <a:r>
              <a:rPr kumimoji="0" lang="zh-CN" altLang="en-US" sz="2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后向传递</a:t>
            </a: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zh-CN" alt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计算导数</a:t>
            </a:r>
            <a:endParaRPr kumimoji="0" lang="en-US" sz="21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Google Shape;1017;p95"/>
          <p:cNvSpPr txBox="1"/>
          <p:nvPr/>
        </p:nvSpPr>
        <p:spPr>
          <a:xfrm>
            <a:off x="533400" y="4800600"/>
            <a:ext cx="1255770" cy="502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" sz="23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想</a:t>
            </a:r>
            <a:r>
              <a:rPr kumimoji="0" lang="zh-CN" altLang="en-US" sz="23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计算</a:t>
            </a:r>
            <a:r>
              <a:rPr kumimoji="0" lang="en" sz="23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endParaRPr kumimoji="0" sz="2399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583" y="3714796"/>
            <a:ext cx="1881293" cy="37719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0982" y="3713544"/>
            <a:ext cx="1127600" cy="37719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238" y="2118488"/>
            <a:ext cx="3421892" cy="410943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7725" y="4724117"/>
            <a:ext cx="1680644" cy="754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30324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131094"/>
            <a:ext cx="2840691" cy="691454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后向传播算法</a:t>
            </a:r>
            <a:r>
              <a:rPr lang="en-US" altLang="zh-CN" dirty="0"/>
              <a:t>:</a:t>
            </a:r>
            <a:br>
              <a:rPr lang="en-US" altLang="zh-CN" dirty="0"/>
            </a:br>
            <a:r>
              <a:rPr lang="zh-CN" altLang="en-US" dirty="0"/>
              <a:t>举例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Lecture 6 - </a:t>
            </a:r>
            <a:fld id="{AC1089D3-84F4-7045-A571-C61BEF9B13BC}" type="slidenum"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FFCB0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Google Shape;809;p8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148429" y="1309108"/>
            <a:ext cx="4509525" cy="205619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5" name="Google Shape;810;p86"/>
          <p:cNvSpPr/>
          <p:nvPr/>
        </p:nvSpPr>
        <p:spPr>
          <a:xfrm>
            <a:off x="4344478" y="1610354"/>
            <a:ext cx="374903" cy="26333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Google Shape;811;p86"/>
          <p:cNvSpPr/>
          <p:nvPr/>
        </p:nvSpPr>
        <p:spPr>
          <a:xfrm>
            <a:off x="4417084" y="2368956"/>
            <a:ext cx="374903" cy="26333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Google Shape;812;p86"/>
          <p:cNvSpPr/>
          <p:nvPr/>
        </p:nvSpPr>
        <p:spPr>
          <a:xfrm>
            <a:off x="6284473" y="2010800"/>
            <a:ext cx="374903" cy="26333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Google Shape;813;p86"/>
          <p:cNvSpPr/>
          <p:nvPr/>
        </p:nvSpPr>
        <p:spPr>
          <a:xfrm>
            <a:off x="8112022" y="2554033"/>
            <a:ext cx="374903" cy="26333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Google Shape;814;p86"/>
          <p:cNvSpPr/>
          <p:nvPr/>
        </p:nvSpPr>
        <p:spPr>
          <a:xfrm>
            <a:off x="4344478" y="3172598"/>
            <a:ext cx="374903" cy="15805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Google Shape;835;p87"/>
          <p:cNvSpPr txBox="1"/>
          <p:nvPr/>
        </p:nvSpPr>
        <p:spPr>
          <a:xfrm>
            <a:off x="330014" y="2558523"/>
            <a:ext cx="3621557" cy="598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399" b="0" i="0" u="none" strike="noStrike" kern="1200" cap="none" spc="0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e.g. x = -2, y = 5, z = -4</a:t>
            </a:r>
            <a:endParaRPr kumimoji="0" sz="2399" b="0" i="0" u="none" strike="noStrike" kern="1200" cap="none" spc="0" normalizeH="0" baseline="0" noProof="0" dirty="0">
              <a:ln>
                <a:noFill/>
              </a:ln>
              <a:solidFill>
                <a:srgbClr val="38761D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3202522"/>
            <a:ext cx="2741456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defTabSz="685800">
              <a:defRPr/>
            </a:pPr>
            <a:r>
              <a:rPr lang="en-US" altLang="zh-CN" sz="2100" b="1" dirty="0">
                <a:solidFill>
                  <a:prstClr val="black"/>
                </a:solidFill>
              </a:rPr>
              <a:t>1. </a:t>
            </a:r>
            <a:r>
              <a:rPr lang="zh-CN" altLang="en-US" sz="2100" b="1" dirty="0">
                <a:solidFill>
                  <a:prstClr val="black"/>
                </a:solidFill>
              </a:rPr>
              <a:t>前向传递</a:t>
            </a:r>
            <a:r>
              <a:rPr lang="en-US" altLang="zh-CN" sz="2100" dirty="0">
                <a:solidFill>
                  <a:prstClr val="black"/>
                </a:solidFill>
              </a:rPr>
              <a:t>: </a:t>
            </a:r>
            <a:r>
              <a:rPr lang="zh-CN" altLang="en-US" sz="2100" dirty="0">
                <a:solidFill>
                  <a:prstClr val="black"/>
                </a:solidFill>
              </a:rPr>
              <a:t>计算输出</a:t>
            </a:r>
            <a:endParaRPr lang="en-US" altLang="zh-CN" sz="2100" b="1" dirty="0">
              <a:solidFill>
                <a:prstClr val="black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0" y="4211844"/>
            <a:ext cx="2741456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defTabSz="685800">
              <a:defRPr/>
            </a:pPr>
            <a:r>
              <a:rPr lang="en-US" altLang="zh-CN" sz="2100" b="1" dirty="0">
                <a:solidFill>
                  <a:prstClr val="black"/>
                </a:solidFill>
              </a:rPr>
              <a:t>2. </a:t>
            </a:r>
            <a:r>
              <a:rPr lang="zh-CN" altLang="en-US" sz="2100" b="1" dirty="0">
                <a:solidFill>
                  <a:prstClr val="black"/>
                </a:solidFill>
              </a:rPr>
              <a:t>后向传递</a:t>
            </a:r>
            <a:r>
              <a:rPr lang="en-US" altLang="zh-CN" sz="2100" dirty="0">
                <a:solidFill>
                  <a:prstClr val="black"/>
                </a:solidFill>
              </a:rPr>
              <a:t>: </a:t>
            </a:r>
            <a:r>
              <a:rPr lang="zh-CN" altLang="en-US" sz="2100" dirty="0">
                <a:solidFill>
                  <a:prstClr val="black"/>
                </a:solidFill>
              </a:rPr>
              <a:t>计算导数</a:t>
            </a:r>
            <a:endParaRPr lang="en-US" altLang="zh-CN" sz="2100" b="1" dirty="0">
              <a:solidFill>
                <a:prstClr val="black"/>
              </a:solidFill>
            </a:endParaRPr>
          </a:p>
        </p:txBody>
      </p:sp>
      <p:sp>
        <p:nvSpPr>
          <p:cNvPr id="20" name="Google Shape;1017;p95"/>
          <p:cNvSpPr txBox="1"/>
          <p:nvPr/>
        </p:nvSpPr>
        <p:spPr>
          <a:xfrm>
            <a:off x="533400" y="4816160"/>
            <a:ext cx="1264139" cy="502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defTabSz="685800"/>
            <a:r>
              <a:rPr lang="zh-CN" altLang="en-US" sz="2399" dirty="0">
                <a:solidFill>
                  <a:prstClr val="black"/>
                </a:solidFill>
              </a:rPr>
              <a:t>想计算</a:t>
            </a:r>
            <a:r>
              <a:rPr lang="en-US" altLang="zh-CN" sz="2399" dirty="0">
                <a:solidFill>
                  <a:prstClr val="black"/>
                </a:solidFill>
              </a:rPr>
              <a:t>: </a:t>
            </a:r>
            <a:endParaRPr lang="zh-CN" altLang="en-US" sz="2399" dirty="0">
              <a:solidFill>
                <a:prstClr val="black"/>
              </a:solidFill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3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endParaRPr kumimoji="0" sz="2399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6" name="Google Shape;768;p83"/>
          <p:cNvCxnSpPr/>
          <p:nvPr/>
        </p:nvCxnSpPr>
        <p:spPr>
          <a:xfrm flipV="1">
            <a:off x="8273129" y="2855303"/>
            <a:ext cx="2631" cy="713392"/>
          </a:xfrm>
          <a:prstGeom prst="straightConnector1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22" name="Pictur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238" y="2118488"/>
            <a:ext cx="3421892" cy="410943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583" y="3714796"/>
            <a:ext cx="1881293" cy="37719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0982" y="3713544"/>
            <a:ext cx="1127600" cy="37719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0905" y="3634278"/>
            <a:ext cx="383583" cy="754380"/>
          </a:xfrm>
          <a:prstGeom prst="rect">
            <a:avLst/>
          </a:prstGeom>
        </p:spPr>
      </p:pic>
      <p:sp>
        <p:nvSpPr>
          <p:cNvPr id="28" name="Rectangle 27"/>
          <p:cNvSpPr/>
          <p:nvPr/>
        </p:nvSpPr>
        <p:spPr>
          <a:xfrm>
            <a:off x="7972659" y="3568694"/>
            <a:ext cx="600076" cy="877851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7725" y="4724117"/>
            <a:ext cx="1680644" cy="754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8394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131094"/>
            <a:ext cx="2840691" cy="691454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后向传播算法</a:t>
            </a:r>
            <a:r>
              <a:rPr lang="en-US" altLang="zh-CN" dirty="0"/>
              <a:t>:</a:t>
            </a:r>
            <a:br>
              <a:rPr lang="en-US" altLang="zh-CN" dirty="0"/>
            </a:br>
            <a:r>
              <a:rPr lang="zh-CN" altLang="en-US" dirty="0"/>
              <a:t>举例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Lecture 6 - </a:t>
            </a:r>
            <a:fld id="{AC1089D3-84F4-7045-A571-C61BEF9B13BC}" type="slidenum"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FFCB0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Google Shape;809;p8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148429" y="1309108"/>
            <a:ext cx="4509525" cy="205619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5" name="Google Shape;810;p86"/>
          <p:cNvSpPr/>
          <p:nvPr/>
        </p:nvSpPr>
        <p:spPr>
          <a:xfrm>
            <a:off x="4344478" y="1610354"/>
            <a:ext cx="374903" cy="26333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Google Shape;811;p86"/>
          <p:cNvSpPr/>
          <p:nvPr/>
        </p:nvSpPr>
        <p:spPr>
          <a:xfrm>
            <a:off x="4417084" y="2368956"/>
            <a:ext cx="374903" cy="26333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Google Shape;812;p86"/>
          <p:cNvSpPr/>
          <p:nvPr/>
        </p:nvSpPr>
        <p:spPr>
          <a:xfrm>
            <a:off x="6284473" y="2010800"/>
            <a:ext cx="374903" cy="26333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Google Shape;814;p86"/>
          <p:cNvSpPr/>
          <p:nvPr/>
        </p:nvSpPr>
        <p:spPr>
          <a:xfrm>
            <a:off x="4344478" y="3172598"/>
            <a:ext cx="374903" cy="15805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Google Shape;835;p87"/>
          <p:cNvSpPr txBox="1"/>
          <p:nvPr/>
        </p:nvSpPr>
        <p:spPr>
          <a:xfrm>
            <a:off x="330014" y="2558523"/>
            <a:ext cx="3621557" cy="598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399" b="0" i="0" u="none" strike="noStrike" kern="1200" cap="none" spc="0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e.g. x = -2, y = 5, z = -4</a:t>
            </a:r>
            <a:endParaRPr kumimoji="0" sz="2399" b="0" i="0" u="none" strike="noStrike" kern="1200" cap="none" spc="0" normalizeH="0" baseline="0" noProof="0" dirty="0">
              <a:ln>
                <a:noFill/>
              </a:ln>
              <a:solidFill>
                <a:srgbClr val="38761D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3202522"/>
            <a:ext cx="2741456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defTabSz="685800">
              <a:defRPr/>
            </a:pPr>
            <a:r>
              <a:rPr lang="en-US" altLang="zh-CN" sz="2100" b="1" dirty="0">
                <a:solidFill>
                  <a:prstClr val="black"/>
                </a:solidFill>
              </a:rPr>
              <a:t>1. </a:t>
            </a:r>
            <a:r>
              <a:rPr lang="zh-CN" altLang="en-US" sz="2100" b="1" dirty="0">
                <a:solidFill>
                  <a:prstClr val="black"/>
                </a:solidFill>
              </a:rPr>
              <a:t>前向传递</a:t>
            </a:r>
            <a:r>
              <a:rPr lang="en-US" altLang="zh-CN" sz="2100" dirty="0">
                <a:solidFill>
                  <a:prstClr val="black"/>
                </a:solidFill>
              </a:rPr>
              <a:t>: </a:t>
            </a:r>
            <a:r>
              <a:rPr lang="zh-CN" altLang="en-US" sz="2100" dirty="0">
                <a:solidFill>
                  <a:prstClr val="black"/>
                </a:solidFill>
              </a:rPr>
              <a:t>计算输出</a:t>
            </a:r>
            <a:endParaRPr lang="en-US" altLang="zh-CN" sz="2100" b="1" dirty="0">
              <a:solidFill>
                <a:prstClr val="black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0" y="4211844"/>
            <a:ext cx="2741456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defTabSz="685800">
              <a:defRPr/>
            </a:pPr>
            <a:r>
              <a:rPr lang="en-US" altLang="zh-CN" sz="2100" b="1" dirty="0">
                <a:solidFill>
                  <a:prstClr val="black"/>
                </a:solidFill>
              </a:rPr>
              <a:t>2. </a:t>
            </a:r>
            <a:r>
              <a:rPr lang="zh-CN" altLang="en-US" sz="2100" b="1" dirty="0">
                <a:solidFill>
                  <a:prstClr val="black"/>
                </a:solidFill>
              </a:rPr>
              <a:t>后向传递</a:t>
            </a:r>
            <a:r>
              <a:rPr lang="en-US" altLang="zh-CN" sz="2100" dirty="0">
                <a:solidFill>
                  <a:prstClr val="black"/>
                </a:solidFill>
              </a:rPr>
              <a:t>: </a:t>
            </a:r>
            <a:r>
              <a:rPr lang="zh-CN" altLang="en-US" sz="2100" dirty="0">
                <a:solidFill>
                  <a:prstClr val="black"/>
                </a:solidFill>
              </a:rPr>
              <a:t>计算导数</a:t>
            </a:r>
            <a:endParaRPr lang="en-US" altLang="zh-CN" sz="2100" b="1" dirty="0">
              <a:solidFill>
                <a:prstClr val="black"/>
              </a:solidFill>
            </a:endParaRPr>
          </a:p>
        </p:txBody>
      </p:sp>
      <p:cxnSp>
        <p:nvCxnSpPr>
          <p:cNvPr id="23" name="Google Shape;768;p83"/>
          <p:cNvCxnSpPr/>
          <p:nvPr/>
        </p:nvCxnSpPr>
        <p:spPr>
          <a:xfrm flipV="1">
            <a:off x="8273129" y="2855303"/>
            <a:ext cx="2631" cy="713392"/>
          </a:xfrm>
          <a:prstGeom prst="straightConnector1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0905" y="3634278"/>
            <a:ext cx="383583" cy="754380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7972659" y="3568694"/>
            <a:ext cx="600076" cy="877851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238" y="2118488"/>
            <a:ext cx="3421892" cy="410943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583" y="3714796"/>
            <a:ext cx="1881293" cy="37719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0982" y="3713544"/>
            <a:ext cx="1127600" cy="37719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7725" y="4724117"/>
            <a:ext cx="1680644" cy="754380"/>
          </a:xfrm>
          <a:prstGeom prst="rect">
            <a:avLst/>
          </a:prstGeom>
        </p:spPr>
      </p:pic>
      <p:sp>
        <p:nvSpPr>
          <p:cNvPr id="21" name="Google Shape;1017;p95">
            <a:extLst>
              <a:ext uri="{FF2B5EF4-FFF2-40B4-BE49-F238E27FC236}">
                <a16:creationId xmlns:a16="http://schemas.microsoft.com/office/drawing/2014/main" id="{11A150C4-4F02-FB41-B2A9-091561064D9F}"/>
              </a:ext>
            </a:extLst>
          </p:cNvPr>
          <p:cNvSpPr txBox="1"/>
          <p:nvPr/>
        </p:nvSpPr>
        <p:spPr>
          <a:xfrm>
            <a:off x="533400" y="4816160"/>
            <a:ext cx="1264139" cy="502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defTabSz="685800"/>
            <a:r>
              <a:rPr lang="zh-CN" altLang="en-US" sz="2399" dirty="0">
                <a:solidFill>
                  <a:prstClr val="black"/>
                </a:solidFill>
              </a:rPr>
              <a:t>想计算</a:t>
            </a:r>
            <a:r>
              <a:rPr lang="en-US" altLang="zh-CN" sz="2399" dirty="0">
                <a:solidFill>
                  <a:prstClr val="black"/>
                </a:solidFill>
              </a:rPr>
              <a:t>: </a:t>
            </a:r>
            <a:endParaRPr lang="zh-CN" altLang="en-US" sz="2399" dirty="0">
              <a:solidFill>
                <a:prstClr val="black"/>
              </a:solidFill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3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endParaRPr kumimoji="0" sz="2399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29922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一种解决方案</a:t>
            </a:r>
            <a:r>
              <a:rPr lang="en-US" altLang="zh-CN" dirty="0"/>
              <a:t>: </a:t>
            </a:r>
            <a:r>
              <a:rPr lang="zh-CN" altLang="en-US" b="1" dirty="0"/>
              <a:t>特征变换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ctr" defTabSz="685800" rtl="0" eaLnBrk="1" latinLnBrk="0" hangingPunct="1">
              <a:defRPr sz="1500" kern="1200">
                <a:solidFill>
                  <a:srgbClr val="FFCB05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Lecture 5 - </a:t>
            </a:r>
            <a:fld id="{AC1089D3-84F4-7045-A571-C61BEF9B13BC}" type="slidenum"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FFCB0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9" name="Google Shape;1731;p100"/>
          <p:cNvCxnSpPr/>
          <p:nvPr/>
        </p:nvCxnSpPr>
        <p:spPr>
          <a:xfrm>
            <a:off x="2363825" y="2435056"/>
            <a:ext cx="0" cy="2593850"/>
          </a:xfrm>
          <a:prstGeom prst="straightConnector1">
            <a:avLst/>
          </a:prstGeom>
          <a:noFill/>
          <a:ln w="254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" name="Google Shape;1732;p100"/>
          <p:cNvCxnSpPr/>
          <p:nvPr/>
        </p:nvCxnSpPr>
        <p:spPr>
          <a:xfrm flipH="1">
            <a:off x="965790" y="3706838"/>
            <a:ext cx="2822513" cy="0"/>
          </a:xfrm>
          <a:prstGeom prst="straightConnector1">
            <a:avLst/>
          </a:prstGeom>
          <a:noFill/>
          <a:ln w="254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" name="Google Shape;1733;p100"/>
          <p:cNvSpPr/>
          <p:nvPr/>
        </p:nvSpPr>
        <p:spPr>
          <a:xfrm>
            <a:off x="2091022" y="3364343"/>
            <a:ext cx="137160" cy="137160"/>
          </a:xfrm>
          <a:prstGeom prst="ellipse">
            <a:avLst/>
          </a:prstGeom>
          <a:solidFill>
            <a:schemeClr val="accent6"/>
          </a:solidFill>
          <a:ln w="19050" cap="flat" cmpd="sng">
            <a:solidFill>
              <a:schemeClr val="accent6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Google Shape;1734;p100"/>
          <p:cNvSpPr/>
          <p:nvPr/>
        </p:nvSpPr>
        <p:spPr>
          <a:xfrm>
            <a:off x="2430083" y="3375637"/>
            <a:ext cx="137160" cy="137160"/>
          </a:xfrm>
          <a:prstGeom prst="ellipse">
            <a:avLst/>
          </a:prstGeom>
          <a:solidFill>
            <a:schemeClr val="accent6"/>
          </a:solidFill>
          <a:ln w="19050" cap="flat" cmpd="sng">
            <a:solidFill>
              <a:schemeClr val="accent6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Google Shape;1735;p100"/>
          <p:cNvSpPr/>
          <p:nvPr/>
        </p:nvSpPr>
        <p:spPr>
          <a:xfrm>
            <a:off x="2204816" y="3832718"/>
            <a:ext cx="137160" cy="137160"/>
          </a:xfrm>
          <a:prstGeom prst="ellipse">
            <a:avLst/>
          </a:prstGeom>
          <a:solidFill>
            <a:schemeClr val="accent6"/>
          </a:solidFill>
          <a:ln w="19050" cap="flat" cmpd="sng">
            <a:solidFill>
              <a:schemeClr val="accent6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Google Shape;1736;p100"/>
          <p:cNvSpPr/>
          <p:nvPr/>
        </p:nvSpPr>
        <p:spPr>
          <a:xfrm>
            <a:off x="2443280" y="3892352"/>
            <a:ext cx="137160" cy="137160"/>
          </a:xfrm>
          <a:prstGeom prst="ellipse">
            <a:avLst/>
          </a:prstGeom>
          <a:solidFill>
            <a:schemeClr val="accent6"/>
          </a:solidFill>
          <a:ln w="19050" cap="flat" cmpd="sng">
            <a:solidFill>
              <a:schemeClr val="accent6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Google Shape;1737;p100"/>
          <p:cNvSpPr/>
          <p:nvPr/>
        </p:nvSpPr>
        <p:spPr>
          <a:xfrm>
            <a:off x="2423459" y="3640643"/>
            <a:ext cx="137160" cy="137160"/>
          </a:xfrm>
          <a:prstGeom prst="ellipse">
            <a:avLst/>
          </a:prstGeom>
          <a:solidFill>
            <a:schemeClr val="accent6"/>
          </a:solidFill>
          <a:ln w="19050" cap="flat" cmpd="sng">
            <a:solidFill>
              <a:schemeClr val="accent6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Google Shape;1738;p100"/>
          <p:cNvSpPr/>
          <p:nvPr/>
        </p:nvSpPr>
        <p:spPr>
          <a:xfrm>
            <a:off x="2065753" y="3612438"/>
            <a:ext cx="137160" cy="137160"/>
          </a:xfrm>
          <a:prstGeom prst="ellipse">
            <a:avLst/>
          </a:prstGeom>
          <a:solidFill>
            <a:schemeClr val="accent6"/>
          </a:solidFill>
          <a:ln w="19050" cap="flat" cmpd="sng">
            <a:solidFill>
              <a:schemeClr val="accent6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Google Shape;1739;p100"/>
          <p:cNvSpPr/>
          <p:nvPr/>
        </p:nvSpPr>
        <p:spPr>
          <a:xfrm>
            <a:off x="2273396" y="3468387"/>
            <a:ext cx="137160" cy="137160"/>
          </a:xfrm>
          <a:prstGeom prst="ellipse">
            <a:avLst/>
          </a:prstGeom>
          <a:solidFill>
            <a:schemeClr val="accent6"/>
          </a:solidFill>
          <a:ln w="19050" cap="flat" cmpd="sng">
            <a:solidFill>
              <a:schemeClr val="accent6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Google Shape;1740;p100"/>
          <p:cNvSpPr/>
          <p:nvPr/>
        </p:nvSpPr>
        <p:spPr>
          <a:xfrm>
            <a:off x="1880276" y="3084163"/>
            <a:ext cx="137160" cy="13716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Google Shape;1741;p100"/>
          <p:cNvSpPr/>
          <p:nvPr/>
        </p:nvSpPr>
        <p:spPr>
          <a:xfrm>
            <a:off x="2118739" y="2905309"/>
            <a:ext cx="137160" cy="13716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Google Shape;1742;p100"/>
          <p:cNvSpPr/>
          <p:nvPr/>
        </p:nvSpPr>
        <p:spPr>
          <a:xfrm>
            <a:off x="2608961" y="3004658"/>
            <a:ext cx="137160" cy="13716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Google Shape;1743;p100"/>
          <p:cNvSpPr/>
          <p:nvPr/>
        </p:nvSpPr>
        <p:spPr>
          <a:xfrm>
            <a:off x="2860671" y="3508127"/>
            <a:ext cx="137160" cy="13716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Google Shape;1744;p100"/>
          <p:cNvSpPr/>
          <p:nvPr/>
        </p:nvSpPr>
        <p:spPr>
          <a:xfrm>
            <a:off x="2787815" y="4038064"/>
            <a:ext cx="137160" cy="13716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Google Shape;1745;p100"/>
          <p:cNvSpPr/>
          <p:nvPr/>
        </p:nvSpPr>
        <p:spPr>
          <a:xfrm>
            <a:off x="2522834" y="4197047"/>
            <a:ext cx="137160" cy="13716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Google Shape;1746;p100"/>
          <p:cNvSpPr/>
          <p:nvPr/>
        </p:nvSpPr>
        <p:spPr>
          <a:xfrm>
            <a:off x="2078999" y="4190424"/>
            <a:ext cx="137160" cy="13716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Google Shape;1747;p100"/>
          <p:cNvSpPr/>
          <p:nvPr/>
        </p:nvSpPr>
        <p:spPr>
          <a:xfrm>
            <a:off x="1847135" y="3985078"/>
            <a:ext cx="137160" cy="13716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Google Shape;1748;p100"/>
          <p:cNvSpPr/>
          <p:nvPr/>
        </p:nvSpPr>
        <p:spPr>
          <a:xfrm>
            <a:off x="1681528" y="3660488"/>
            <a:ext cx="137160" cy="13716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Google Shape;1749;p100"/>
          <p:cNvSpPr/>
          <p:nvPr/>
        </p:nvSpPr>
        <p:spPr>
          <a:xfrm>
            <a:off x="1761032" y="3382260"/>
            <a:ext cx="137160" cy="13716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Google Shape;1750;p100"/>
          <p:cNvSpPr/>
          <p:nvPr/>
        </p:nvSpPr>
        <p:spPr>
          <a:xfrm>
            <a:off x="2854047" y="3210030"/>
            <a:ext cx="137160" cy="13716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Google Shape;1751;p100"/>
          <p:cNvSpPr/>
          <p:nvPr/>
        </p:nvSpPr>
        <p:spPr>
          <a:xfrm>
            <a:off x="2999759" y="3998324"/>
            <a:ext cx="137160" cy="13716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Google Shape;1752;p100"/>
          <p:cNvSpPr/>
          <p:nvPr/>
        </p:nvSpPr>
        <p:spPr>
          <a:xfrm>
            <a:off x="2237983" y="4428912"/>
            <a:ext cx="137160" cy="13716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Google Shape;1753;p100"/>
          <p:cNvSpPr/>
          <p:nvPr/>
        </p:nvSpPr>
        <p:spPr>
          <a:xfrm>
            <a:off x="2979914" y="3726720"/>
            <a:ext cx="137160" cy="13716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Google Shape;1754;p100"/>
          <p:cNvSpPr/>
          <p:nvPr/>
        </p:nvSpPr>
        <p:spPr>
          <a:xfrm>
            <a:off x="2761297" y="4409042"/>
            <a:ext cx="137160" cy="13716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Google Shape;1755;p100"/>
          <p:cNvSpPr txBox="1"/>
          <p:nvPr/>
        </p:nvSpPr>
        <p:spPr>
          <a:xfrm>
            <a:off x="879464" y="3717850"/>
            <a:ext cx="261532" cy="2783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</a:t>
            </a:r>
            <a:endParaRPr kumimoji="0" sz="2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Google Shape;1756;p100"/>
          <p:cNvSpPr txBox="1"/>
          <p:nvPr/>
        </p:nvSpPr>
        <p:spPr>
          <a:xfrm>
            <a:off x="2377047" y="2365081"/>
            <a:ext cx="261532" cy="2783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</a:t>
            </a:r>
            <a:endParaRPr kumimoji="0" sz="2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Google Shape;929;p77"/>
          <p:cNvSpPr txBox="1"/>
          <p:nvPr/>
        </p:nvSpPr>
        <p:spPr>
          <a:xfrm>
            <a:off x="1427768" y="1837777"/>
            <a:ext cx="1872115" cy="444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原始空间</a:t>
            </a:r>
            <a:endParaRPr kumimoji="0" sz="2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957295" y="2574347"/>
            <a:ext cx="182934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 = (x</a:t>
            </a:r>
            <a:r>
              <a:rPr kumimoji="0" lang="en-US" sz="24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+ y</a:t>
            </a:r>
            <a:r>
              <a:rPr kumimoji="0" lang="en-US" sz="24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  <a:r>
              <a:rPr kumimoji="0" lang="en-US" sz="24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1/2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θ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= tan</a:t>
            </a:r>
            <a:r>
              <a:rPr kumimoji="0" lang="en-US" sz="24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-1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(y/x)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4054033" y="3706838"/>
            <a:ext cx="1390409" cy="0"/>
          </a:xfrm>
          <a:prstGeom prst="straightConnector1">
            <a:avLst/>
          </a:prstGeom>
          <a:ln w="889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oogle Shape;1731;p100"/>
          <p:cNvCxnSpPr/>
          <p:nvPr/>
        </p:nvCxnSpPr>
        <p:spPr>
          <a:xfrm>
            <a:off x="7269847" y="2435056"/>
            <a:ext cx="0" cy="2593850"/>
          </a:xfrm>
          <a:prstGeom prst="straightConnector1">
            <a:avLst/>
          </a:prstGeom>
          <a:noFill/>
          <a:ln w="254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2" name="Google Shape;1732;p100"/>
          <p:cNvCxnSpPr/>
          <p:nvPr/>
        </p:nvCxnSpPr>
        <p:spPr>
          <a:xfrm flipH="1">
            <a:off x="5871811" y="3706838"/>
            <a:ext cx="2822513" cy="0"/>
          </a:xfrm>
          <a:prstGeom prst="straightConnector1">
            <a:avLst/>
          </a:prstGeom>
          <a:noFill/>
          <a:ln w="254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3" name="Google Shape;929;p77"/>
          <p:cNvSpPr txBox="1"/>
          <p:nvPr/>
        </p:nvSpPr>
        <p:spPr>
          <a:xfrm>
            <a:off x="6333789" y="1837777"/>
            <a:ext cx="1872115" cy="444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特征空间</a:t>
            </a:r>
            <a:endParaRPr kumimoji="0" sz="2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4" name="Google Shape;929;p77"/>
          <p:cNvSpPr txBox="1"/>
          <p:nvPr/>
        </p:nvSpPr>
        <p:spPr>
          <a:xfrm>
            <a:off x="4028317" y="3726721"/>
            <a:ext cx="1327829" cy="8194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特征变换</a:t>
            </a:r>
            <a:endParaRPr kumimoji="0" sz="2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Google Shape;1756;p100"/>
          <p:cNvSpPr txBox="1"/>
          <p:nvPr/>
        </p:nvSpPr>
        <p:spPr>
          <a:xfrm>
            <a:off x="5750619" y="3704253"/>
            <a:ext cx="261532" cy="2783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</a:t>
            </a:r>
            <a:endParaRPr kumimoji="0" sz="2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Google Shape;1756;p100"/>
          <p:cNvSpPr txBox="1"/>
          <p:nvPr/>
        </p:nvSpPr>
        <p:spPr>
          <a:xfrm>
            <a:off x="6940355" y="2279375"/>
            <a:ext cx="318266" cy="2783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θ</a:t>
            </a:r>
            <a:endParaRPr kumimoji="0" sz="2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7" name="Google Shape;1740;p100"/>
          <p:cNvSpPr/>
          <p:nvPr/>
        </p:nvSpPr>
        <p:spPr>
          <a:xfrm>
            <a:off x="8411987" y="3329147"/>
            <a:ext cx="137160" cy="13716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Google Shape;1741;p100"/>
          <p:cNvSpPr/>
          <p:nvPr/>
        </p:nvSpPr>
        <p:spPr>
          <a:xfrm>
            <a:off x="8323355" y="3078905"/>
            <a:ext cx="137160" cy="13716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Google Shape;1748;p100"/>
          <p:cNvSpPr/>
          <p:nvPr/>
        </p:nvSpPr>
        <p:spPr>
          <a:xfrm>
            <a:off x="8239182" y="3909166"/>
            <a:ext cx="137160" cy="13716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0" name="Google Shape;1749;p100"/>
          <p:cNvSpPr/>
          <p:nvPr/>
        </p:nvSpPr>
        <p:spPr>
          <a:xfrm>
            <a:off x="8343407" y="3695552"/>
            <a:ext cx="137160" cy="13716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1" name="Google Shape;1746;p100"/>
          <p:cNvSpPr/>
          <p:nvPr/>
        </p:nvSpPr>
        <p:spPr>
          <a:xfrm>
            <a:off x="8241030" y="4600000"/>
            <a:ext cx="137160" cy="13716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Google Shape;1747;p100"/>
          <p:cNvSpPr/>
          <p:nvPr/>
        </p:nvSpPr>
        <p:spPr>
          <a:xfrm>
            <a:off x="8274827" y="4271882"/>
            <a:ext cx="137160" cy="13716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Google Shape;1752;p100"/>
          <p:cNvSpPr/>
          <p:nvPr/>
        </p:nvSpPr>
        <p:spPr>
          <a:xfrm>
            <a:off x="8337331" y="4866526"/>
            <a:ext cx="137160" cy="13716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Google Shape;1748;p100"/>
          <p:cNvSpPr/>
          <p:nvPr/>
        </p:nvSpPr>
        <p:spPr>
          <a:xfrm>
            <a:off x="14735277" y="4360120"/>
            <a:ext cx="137160" cy="13716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Google Shape;1742;p100"/>
          <p:cNvSpPr/>
          <p:nvPr/>
        </p:nvSpPr>
        <p:spPr>
          <a:xfrm>
            <a:off x="8436659" y="2511254"/>
            <a:ext cx="137160" cy="13716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" name="Google Shape;1743;p100"/>
          <p:cNvSpPr/>
          <p:nvPr/>
        </p:nvSpPr>
        <p:spPr>
          <a:xfrm>
            <a:off x="8299499" y="2669346"/>
            <a:ext cx="137160" cy="13716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7" name="Google Shape;1744;p100"/>
          <p:cNvSpPr/>
          <p:nvPr/>
        </p:nvSpPr>
        <p:spPr>
          <a:xfrm>
            <a:off x="8419018" y="4083524"/>
            <a:ext cx="137160" cy="13716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8" name="Google Shape;1745;p100"/>
          <p:cNvSpPr/>
          <p:nvPr/>
        </p:nvSpPr>
        <p:spPr>
          <a:xfrm>
            <a:off x="8411987" y="4425165"/>
            <a:ext cx="137160" cy="13716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9" name="Google Shape;1750;p100"/>
          <p:cNvSpPr/>
          <p:nvPr/>
        </p:nvSpPr>
        <p:spPr>
          <a:xfrm>
            <a:off x="8186195" y="2327407"/>
            <a:ext cx="137160" cy="13716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0" name="Google Shape;1751;p100"/>
          <p:cNvSpPr/>
          <p:nvPr/>
        </p:nvSpPr>
        <p:spPr>
          <a:xfrm>
            <a:off x="8186195" y="3231356"/>
            <a:ext cx="137160" cy="13716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1" name="Google Shape;1753;p100"/>
          <p:cNvSpPr/>
          <p:nvPr/>
        </p:nvSpPr>
        <p:spPr>
          <a:xfrm>
            <a:off x="8418742" y="2887939"/>
            <a:ext cx="137160" cy="13716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2" name="Google Shape;1754;p100"/>
          <p:cNvSpPr/>
          <p:nvPr/>
        </p:nvSpPr>
        <p:spPr>
          <a:xfrm>
            <a:off x="8200124" y="3570261"/>
            <a:ext cx="137160" cy="13716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3" name="Google Shape;1733;p100"/>
          <p:cNvSpPr/>
          <p:nvPr/>
        </p:nvSpPr>
        <p:spPr>
          <a:xfrm>
            <a:off x="7625231" y="3275198"/>
            <a:ext cx="137160" cy="137160"/>
          </a:xfrm>
          <a:prstGeom prst="ellipse">
            <a:avLst/>
          </a:prstGeom>
          <a:solidFill>
            <a:schemeClr val="accent6"/>
          </a:solidFill>
          <a:ln w="19050" cap="flat" cmpd="sng">
            <a:solidFill>
              <a:schemeClr val="accent6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Google Shape;1734;p100"/>
          <p:cNvSpPr/>
          <p:nvPr/>
        </p:nvSpPr>
        <p:spPr>
          <a:xfrm>
            <a:off x="7616042" y="2331670"/>
            <a:ext cx="137160" cy="137160"/>
          </a:xfrm>
          <a:prstGeom prst="ellipse">
            <a:avLst/>
          </a:prstGeom>
          <a:solidFill>
            <a:schemeClr val="accent6"/>
          </a:solidFill>
          <a:ln w="19050" cap="flat" cmpd="sng">
            <a:solidFill>
              <a:schemeClr val="accent6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Google Shape;1735;p100"/>
          <p:cNvSpPr/>
          <p:nvPr/>
        </p:nvSpPr>
        <p:spPr>
          <a:xfrm>
            <a:off x="7538120" y="4073003"/>
            <a:ext cx="137160" cy="137160"/>
          </a:xfrm>
          <a:prstGeom prst="ellipse">
            <a:avLst/>
          </a:prstGeom>
          <a:solidFill>
            <a:schemeClr val="accent6"/>
          </a:solidFill>
          <a:ln w="19050" cap="flat" cmpd="sng">
            <a:solidFill>
              <a:schemeClr val="accent6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Google Shape;1736;p100"/>
          <p:cNvSpPr/>
          <p:nvPr/>
        </p:nvSpPr>
        <p:spPr>
          <a:xfrm>
            <a:off x="7531757" y="4813662"/>
            <a:ext cx="137160" cy="137160"/>
          </a:xfrm>
          <a:prstGeom prst="ellipse">
            <a:avLst/>
          </a:prstGeom>
          <a:solidFill>
            <a:schemeClr val="accent6"/>
          </a:solidFill>
          <a:ln w="19050" cap="flat" cmpd="sng">
            <a:solidFill>
              <a:schemeClr val="accent6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Google Shape;1737;p100"/>
          <p:cNvSpPr/>
          <p:nvPr/>
        </p:nvSpPr>
        <p:spPr>
          <a:xfrm>
            <a:off x="7628019" y="4409042"/>
            <a:ext cx="137160" cy="137160"/>
          </a:xfrm>
          <a:prstGeom prst="ellipse">
            <a:avLst/>
          </a:prstGeom>
          <a:solidFill>
            <a:schemeClr val="accent6"/>
          </a:solidFill>
          <a:ln w="19050" cap="flat" cmpd="sng">
            <a:solidFill>
              <a:schemeClr val="accent6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Google Shape;1738;p100"/>
          <p:cNvSpPr/>
          <p:nvPr/>
        </p:nvSpPr>
        <p:spPr>
          <a:xfrm>
            <a:off x="7572959" y="3652814"/>
            <a:ext cx="137160" cy="137160"/>
          </a:xfrm>
          <a:prstGeom prst="ellipse">
            <a:avLst/>
          </a:prstGeom>
          <a:solidFill>
            <a:schemeClr val="accent6"/>
          </a:solidFill>
          <a:ln w="19050" cap="flat" cmpd="sng">
            <a:solidFill>
              <a:schemeClr val="accent6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9" name="Google Shape;1739;p100"/>
          <p:cNvSpPr/>
          <p:nvPr/>
        </p:nvSpPr>
        <p:spPr>
          <a:xfrm>
            <a:off x="7548996" y="2859377"/>
            <a:ext cx="137160" cy="137160"/>
          </a:xfrm>
          <a:prstGeom prst="ellipse">
            <a:avLst/>
          </a:prstGeom>
          <a:solidFill>
            <a:schemeClr val="accent6"/>
          </a:solidFill>
          <a:ln w="19050" cap="flat" cmpd="sng">
            <a:solidFill>
              <a:schemeClr val="accent6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5958731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131094"/>
            <a:ext cx="2840691" cy="691454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后向传播算法</a:t>
            </a:r>
            <a:r>
              <a:rPr lang="en-US" altLang="zh-CN" dirty="0"/>
              <a:t>:</a:t>
            </a:r>
            <a:br>
              <a:rPr lang="en-US" altLang="zh-CN" dirty="0"/>
            </a:br>
            <a:r>
              <a:rPr lang="zh-CN" altLang="en-US" dirty="0"/>
              <a:t>举例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Lecture 6 - </a:t>
            </a:r>
            <a:fld id="{AC1089D3-84F4-7045-A571-C61BEF9B13BC}" type="slidenum"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FFCB0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Google Shape;809;p8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148429" y="1309108"/>
            <a:ext cx="4509525" cy="205619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5" name="Google Shape;810;p86"/>
          <p:cNvSpPr/>
          <p:nvPr/>
        </p:nvSpPr>
        <p:spPr>
          <a:xfrm>
            <a:off x="4344478" y="1610354"/>
            <a:ext cx="374903" cy="26333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Google Shape;811;p86"/>
          <p:cNvSpPr/>
          <p:nvPr/>
        </p:nvSpPr>
        <p:spPr>
          <a:xfrm>
            <a:off x="4417084" y="2368956"/>
            <a:ext cx="374903" cy="26333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Google Shape;812;p86"/>
          <p:cNvSpPr/>
          <p:nvPr/>
        </p:nvSpPr>
        <p:spPr>
          <a:xfrm>
            <a:off x="6284473" y="2010800"/>
            <a:ext cx="374903" cy="26333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Google Shape;835;p87"/>
          <p:cNvSpPr txBox="1"/>
          <p:nvPr/>
        </p:nvSpPr>
        <p:spPr>
          <a:xfrm>
            <a:off x="330014" y="2558523"/>
            <a:ext cx="3621557" cy="598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399" b="0" i="0" u="none" strike="noStrike" kern="1200" cap="none" spc="0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e.g. x = -2, y = 5, z = -4</a:t>
            </a:r>
            <a:endParaRPr kumimoji="0" sz="2399" b="0" i="0" u="none" strike="noStrike" kern="1200" cap="none" spc="0" normalizeH="0" baseline="0" noProof="0" dirty="0">
              <a:ln>
                <a:noFill/>
              </a:ln>
              <a:solidFill>
                <a:srgbClr val="38761D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3202522"/>
            <a:ext cx="2741456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defTabSz="685800">
              <a:defRPr/>
            </a:pPr>
            <a:r>
              <a:rPr lang="en-US" altLang="zh-CN" sz="2100" b="1" dirty="0">
                <a:solidFill>
                  <a:prstClr val="black"/>
                </a:solidFill>
              </a:rPr>
              <a:t>1. </a:t>
            </a:r>
            <a:r>
              <a:rPr lang="zh-CN" altLang="en-US" sz="2100" b="1" dirty="0">
                <a:solidFill>
                  <a:prstClr val="black"/>
                </a:solidFill>
              </a:rPr>
              <a:t>前向传递</a:t>
            </a:r>
            <a:r>
              <a:rPr lang="en-US" altLang="zh-CN" sz="2100" dirty="0">
                <a:solidFill>
                  <a:prstClr val="black"/>
                </a:solidFill>
              </a:rPr>
              <a:t>: </a:t>
            </a:r>
            <a:r>
              <a:rPr lang="zh-CN" altLang="en-US" sz="2100" dirty="0">
                <a:solidFill>
                  <a:prstClr val="black"/>
                </a:solidFill>
              </a:rPr>
              <a:t>计算输出</a:t>
            </a:r>
            <a:endParaRPr lang="en-US" altLang="zh-CN" sz="2100" b="1" dirty="0">
              <a:solidFill>
                <a:prstClr val="black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0" y="4211844"/>
            <a:ext cx="2741456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defTabSz="685800">
              <a:defRPr/>
            </a:pPr>
            <a:r>
              <a:rPr lang="en-US" altLang="zh-CN" sz="2100" b="1" dirty="0">
                <a:solidFill>
                  <a:prstClr val="black"/>
                </a:solidFill>
              </a:rPr>
              <a:t>2. </a:t>
            </a:r>
            <a:r>
              <a:rPr lang="zh-CN" altLang="en-US" sz="2100" b="1" dirty="0">
                <a:solidFill>
                  <a:prstClr val="black"/>
                </a:solidFill>
              </a:rPr>
              <a:t>后向传递</a:t>
            </a:r>
            <a:r>
              <a:rPr lang="en-US" altLang="zh-CN" sz="2100" dirty="0">
                <a:solidFill>
                  <a:prstClr val="black"/>
                </a:solidFill>
              </a:rPr>
              <a:t>: </a:t>
            </a:r>
            <a:r>
              <a:rPr lang="zh-CN" altLang="en-US" sz="2100" dirty="0">
                <a:solidFill>
                  <a:prstClr val="black"/>
                </a:solidFill>
              </a:rPr>
              <a:t>计算导数</a:t>
            </a:r>
            <a:endParaRPr lang="en-US" altLang="zh-CN" sz="2100" b="1" dirty="0">
              <a:solidFill>
                <a:prstClr val="black"/>
              </a:solidFill>
            </a:endParaRPr>
          </a:p>
        </p:txBody>
      </p:sp>
      <p:cxnSp>
        <p:nvCxnSpPr>
          <p:cNvPr id="25" name="Google Shape;768;p83"/>
          <p:cNvCxnSpPr/>
          <p:nvPr/>
        </p:nvCxnSpPr>
        <p:spPr>
          <a:xfrm flipH="1" flipV="1">
            <a:off x="4529260" y="3383312"/>
            <a:ext cx="268940" cy="733235"/>
          </a:xfrm>
          <a:prstGeom prst="straightConnector1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7" name="Rectangle 26"/>
          <p:cNvSpPr/>
          <p:nvPr/>
        </p:nvSpPr>
        <p:spPr>
          <a:xfrm>
            <a:off x="4791987" y="4117170"/>
            <a:ext cx="608688" cy="907633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158"/>
          <a:stretch/>
        </p:blipFill>
        <p:spPr>
          <a:xfrm>
            <a:off x="4876559" y="4187227"/>
            <a:ext cx="491145" cy="75438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238" y="2118488"/>
            <a:ext cx="3421892" cy="410943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583" y="3714796"/>
            <a:ext cx="1881293" cy="37719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0982" y="3713544"/>
            <a:ext cx="1127600" cy="377190"/>
          </a:xfrm>
          <a:prstGeom prst="rect">
            <a:avLst/>
          </a:prstGeom>
        </p:spPr>
      </p:pic>
      <p:sp>
        <p:nvSpPr>
          <p:cNvPr id="30" name="Rectangle 29"/>
          <p:cNvSpPr/>
          <p:nvPr/>
        </p:nvSpPr>
        <p:spPr>
          <a:xfrm>
            <a:off x="2516643" y="3573315"/>
            <a:ext cx="1316278" cy="657649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7725" y="4724117"/>
            <a:ext cx="1680644" cy="754380"/>
          </a:xfrm>
          <a:prstGeom prst="rect">
            <a:avLst/>
          </a:prstGeom>
        </p:spPr>
      </p:pic>
      <p:sp>
        <p:nvSpPr>
          <p:cNvPr id="21" name="Google Shape;1017;p95">
            <a:extLst>
              <a:ext uri="{FF2B5EF4-FFF2-40B4-BE49-F238E27FC236}">
                <a16:creationId xmlns:a16="http://schemas.microsoft.com/office/drawing/2014/main" id="{D133414F-2C93-BE4F-95CD-80AEF92779EA}"/>
              </a:ext>
            </a:extLst>
          </p:cNvPr>
          <p:cNvSpPr txBox="1"/>
          <p:nvPr/>
        </p:nvSpPr>
        <p:spPr>
          <a:xfrm>
            <a:off x="533400" y="4816160"/>
            <a:ext cx="1264139" cy="502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defTabSz="685800"/>
            <a:r>
              <a:rPr lang="zh-CN" altLang="en-US" sz="2399" dirty="0">
                <a:solidFill>
                  <a:prstClr val="black"/>
                </a:solidFill>
              </a:rPr>
              <a:t>想计算</a:t>
            </a:r>
            <a:r>
              <a:rPr lang="en-US" altLang="zh-CN" sz="2399" dirty="0">
                <a:solidFill>
                  <a:prstClr val="black"/>
                </a:solidFill>
              </a:rPr>
              <a:t>: </a:t>
            </a:r>
            <a:endParaRPr lang="zh-CN" altLang="en-US" sz="2399" dirty="0">
              <a:solidFill>
                <a:prstClr val="black"/>
              </a:solidFill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3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endParaRPr kumimoji="0" sz="2399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8457572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131094"/>
            <a:ext cx="2840691" cy="691454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后向传播算法</a:t>
            </a:r>
            <a:r>
              <a:rPr lang="en-US" altLang="zh-CN" dirty="0"/>
              <a:t>:</a:t>
            </a:r>
            <a:br>
              <a:rPr lang="en-US" altLang="zh-CN" dirty="0"/>
            </a:br>
            <a:r>
              <a:rPr lang="zh-CN" altLang="en-US" dirty="0"/>
              <a:t>举例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Lecture 6 - </a:t>
            </a:r>
            <a:fld id="{AC1089D3-84F4-7045-A571-C61BEF9B13BC}" type="slidenum"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FFCB0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Google Shape;809;p8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148429" y="1309108"/>
            <a:ext cx="4509525" cy="205619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5" name="Google Shape;810;p86"/>
          <p:cNvSpPr/>
          <p:nvPr/>
        </p:nvSpPr>
        <p:spPr>
          <a:xfrm>
            <a:off x="4344478" y="1610354"/>
            <a:ext cx="374903" cy="26333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Google Shape;811;p86"/>
          <p:cNvSpPr/>
          <p:nvPr/>
        </p:nvSpPr>
        <p:spPr>
          <a:xfrm>
            <a:off x="4417084" y="2368956"/>
            <a:ext cx="374903" cy="26333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Google Shape;812;p86"/>
          <p:cNvSpPr/>
          <p:nvPr/>
        </p:nvSpPr>
        <p:spPr>
          <a:xfrm>
            <a:off x="6284473" y="2010800"/>
            <a:ext cx="374903" cy="26333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Google Shape;835;p87"/>
          <p:cNvSpPr txBox="1"/>
          <p:nvPr/>
        </p:nvSpPr>
        <p:spPr>
          <a:xfrm>
            <a:off x="330014" y="2558523"/>
            <a:ext cx="3621557" cy="598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399" b="0" i="0" u="none" strike="noStrike" kern="1200" cap="none" spc="0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e.g. x = -2, y = 5, z = -4</a:t>
            </a:r>
            <a:endParaRPr kumimoji="0" sz="2399" b="0" i="0" u="none" strike="noStrike" kern="1200" cap="none" spc="0" normalizeH="0" baseline="0" noProof="0" dirty="0">
              <a:ln>
                <a:noFill/>
              </a:ln>
              <a:solidFill>
                <a:srgbClr val="38761D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3202522"/>
            <a:ext cx="2741456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defTabSz="685800">
              <a:defRPr/>
            </a:pPr>
            <a:r>
              <a:rPr lang="en-US" altLang="zh-CN" sz="2100" b="1" dirty="0">
                <a:solidFill>
                  <a:prstClr val="black"/>
                </a:solidFill>
              </a:rPr>
              <a:t>1. </a:t>
            </a:r>
            <a:r>
              <a:rPr lang="zh-CN" altLang="en-US" sz="2100" b="1" dirty="0">
                <a:solidFill>
                  <a:prstClr val="black"/>
                </a:solidFill>
              </a:rPr>
              <a:t>前向传递</a:t>
            </a:r>
            <a:r>
              <a:rPr lang="en-US" altLang="zh-CN" sz="2100" dirty="0">
                <a:solidFill>
                  <a:prstClr val="black"/>
                </a:solidFill>
              </a:rPr>
              <a:t>: </a:t>
            </a:r>
            <a:r>
              <a:rPr lang="zh-CN" altLang="en-US" sz="2100" dirty="0">
                <a:solidFill>
                  <a:prstClr val="black"/>
                </a:solidFill>
              </a:rPr>
              <a:t>计算输出</a:t>
            </a:r>
            <a:endParaRPr lang="en-US" altLang="zh-CN" sz="2100" b="1" dirty="0">
              <a:solidFill>
                <a:prstClr val="black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0" y="4211844"/>
            <a:ext cx="2741456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defTabSz="685800">
              <a:defRPr/>
            </a:pPr>
            <a:r>
              <a:rPr lang="en-US" altLang="zh-CN" sz="2100" b="1" dirty="0">
                <a:solidFill>
                  <a:prstClr val="black"/>
                </a:solidFill>
              </a:rPr>
              <a:t>2. </a:t>
            </a:r>
            <a:r>
              <a:rPr lang="zh-CN" altLang="en-US" sz="2100" b="1" dirty="0">
                <a:solidFill>
                  <a:prstClr val="black"/>
                </a:solidFill>
              </a:rPr>
              <a:t>后向传递</a:t>
            </a:r>
            <a:r>
              <a:rPr lang="en-US" altLang="zh-CN" sz="2100" dirty="0">
                <a:solidFill>
                  <a:prstClr val="black"/>
                </a:solidFill>
              </a:rPr>
              <a:t>: </a:t>
            </a:r>
            <a:r>
              <a:rPr lang="zh-CN" altLang="en-US" sz="2100" dirty="0">
                <a:solidFill>
                  <a:prstClr val="black"/>
                </a:solidFill>
              </a:rPr>
              <a:t>计算导数</a:t>
            </a:r>
            <a:endParaRPr lang="en-US" altLang="zh-CN" sz="2100" b="1" dirty="0">
              <a:solidFill>
                <a:prstClr val="black"/>
              </a:solidFill>
            </a:endParaRPr>
          </a:p>
        </p:txBody>
      </p:sp>
      <p:cxnSp>
        <p:nvCxnSpPr>
          <p:cNvPr id="25" name="Google Shape;768;p83"/>
          <p:cNvCxnSpPr/>
          <p:nvPr/>
        </p:nvCxnSpPr>
        <p:spPr>
          <a:xfrm flipH="1" flipV="1">
            <a:off x="4529260" y="3383312"/>
            <a:ext cx="268940" cy="733235"/>
          </a:xfrm>
          <a:prstGeom prst="straightConnector1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7" name="Rectangle 26"/>
          <p:cNvSpPr/>
          <p:nvPr/>
        </p:nvSpPr>
        <p:spPr>
          <a:xfrm>
            <a:off x="4791987" y="4117170"/>
            <a:ext cx="1206638" cy="907633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558" y="4187227"/>
            <a:ext cx="1048520" cy="75438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238" y="2118488"/>
            <a:ext cx="3421892" cy="410943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583" y="3714796"/>
            <a:ext cx="1881293" cy="37719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0982" y="3713544"/>
            <a:ext cx="1127600" cy="377190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2516643" y="3573315"/>
            <a:ext cx="1316278" cy="657649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7725" y="4724117"/>
            <a:ext cx="1680644" cy="754380"/>
          </a:xfrm>
          <a:prstGeom prst="rect">
            <a:avLst/>
          </a:prstGeom>
        </p:spPr>
      </p:pic>
      <p:sp>
        <p:nvSpPr>
          <p:cNvPr id="21" name="Google Shape;1017;p95">
            <a:extLst>
              <a:ext uri="{FF2B5EF4-FFF2-40B4-BE49-F238E27FC236}">
                <a16:creationId xmlns:a16="http://schemas.microsoft.com/office/drawing/2014/main" id="{AF3A11D9-2A2F-F446-B8FD-647CDD98D93A}"/>
              </a:ext>
            </a:extLst>
          </p:cNvPr>
          <p:cNvSpPr txBox="1"/>
          <p:nvPr/>
        </p:nvSpPr>
        <p:spPr>
          <a:xfrm>
            <a:off x="533400" y="4816160"/>
            <a:ext cx="1264139" cy="502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defTabSz="685800"/>
            <a:r>
              <a:rPr lang="zh-CN" altLang="en-US" sz="2399" dirty="0">
                <a:solidFill>
                  <a:prstClr val="black"/>
                </a:solidFill>
              </a:rPr>
              <a:t>想计算</a:t>
            </a:r>
            <a:r>
              <a:rPr lang="en-US" altLang="zh-CN" sz="2399" dirty="0">
                <a:solidFill>
                  <a:prstClr val="black"/>
                </a:solidFill>
              </a:rPr>
              <a:t>: </a:t>
            </a:r>
            <a:endParaRPr lang="zh-CN" altLang="en-US" sz="2399" dirty="0">
              <a:solidFill>
                <a:prstClr val="black"/>
              </a:solidFill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3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endParaRPr kumimoji="0" sz="2399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1498938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131094"/>
            <a:ext cx="2840691" cy="691454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后向传播算法</a:t>
            </a:r>
            <a:r>
              <a:rPr lang="en-US" altLang="zh-CN" dirty="0"/>
              <a:t>:</a:t>
            </a:r>
            <a:br>
              <a:rPr lang="en-US" altLang="zh-CN" dirty="0"/>
            </a:br>
            <a:r>
              <a:rPr lang="zh-CN" altLang="en-US" dirty="0"/>
              <a:t>举例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Lecture 6 - </a:t>
            </a:r>
            <a:fld id="{AC1089D3-84F4-7045-A571-C61BEF9B13BC}" type="slidenum"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FFCB0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Google Shape;809;p8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148429" y="1309108"/>
            <a:ext cx="4509525" cy="205619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5" name="Google Shape;810;p86"/>
          <p:cNvSpPr/>
          <p:nvPr/>
        </p:nvSpPr>
        <p:spPr>
          <a:xfrm>
            <a:off x="4344478" y="1610354"/>
            <a:ext cx="374903" cy="26333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Google Shape;811;p86"/>
          <p:cNvSpPr/>
          <p:nvPr/>
        </p:nvSpPr>
        <p:spPr>
          <a:xfrm>
            <a:off x="4417084" y="2368956"/>
            <a:ext cx="374903" cy="26333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Google Shape;835;p87"/>
          <p:cNvSpPr txBox="1"/>
          <p:nvPr/>
        </p:nvSpPr>
        <p:spPr>
          <a:xfrm>
            <a:off x="330014" y="2558523"/>
            <a:ext cx="3621557" cy="598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399" b="0" i="0" u="none" strike="noStrike" kern="1200" cap="none" spc="0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e.g. x = -2, y = 5, z = -4</a:t>
            </a:r>
            <a:endParaRPr kumimoji="0" sz="2399" b="0" i="0" u="none" strike="noStrike" kern="1200" cap="none" spc="0" normalizeH="0" baseline="0" noProof="0" dirty="0">
              <a:ln>
                <a:noFill/>
              </a:ln>
              <a:solidFill>
                <a:srgbClr val="38761D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3202522"/>
            <a:ext cx="2741456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defTabSz="685800">
              <a:defRPr/>
            </a:pPr>
            <a:r>
              <a:rPr lang="en-US" altLang="zh-CN" sz="2100" b="1" dirty="0">
                <a:solidFill>
                  <a:prstClr val="black"/>
                </a:solidFill>
              </a:rPr>
              <a:t>1. </a:t>
            </a:r>
            <a:r>
              <a:rPr lang="zh-CN" altLang="en-US" sz="2100" b="1" dirty="0">
                <a:solidFill>
                  <a:prstClr val="black"/>
                </a:solidFill>
              </a:rPr>
              <a:t>前向传递</a:t>
            </a:r>
            <a:r>
              <a:rPr lang="en-US" altLang="zh-CN" sz="2100" dirty="0">
                <a:solidFill>
                  <a:prstClr val="black"/>
                </a:solidFill>
              </a:rPr>
              <a:t>: </a:t>
            </a:r>
            <a:r>
              <a:rPr lang="zh-CN" altLang="en-US" sz="2100" dirty="0">
                <a:solidFill>
                  <a:prstClr val="black"/>
                </a:solidFill>
              </a:rPr>
              <a:t>计算输出</a:t>
            </a:r>
            <a:endParaRPr lang="en-US" altLang="zh-CN" sz="2100" b="1" dirty="0">
              <a:solidFill>
                <a:prstClr val="black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0" y="4211844"/>
            <a:ext cx="2741456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defTabSz="685800">
              <a:defRPr/>
            </a:pPr>
            <a:r>
              <a:rPr lang="en-US" altLang="zh-CN" sz="2100" b="1" dirty="0">
                <a:solidFill>
                  <a:prstClr val="black"/>
                </a:solidFill>
              </a:rPr>
              <a:t>2. </a:t>
            </a:r>
            <a:r>
              <a:rPr lang="zh-CN" altLang="en-US" sz="2100" b="1" dirty="0">
                <a:solidFill>
                  <a:prstClr val="black"/>
                </a:solidFill>
              </a:rPr>
              <a:t>后向传递</a:t>
            </a:r>
            <a:r>
              <a:rPr lang="en-US" altLang="zh-CN" sz="2100" dirty="0">
                <a:solidFill>
                  <a:prstClr val="black"/>
                </a:solidFill>
              </a:rPr>
              <a:t>: </a:t>
            </a:r>
            <a:r>
              <a:rPr lang="zh-CN" altLang="en-US" sz="2100" dirty="0">
                <a:solidFill>
                  <a:prstClr val="black"/>
                </a:solidFill>
              </a:rPr>
              <a:t>计算导数</a:t>
            </a:r>
            <a:endParaRPr lang="en-US" altLang="zh-CN" sz="2100" b="1" dirty="0">
              <a:solidFill>
                <a:prstClr val="black"/>
              </a:solidFill>
            </a:endParaRPr>
          </a:p>
        </p:txBody>
      </p:sp>
      <p:cxnSp>
        <p:nvCxnSpPr>
          <p:cNvPr id="23" name="Google Shape;768;p83"/>
          <p:cNvCxnSpPr/>
          <p:nvPr/>
        </p:nvCxnSpPr>
        <p:spPr>
          <a:xfrm flipV="1">
            <a:off x="6422069" y="2233305"/>
            <a:ext cx="0" cy="1386110"/>
          </a:xfrm>
          <a:prstGeom prst="straightConnector1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5" name="Rectangle 24"/>
          <p:cNvSpPr/>
          <p:nvPr/>
        </p:nvSpPr>
        <p:spPr>
          <a:xfrm>
            <a:off x="6168173" y="3619415"/>
            <a:ext cx="577725" cy="877851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190"/>
          <a:stretch/>
        </p:blipFill>
        <p:spPr>
          <a:xfrm>
            <a:off x="6259710" y="3683987"/>
            <a:ext cx="446623" cy="75438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238" y="2118488"/>
            <a:ext cx="3421892" cy="410943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583" y="3714796"/>
            <a:ext cx="1881293" cy="37719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0982" y="3713544"/>
            <a:ext cx="1127600" cy="37719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7725" y="4724117"/>
            <a:ext cx="1680644" cy="754380"/>
          </a:xfrm>
          <a:prstGeom prst="rect">
            <a:avLst/>
          </a:prstGeom>
        </p:spPr>
      </p:pic>
      <p:sp>
        <p:nvSpPr>
          <p:cNvPr id="18" name="Google Shape;1017;p95">
            <a:extLst>
              <a:ext uri="{FF2B5EF4-FFF2-40B4-BE49-F238E27FC236}">
                <a16:creationId xmlns:a16="http://schemas.microsoft.com/office/drawing/2014/main" id="{7E2E3060-7D95-8A41-8C71-5B103265F75F}"/>
              </a:ext>
            </a:extLst>
          </p:cNvPr>
          <p:cNvSpPr txBox="1"/>
          <p:nvPr/>
        </p:nvSpPr>
        <p:spPr>
          <a:xfrm>
            <a:off x="533400" y="4816160"/>
            <a:ext cx="1264139" cy="502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defTabSz="685800"/>
            <a:r>
              <a:rPr lang="zh-CN" altLang="en-US" sz="2399" dirty="0">
                <a:solidFill>
                  <a:prstClr val="black"/>
                </a:solidFill>
              </a:rPr>
              <a:t>想计算</a:t>
            </a:r>
            <a:r>
              <a:rPr lang="en-US" altLang="zh-CN" sz="2399" dirty="0">
                <a:solidFill>
                  <a:prstClr val="black"/>
                </a:solidFill>
              </a:rPr>
              <a:t>: </a:t>
            </a:r>
            <a:endParaRPr lang="zh-CN" altLang="en-US" sz="2399" dirty="0">
              <a:solidFill>
                <a:prstClr val="black"/>
              </a:solidFill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3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endParaRPr kumimoji="0" sz="2399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2332027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131094"/>
            <a:ext cx="2840691" cy="691454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后向传播算法</a:t>
            </a:r>
            <a:r>
              <a:rPr lang="en-US" altLang="zh-CN" dirty="0"/>
              <a:t>:</a:t>
            </a:r>
            <a:br>
              <a:rPr lang="en-US" altLang="zh-CN" dirty="0"/>
            </a:br>
            <a:r>
              <a:rPr lang="zh-CN" altLang="en-US" dirty="0"/>
              <a:t>举例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Lecture 6 - </a:t>
            </a:r>
            <a:fld id="{AC1089D3-84F4-7045-A571-C61BEF9B13BC}" type="slidenum"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FFCB0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Google Shape;809;p8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148429" y="1309108"/>
            <a:ext cx="4509525" cy="205619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5" name="Google Shape;810;p86"/>
          <p:cNvSpPr/>
          <p:nvPr/>
        </p:nvSpPr>
        <p:spPr>
          <a:xfrm>
            <a:off x="4344478" y="1610354"/>
            <a:ext cx="374903" cy="26333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Google Shape;811;p86"/>
          <p:cNvSpPr/>
          <p:nvPr/>
        </p:nvSpPr>
        <p:spPr>
          <a:xfrm>
            <a:off x="4417084" y="2368956"/>
            <a:ext cx="374903" cy="26333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Google Shape;835;p87"/>
          <p:cNvSpPr txBox="1"/>
          <p:nvPr/>
        </p:nvSpPr>
        <p:spPr>
          <a:xfrm>
            <a:off x="330014" y="2558523"/>
            <a:ext cx="3621557" cy="598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399" b="0" i="0" u="none" strike="noStrike" kern="1200" cap="none" spc="0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e.g. x = -2, y = 5, z = -4</a:t>
            </a:r>
            <a:endParaRPr kumimoji="0" sz="2399" b="0" i="0" u="none" strike="noStrike" kern="1200" cap="none" spc="0" normalizeH="0" baseline="0" noProof="0" dirty="0">
              <a:ln>
                <a:noFill/>
              </a:ln>
              <a:solidFill>
                <a:srgbClr val="38761D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3202522"/>
            <a:ext cx="2741456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defTabSz="685800">
              <a:defRPr/>
            </a:pPr>
            <a:r>
              <a:rPr lang="en-US" altLang="zh-CN" sz="2100" b="1" dirty="0">
                <a:solidFill>
                  <a:prstClr val="black"/>
                </a:solidFill>
              </a:rPr>
              <a:t>1. </a:t>
            </a:r>
            <a:r>
              <a:rPr lang="zh-CN" altLang="en-US" sz="2100" b="1" dirty="0">
                <a:solidFill>
                  <a:prstClr val="black"/>
                </a:solidFill>
              </a:rPr>
              <a:t>前向传递</a:t>
            </a:r>
            <a:r>
              <a:rPr lang="en-US" altLang="zh-CN" sz="2100" dirty="0">
                <a:solidFill>
                  <a:prstClr val="black"/>
                </a:solidFill>
              </a:rPr>
              <a:t>: </a:t>
            </a:r>
            <a:r>
              <a:rPr lang="zh-CN" altLang="en-US" sz="2100" dirty="0">
                <a:solidFill>
                  <a:prstClr val="black"/>
                </a:solidFill>
              </a:rPr>
              <a:t>计算输出</a:t>
            </a:r>
            <a:endParaRPr lang="en-US" altLang="zh-CN" sz="2100" b="1" dirty="0">
              <a:solidFill>
                <a:prstClr val="black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0" y="4211844"/>
            <a:ext cx="2741456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defTabSz="685800">
              <a:defRPr/>
            </a:pPr>
            <a:r>
              <a:rPr lang="en-US" altLang="zh-CN" sz="2100" b="1" dirty="0">
                <a:solidFill>
                  <a:prstClr val="black"/>
                </a:solidFill>
              </a:rPr>
              <a:t>2. </a:t>
            </a:r>
            <a:r>
              <a:rPr lang="zh-CN" altLang="en-US" sz="2100" b="1" dirty="0">
                <a:solidFill>
                  <a:prstClr val="black"/>
                </a:solidFill>
              </a:rPr>
              <a:t>后向传递</a:t>
            </a:r>
            <a:r>
              <a:rPr lang="en-US" altLang="zh-CN" sz="2100" dirty="0">
                <a:solidFill>
                  <a:prstClr val="black"/>
                </a:solidFill>
              </a:rPr>
              <a:t>: </a:t>
            </a:r>
            <a:r>
              <a:rPr lang="zh-CN" altLang="en-US" sz="2100" dirty="0">
                <a:solidFill>
                  <a:prstClr val="black"/>
                </a:solidFill>
              </a:rPr>
              <a:t>计算导数</a:t>
            </a:r>
            <a:endParaRPr lang="en-US" altLang="zh-CN" sz="2100" b="1" dirty="0">
              <a:solidFill>
                <a:prstClr val="black"/>
              </a:solidFill>
            </a:endParaRPr>
          </a:p>
        </p:txBody>
      </p:sp>
      <p:cxnSp>
        <p:nvCxnSpPr>
          <p:cNvPr id="23" name="Google Shape;768;p83"/>
          <p:cNvCxnSpPr/>
          <p:nvPr/>
        </p:nvCxnSpPr>
        <p:spPr>
          <a:xfrm flipV="1">
            <a:off x="6422069" y="2233305"/>
            <a:ext cx="0" cy="1386110"/>
          </a:xfrm>
          <a:prstGeom prst="straightConnector1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5" name="Rectangle 24"/>
          <p:cNvSpPr/>
          <p:nvPr/>
        </p:nvSpPr>
        <p:spPr>
          <a:xfrm>
            <a:off x="6168173" y="3619415"/>
            <a:ext cx="1171206" cy="877851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2516643" y="3573315"/>
            <a:ext cx="1316278" cy="657649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9710" y="3683987"/>
            <a:ext cx="974940" cy="75438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238" y="2118488"/>
            <a:ext cx="3421892" cy="410943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583" y="3714796"/>
            <a:ext cx="1881293" cy="37719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0982" y="3713544"/>
            <a:ext cx="1127600" cy="37719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7725" y="4724117"/>
            <a:ext cx="1680644" cy="754380"/>
          </a:xfrm>
          <a:prstGeom prst="rect">
            <a:avLst/>
          </a:prstGeom>
        </p:spPr>
      </p:pic>
      <p:sp>
        <p:nvSpPr>
          <p:cNvPr id="21" name="Google Shape;1017;p95">
            <a:extLst>
              <a:ext uri="{FF2B5EF4-FFF2-40B4-BE49-F238E27FC236}">
                <a16:creationId xmlns:a16="http://schemas.microsoft.com/office/drawing/2014/main" id="{A68BD713-244E-3F49-9F07-F93A3C44E81D}"/>
              </a:ext>
            </a:extLst>
          </p:cNvPr>
          <p:cNvSpPr txBox="1"/>
          <p:nvPr/>
        </p:nvSpPr>
        <p:spPr>
          <a:xfrm>
            <a:off x="533400" y="4816160"/>
            <a:ext cx="1264139" cy="502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defTabSz="685800"/>
            <a:r>
              <a:rPr lang="zh-CN" altLang="en-US" sz="2399" dirty="0">
                <a:solidFill>
                  <a:prstClr val="black"/>
                </a:solidFill>
              </a:rPr>
              <a:t>想计算</a:t>
            </a:r>
            <a:r>
              <a:rPr lang="en-US" altLang="zh-CN" sz="2399" dirty="0">
                <a:solidFill>
                  <a:prstClr val="black"/>
                </a:solidFill>
              </a:rPr>
              <a:t>: </a:t>
            </a:r>
            <a:endParaRPr lang="zh-CN" altLang="en-US" sz="2399" dirty="0">
              <a:solidFill>
                <a:prstClr val="black"/>
              </a:solidFill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3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endParaRPr kumimoji="0" sz="2399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2489881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131094"/>
            <a:ext cx="2840691" cy="691454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后向传播算法</a:t>
            </a:r>
            <a:r>
              <a:rPr lang="en-US" altLang="zh-CN" dirty="0"/>
              <a:t>:</a:t>
            </a:r>
            <a:br>
              <a:rPr lang="en-US" altLang="zh-CN" dirty="0"/>
            </a:br>
            <a:r>
              <a:rPr lang="zh-CN" altLang="en-US" dirty="0"/>
              <a:t>举例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Lecture 6 - </a:t>
            </a:r>
            <a:fld id="{AC1089D3-84F4-7045-A571-C61BEF9B13BC}" type="slidenum"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FFCB0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Google Shape;809;p8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148429" y="1309108"/>
            <a:ext cx="4509525" cy="205619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5" name="Google Shape;810;p86"/>
          <p:cNvSpPr/>
          <p:nvPr/>
        </p:nvSpPr>
        <p:spPr>
          <a:xfrm>
            <a:off x="4344478" y="1610354"/>
            <a:ext cx="374903" cy="26333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Google Shape;811;p86"/>
          <p:cNvSpPr/>
          <p:nvPr/>
        </p:nvSpPr>
        <p:spPr>
          <a:xfrm>
            <a:off x="4417084" y="2368956"/>
            <a:ext cx="374903" cy="26333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Google Shape;835;p87"/>
          <p:cNvSpPr txBox="1"/>
          <p:nvPr/>
        </p:nvSpPr>
        <p:spPr>
          <a:xfrm>
            <a:off x="330014" y="2558523"/>
            <a:ext cx="3621557" cy="598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399" b="0" i="0" u="none" strike="noStrike" kern="1200" cap="none" spc="0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e.g. x = -2, y = 5, z = -4</a:t>
            </a:r>
            <a:endParaRPr kumimoji="0" sz="2399" b="0" i="0" u="none" strike="noStrike" kern="1200" cap="none" spc="0" normalizeH="0" baseline="0" noProof="0" dirty="0">
              <a:ln>
                <a:noFill/>
              </a:ln>
              <a:solidFill>
                <a:srgbClr val="38761D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3202522"/>
            <a:ext cx="2741456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defTabSz="685800">
              <a:defRPr/>
            </a:pPr>
            <a:r>
              <a:rPr lang="en-US" altLang="zh-CN" sz="2100" b="1" dirty="0">
                <a:solidFill>
                  <a:prstClr val="black"/>
                </a:solidFill>
              </a:rPr>
              <a:t>1. </a:t>
            </a:r>
            <a:r>
              <a:rPr lang="zh-CN" altLang="en-US" sz="2100" b="1" dirty="0">
                <a:solidFill>
                  <a:prstClr val="black"/>
                </a:solidFill>
              </a:rPr>
              <a:t>前向传递</a:t>
            </a:r>
            <a:r>
              <a:rPr lang="en-US" altLang="zh-CN" sz="2100" dirty="0">
                <a:solidFill>
                  <a:prstClr val="black"/>
                </a:solidFill>
              </a:rPr>
              <a:t>: </a:t>
            </a:r>
            <a:r>
              <a:rPr lang="zh-CN" altLang="en-US" sz="2100" dirty="0">
                <a:solidFill>
                  <a:prstClr val="black"/>
                </a:solidFill>
              </a:rPr>
              <a:t>计算输出</a:t>
            </a:r>
            <a:endParaRPr lang="en-US" altLang="zh-CN" sz="2100" b="1" dirty="0">
              <a:solidFill>
                <a:prstClr val="black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0" y="4211844"/>
            <a:ext cx="2741456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defTabSz="685800">
              <a:defRPr/>
            </a:pPr>
            <a:r>
              <a:rPr lang="en-US" altLang="zh-CN" sz="2100" b="1" dirty="0">
                <a:solidFill>
                  <a:prstClr val="black"/>
                </a:solidFill>
              </a:rPr>
              <a:t>2. </a:t>
            </a:r>
            <a:r>
              <a:rPr lang="zh-CN" altLang="en-US" sz="2100" b="1" dirty="0">
                <a:solidFill>
                  <a:prstClr val="black"/>
                </a:solidFill>
              </a:rPr>
              <a:t>后向传递</a:t>
            </a:r>
            <a:r>
              <a:rPr lang="en-US" altLang="zh-CN" sz="2100" dirty="0">
                <a:solidFill>
                  <a:prstClr val="black"/>
                </a:solidFill>
              </a:rPr>
              <a:t>: </a:t>
            </a:r>
            <a:r>
              <a:rPr lang="zh-CN" altLang="en-US" sz="2100" dirty="0">
                <a:solidFill>
                  <a:prstClr val="black"/>
                </a:solidFill>
              </a:rPr>
              <a:t>计算导数</a:t>
            </a:r>
            <a:endParaRPr lang="en-US" altLang="zh-CN" sz="2100" b="1" dirty="0">
              <a:solidFill>
                <a:prstClr val="black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5262196" y="3725740"/>
            <a:ext cx="573698" cy="89681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931"/>
          <a:stretch/>
        </p:blipFill>
        <p:spPr>
          <a:xfrm>
            <a:off x="5385004" y="3810448"/>
            <a:ext cx="424514" cy="754380"/>
          </a:xfrm>
          <a:prstGeom prst="rect">
            <a:avLst/>
          </a:prstGeom>
        </p:spPr>
      </p:pic>
      <p:cxnSp>
        <p:nvCxnSpPr>
          <p:cNvPr id="30" name="Google Shape;768;p83"/>
          <p:cNvCxnSpPr/>
          <p:nvPr/>
        </p:nvCxnSpPr>
        <p:spPr>
          <a:xfrm flipH="1" flipV="1">
            <a:off x="4542726" y="2558523"/>
            <a:ext cx="719639" cy="1171348"/>
          </a:xfrm>
          <a:prstGeom prst="straightConnector1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31" name="Picture 3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238" y="2118488"/>
            <a:ext cx="3421892" cy="410943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583" y="3714796"/>
            <a:ext cx="1881293" cy="37719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0982" y="3713544"/>
            <a:ext cx="1127600" cy="37719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7725" y="4724117"/>
            <a:ext cx="1680644" cy="754380"/>
          </a:xfrm>
          <a:prstGeom prst="rect">
            <a:avLst/>
          </a:prstGeom>
        </p:spPr>
      </p:pic>
      <p:sp>
        <p:nvSpPr>
          <p:cNvPr id="18" name="Google Shape;1017;p95">
            <a:extLst>
              <a:ext uri="{FF2B5EF4-FFF2-40B4-BE49-F238E27FC236}">
                <a16:creationId xmlns:a16="http://schemas.microsoft.com/office/drawing/2014/main" id="{42D9818D-0ECF-494C-BA4B-E3074056E73C}"/>
              </a:ext>
            </a:extLst>
          </p:cNvPr>
          <p:cNvSpPr txBox="1"/>
          <p:nvPr/>
        </p:nvSpPr>
        <p:spPr>
          <a:xfrm>
            <a:off x="533400" y="4816160"/>
            <a:ext cx="1264139" cy="502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defTabSz="685800"/>
            <a:r>
              <a:rPr lang="zh-CN" altLang="en-US" sz="2399" dirty="0">
                <a:solidFill>
                  <a:prstClr val="black"/>
                </a:solidFill>
              </a:rPr>
              <a:t>想计算</a:t>
            </a:r>
            <a:r>
              <a:rPr lang="en-US" altLang="zh-CN" sz="2399" dirty="0">
                <a:solidFill>
                  <a:prstClr val="black"/>
                </a:solidFill>
              </a:rPr>
              <a:t>: </a:t>
            </a:r>
            <a:endParaRPr lang="zh-CN" altLang="en-US" sz="2399" dirty="0">
              <a:solidFill>
                <a:prstClr val="black"/>
              </a:solidFill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3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endParaRPr kumimoji="0" sz="2399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841875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131094"/>
            <a:ext cx="2840691" cy="691454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后向传播算法</a:t>
            </a:r>
            <a:r>
              <a:rPr lang="en-US" altLang="zh-CN" dirty="0"/>
              <a:t>:</a:t>
            </a:r>
            <a:br>
              <a:rPr lang="en-US" altLang="zh-CN" dirty="0"/>
            </a:br>
            <a:r>
              <a:rPr lang="zh-CN" altLang="en-US" dirty="0"/>
              <a:t>举例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Lecture 6 - </a:t>
            </a:r>
            <a:fld id="{AC1089D3-84F4-7045-A571-C61BEF9B13BC}" type="slidenum"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FFCB0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Google Shape;809;p8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148429" y="1309108"/>
            <a:ext cx="4509525" cy="205619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5" name="Google Shape;810;p86"/>
          <p:cNvSpPr/>
          <p:nvPr/>
        </p:nvSpPr>
        <p:spPr>
          <a:xfrm>
            <a:off x="4344478" y="1610354"/>
            <a:ext cx="374903" cy="26333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Google Shape;811;p86"/>
          <p:cNvSpPr/>
          <p:nvPr/>
        </p:nvSpPr>
        <p:spPr>
          <a:xfrm>
            <a:off x="4417084" y="2368956"/>
            <a:ext cx="374903" cy="26333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Google Shape;835;p87"/>
          <p:cNvSpPr txBox="1"/>
          <p:nvPr/>
        </p:nvSpPr>
        <p:spPr>
          <a:xfrm>
            <a:off x="330014" y="2558523"/>
            <a:ext cx="3621557" cy="598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399" b="0" i="0" u="none" strike="noStrike" kern="1200" cap="none" spc="0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e.g. x = -2, y = 5, z = -4</a:t>
            </a:r>
            <a:endParaRPr kumimoji="0" sz="2399" b="0" i="0" u="none" strike="noStrike" kern="1200" cap="none" spc="0" normalizeH="0" baseline="0" noProof="0" dirty="0">
              <a:ln>
                <a:noFill/>
              </a:ln>
              <a:solidFill>
                <a:srgbClr val="38761D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3202522"/>
            <a:ext cx="2741456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defTabSz="685800">
              <a:defRPr/>
            </a:pPr>
            <a:r>
              <a:rPr lang="en-US" altLang="zh-CN" sz="2100" b="1" dirty="0">
                <a:solidFill>
                  <a:prstClr val="black"/>
                </a:solidFill>
              </a:rPr>
              <a:t>1. </a:t>
            </a:r>
            <a:r>
              <a:rPr lang="zh-CN" altLang="en-US" sz="2100" b="1" dirty="0">
                <a:solidFill>
                  <a:prstClr val="black"/>
                </a:solidFill>
              </a:rPr>
              <a:t>前向传递</a:t>
            </a:r>
            <a:r>
              <a:rPr lang="en-US" altLang="zh-CN" sz="2100" dirty="0">
                <a:solidFill>
                  <a:prstClr val="black"/>
                </a:solidFill>
              </a:rPr>
              <a:t>: </a:t>
            </a:r>
            <a:r>
              <a:rPr lang="zh-CN" altLang="en-US" sz="2100" dirty="0">
                <a:solidFill>
                  <a:prstClr val="black"/>
                </a:solidFill>
              </a:rPr>
              <a:t>计算输出</a:t>
            </a:r>
            <a:endParaRPr lang="en-US" altLang="zh-CN" sz="2100" b="1" dirty="0">
              <a:solidFill>
                <a:prstClr val="black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0" y="4211844"/>
            <a:ext cx="2741456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defTabSz="685800">
              <a:defRPr/>
            </a:pPr>
            <a:r>
              <a:rPr lang="en-US" altLang="zh-CN" sz="2100" b="1" dirty="0">
                <a:solidFill>
                  <a:prstClr val="black"/>
                </a:solidFill>
              </a:rPr>
              <a:t>2. </a:t>
            </a:r>
            <a:r>
              <a:rPr lang="zh-CN" altLang="en-US" sz="2100" b="1" dirty="0">
                <a:solidFill>
                  <a:prstClr val="black"/>
                </a:solidFill>
              </a:rPr>
              <a:t>后向传递</a:t>
            </a:r>
            <a:r>
              <a:rPr lang="en-US" altLang="zh-CN" sz="2100" dirty="0">
                <a:solidFill>
                  <a:prstClr val="black"/>
                </a:solidFill>
              </a:rPr>
              <a:t>: </a:t>
            </a:r>
            <a:r>
              <a:rPr lang="zh-CN" altLang="en-US" sz="2100" dirty="0">
                <a:solidFill>
                  <a:prstClr val="black"/>
                </a:solidFill>
              </a:rPr>
              <a:t>计算导数</a:t>
            </a:r>
            <a:endParaRPr lang="en-US" altLang="zh-CN" sz="2100" b="1" dirty="0">
              <a:solidFill>
                <a:prstClr val="black"/>
              </a:solidFill>
            </a:endParaRPr>
          </a:p>
        </p:txBody>
      </p:sp>
      <p:cxnSp>
        <p:nvCxnSpPr>
          <p:cNvPr id="23" name="Google Shape;768;p83"/>
          <p:cNvCxnSpPr/>
          <p:nvPr/>
        </p:nvCxnSpPr>
        <p:spPr>
          <a:xfrm flipH="1" flipV="1">
            <a:off x="4542726" y="2558523"/>
            <a:ext cx="719639" cy="1171348"/>
          </a:xfrm>
          <a:prstGeom prst="straightConnector1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" name="TextBox 6"/>
          <p:cNvSpPr txBox="1"/>
          <p:nvPr/>
        </p:nvSpPr>
        <p:spPr>
          <a:xfrm>
            <a:off x="5742886" y="340647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链式法则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5262196" y="3725740"/>
            <a:ext cx="1925516" cy="89681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5004" y="3810448"/>
            <a:ext cx="1693376" cy="754380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238" y="2118488"/>
            <a:ext cx="3421892" cy="410943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583" y="3714796"/>
            <a:ext cx="1881293" cy="377190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0982" y="3713544"/>
            <a:ext cx="1127600" cy="377190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7725" y="4724117"/>
            <a:ext cx="1680644" cy="754380"/>
          </a:xfrm>
          <a:prstGeom prst="rect">
            <a:avLst/>
          </a:prstGeom>
        </p:spPr>
      </p:pic>
      <p:sp>
        <p:nvSpPr>
          <p:cNvPr id="21" name="Google Shape;1017;p95">
            <a:extLst>
              <a:ext uri="{FF2B5EF4-FFF2-40B4-BE49-F238E27FC236}">
                <a16:creationId xmlns:a16="http://schemas.microsoft.com/office/drawing/2014/main" id="{182CF1A9-62CD-8340-B6D2-03FA4CD6FC7D}"/>
              </a:ext>
            </a:extLst>
          </p:cNvPr>
          <p:cNvSpPr txBox="1"/>
          <p:nvPr/>
        </p:nvSpPr>
        <p:spPr>
          <a:xfrm>
            <a:off x="533400" y="4816160"/>
            <a:ext cx="1264139" cy="502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defTabSz="685800"/>
            <a:r>
              <a:rPr lang="zh-CN" altLang="en-US" sz="2399" dirty="0">
                <a:solidFill>
                  <a:prstClr val="black"/>
                </a:solidFill>
              </a:rPr>
              <a:t>想计算</a:t>
            </a:r>
            <a:r>
              <a:rPr lang="en-US" altLang="zh-CN" sz="2399" dirty="0">
                <a:solidFill>
                  <a:prstClr val="black"/>
                </a:solidFill>
              </a:rPr>
              <a:t>: </a:t>
            </a:r>
            <a:endParaRPr lang="zh-CN" altLang="en-US" sz="2399" dirty="0">
              <a:solidFill>
                <a:prstClr val="black"/>
              </a:solidFill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3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endParaRPr kumimoji="0" sz="2399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4438714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131094"/>
            <a:ext cx="2840691" cy="691454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后向传播算法</a:t>
            </a:r>
            <a:r>
              <a:rPr lang="en-US" altLang="zh-CN" dirty="0"/>
              <a:t>:</a:t>
            </a:r>
            <a:br>
              <a:rPr lang="en-US" altLang="zh-CN" dirty="0"/>
            </a:br>
            <a:r>
              <a:rPr lang="zh-CN" altLang="en-US" dirty="0"/>
              <a:t>举例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Lecture 6 - </a:t>
            </a:r>
            <a:fld id="{AC1089D3-84F4-7045-A571-C61BEF9B13BC}" type="slidenum"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FFCB0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Google Shape;809;p8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148429" y="1309108"/>
            <a:ext cx="4509525" cy="205619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5" name="Google Shape;810;p86"/>
          <p:cNvSpPr/>
          <p:nvPr/>
        </p:nvSpPr>
        <p:spPr>
          <a:xfrm>
            <a:off x="4344478" y="1610354"/>
            <a:ext cx="374903" cy="26333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Google Shape;811;p86"/>
          <p:cNvSpPr/>
          <p:nvPr/>
        </p:nvSpPr>
        <p:spPr>
          <a:xfrm>
            <a:off x="4417084" y="2368956"/>
            <a:ext cx="374903" cy="26333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Google Shape;835;p87"/>
          <p:cNvSpPr txBox="1"/>
          <p:nvPr/>
        </p:nvSpPr>
        <p:spPr>
          <a:xfrm>
            <a:off x="330014" y="2558523"/>
            <a:ext cx="3621557" cy="598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399" b="0" i="0" u="none" strike="noStrike" kern="1200" cap="none" spc="0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e.g. x = -2, y = 5, z = -4</a:t>
            </a:r>
            <a:endParaRPr kumimoji="0" sz="2399" b="0" i="0" u="none" strike="noStrike" kern="1200" cap="none" spc="0" normalizeH="0" baseline="0" noProof="0" dirty="0">
              <a:ln>
                <a:noFill/>
              </a:ln>
              <a:solidFill>
                <a:srgbClr val="38761D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3202522"/>
            <a:ext cx="2741456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defTabSz="685800">
              <a:defRPr/>
            </a:pPr>
            <a:r>
              <a:rPr lang="en-US" altLang="zh-CN" sz="2100" b="1" dirty="0">
                <a:solidFill>
                  <a:prstClr val="black"/>
                </a:solidFill>
              </a:rPr>
              <a:t>1. </a:t>
            </a:r>
            <a:r>
              <a:rPr lang="zh-CN" altLang="en-US" sz="2100" b="1" dirty="0">
                <a:solidFill>
                  <a:prstClr val="black"/>
                </a:solidFill>
              </a:rPr>
              <a:t>前向传递</a:t>
            </a:r>
            <a:r>
              <a:rPr lang="en-US" altLang="zh-CN" sz="2100" dirty="0">
                <a:solidFill>
                  <a:prstClr val="black"/>
                </a:solidFill>
              </a:rPr>
              <a:t>: </a:t>
            </a:r>
            <a:r>
              <a:rPr lang="zh-CN" altLang="en-US" sz="2100" dirty="0">
                <a:solidFill>
                  <a:prstClr val="black"/>
                </a:solidFill>
              </a:rPr>
              <a:t>计算输出</a:t>
            </a:r>
            <a:endParaRPr lang="en-US" altLang="zh-CN" sz="2100" b="1" dirty="0">
              <a:solidFill>
                <a:prstClr val="black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0" y="4211844"/>
            <a:ext cx="2741456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defTabSz="685800">
              <a:defRPr/>
            </a:pPr>
            <a:r>
              <a:rPr lang="en-US" altLang="zh-CN" sz="2100" b="1" dirty="0">
                <a:solidFill>
                  <a:prstClr val="black"/>
                </a:solidFill>
              </a:rPr>
              <a:t>2. </a:t>
            </a:r>
            <a:r>
              <a:rPr lang="zh-CN" altLang="en-US" sz="2100" b="1" dirty="0">
                <a:solidFill>
                  <a:prstClr val="black"/>
                </a:solidFill>
              </a:rPr>
              <a:t>后向传递</a:t>
            </a:r>
            <a:r>
              <a:rPr lang="en-US" altLang="zh-CN" sz="2100" dirty="0">
                <a:solidFill>
                  <a:prstClr val="black"/>
                </a:solidFill>
              </a:rPr>
              <a:t>: </a:t>
            </a:r>
            <a:r>
              <a:rPr lang="zh-CN" altLang="en-US" sz="2100" dirty="0">
                <a:solidFill>
                  <a:prstClr val="black"/>
                </a:solidFill>
              </a:rPr>
              <a:t>计算导数</a:t>
            </a:r>
            <a:endParaRPr lang="en-US" altLang="zh-CN" sz="2100" b="1" dirty="0">
              <a:solidFill>
                <a:prstClr val="black"/>
              </a:solidFill>
            </a:endParaRPr>
          </a:p>
        </p:txBody>
      </p:sp>
      <p:cxnSp>
        <p:nvCxnSpPr>
          <p:cNvPr id="23" name="Google Shape;768;p83"/>
          <p:cNvCxnSpPr/>
          <p:nvPr/>
        </p:nvCxnSpPr>
        <p:spPr>
          <a:xfrm flipH="1" flipV="1">
            <a:off x="4542726" y="2558523"/>
            <a:ext cx="719639" cy="1171348"/>
          </a:xfrm>
          <a:prstGeom prst="straightConnector1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" name="TextBox 6"/>
          <p:cNvSpPr txBox="1"/>
          <p:nvPr/>
        </p:nvSpPr>
        <p:spPr>
          <a:xfrm>
            <a:off x="5742886" y="340647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defTabSz="685800">
              <a:defRPr/>
            </a:pPr>
            <a:r>
              <a:rPr lang="zh-CN" altLang="en-US" b="1" dirty="0">
                <a:solidFill>
                  <a:prstClr val="black"/>
                </a:solidFill>
              </a:rPr>
              <a:t>链式法则</a:t>
            </a:r>
            <a:endParaRPr lang="en-US" altLang="zh-CN" b="1" dirty="0">
              <a:solidFill>
                <a:prstClr val="black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670958" y="494164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局部梯度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990126" y="494164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上游梯度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370580" y="494365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下游梯度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9" name="Google Shape;768;p83"/>
          <p:cNvCxnSpPr/>
          <p:nvPr/>
        </p:nvCxnSpPr>
        <p:spPr>
          <a:xfrm flipV="1">
            <a:off x="5372159" y="4697730"/>
            <a:ext cx="173590" cy="274320"/>
          </a:xfrm>
          <a:prstGeom prst="straightConnector1">
            <a:avLst/>
          </a:prstGeom>
          <a:noFill/>
          <a:ln w="2540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0" name="Google Shape;768;p83"/>
          <p:cNvCxnSpPr/>
          <p:nvPr/>
        </p:nvCxnSpPr>
        <p:spPr>
          <a:xfrm flipV="1">
            <a:off x="6377138" y="4697730"/>
            <a:ext cx="0" cy="274320"/>
          </a:xfrm>
          <a:prstGeom prst="straightConnector1">
            <a:avLst/>
          </a:prstGeom>
          <a:noFill/>
          <a:ln w="2540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1" name="Google Shape;768;p83"/>
          <p:cNvCxnSpPr/>
          <p:nvPr/>
        </p:nvCxnSpPr>
        <p:spPr>
          <a:xfrm flipH="1" flipV="1">
            <a:off x="7030387" y="4697730"/>
            <a:ext cx="157325" cy="274320"/>
          </a:xfrm>
          <a:prstGeom prst="straightConnector1">
            <a:avLst/>
          </a:prstGeom>
          <a:noFill/>
          <a:ln w="2540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5" name="Rectangle 24"/>
          <p:cNvSpPr/>
          <p:nvPr/>
        </p:nvSpPr>
        <p:spPr>
          <a:xfrm>
            <a:off x="5262196" y="3725740"/>
            <a:ext cx="1925516" cy="89681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5004" y="3810448"/>
            <a:ext cx="1693376" cy="75438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238" y="2118488"/>
            <a:ext cx="3421892" cy="41094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583" y="3714796"/>
            <a:ext cx="1881293" cy="37719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0982" y="3713544"/>
            <a:ext cx="1127600" cy="37719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7725" y="4724117"/>
            <a:ext cx="1680644" cy="75438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8983" y="3810448"/>
            <a:ext cx="919898" cy="754380"/>
          </a:xfrm>
          <a:prstGeom prst="rect">
            <a:avLst/>
          </a:prstGeom>
        </p:spPr>
      </p:pic>
      <p:sp>
        <p:nvSpPr>
          <p:cNvPr id="32" name="Rectangle 31"/>
          <p:cNvSpPr/>
          <p:nvPr/>
        </p:nvSpPr>
        <p:spPr>
          <a:xfrm>
            <a:off x="7644546" y="3725740"/>
            <a:ext cx="1181864" cy="896816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76379" y="3567479"/>
            <a:ext cx="2077769" cy="654703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Google Shape;1017;p95">
            <a:extLst>
              <a:ext uri="{FF2B5EF4-FFF2-40B4-BE49-F238E27FC236}">
                <a16:creationId xmlns:a16="http://schemas.microsoft.com/office/drawing/2014/main" id="{63E2EC8B-AA9C-9644-9523-39FEC9183321}"/>
              </a:ext>
            </a:extLst>
          </p:cNvPr>
          <p:cNvSpPr txBox="1"/>
          <p:nvPr/>
        </p:nvSpPr>
        <p:spPr>
          <a:xfrm>
            <a:off x="533400" y="4816160"/>
            <a:ext cx="1264139" cy="502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defTabSz="685800"/>
            <a:r>
              <a:rPr lang="zh-CN" altLang="en-US" sz="2399" dirty="0">
                <a:solidFill>
                  <a:prstClr val="black"/>
                </a:solidFill>
              </a:rPr>
              <a:t>想计算</a:t>
            </a:r>
            <a:r>
              <a:rPr lang="en-US" altLang="zh-CN" sz="2399" dirty="0">
                <a:solidFill>
                  <a:prstClr val="black"/>
                </a:solidFill>
              </a:rPr>
              <a:t>: </a:t>
            </a:r>
            <a:endParaRPr lang="zh-CN" altLang="en-US" sz="2399" dirty="0">
              <a:solidFill>
                <a:prstClr val="black"/>
              </a:solidFill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3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endParaRPr kumimoji="0" sz="2399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1003350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131094"/>
            <a:ext cx="2840691" cy="691454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后向传播算法</a:t>
            </a:r>
            <a:r>
              <a:rPr lang="en-US" altLang="zh-CN" dirty="0"/>
              <a:t>:</a:t>
            </a:r>
            <a:br>
              <a:rPr lang="en-US" altLang="zh-CN" dirty="0"/>
            </a:br>
            <a:r>
              <a:rPr lang="zh-CN" altLang="en-US" dirty="0"/>
              <a:t>举例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Lecture 6 - </a:t>
            </a:r>
            <a:fld id="{AC1089D3-84F4-7045-A571-C61BEF9B13BC}" type="slidenum"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FFCB0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Google Shape;809;p8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148429" y="1309108"/>
            <a:ext cx="4509525" cy="205619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5" name="Google Shape;810;p86"/>
          <p:cNvSpPr/>
          <p:nvPr/>
        </p:nvSpPr>
        <p:spPr>
          <a:xfrm>
            <a:off x="4344478" y="1610354"/>
            <a:ext cx="374903" cy="26333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Google Shape;835;p87"/>
          <p:cNvSpPr txBox="1"/>
          <p:nvPr/>
        </p:nvSpPr>
        <p:spPr>
          <a:xfrm>
            <a:off x="330014" y="2558523"/>
            <a:ext cx="3621557" cy="598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399" b="0" i="0" u="none" strike="noStrike" kern="1200" cap="none" spc="0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e.g. x = -2, y = 5, z = -4</a:t>
            </a:r>
            <a:endParaRPr kumimoji="0" sz="2399" b="0" i="0" u="none" strike="noStrike" kern="1200" cap="none" spc="0" normalizeH="0" baseline="0" noProof="0" dirty="0">
              <a:ln>
                <a:noFill/>
              </a:ln>
              <a:solidFill>
                <a:srgbClr val="38761D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3202522"/>
            <a:ext cx="2741456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defTabSz="685800">
              <a:defRPr/>
            </a:pPr>
            <a:r>
              <a:rPr lang="en-US" altLang="zh-CN" sz="2100" b="1" dirty="0">
                <a:solidFill>
                  <a:prstClr val="black"/>
                </a:solidFill>
              </a:rPr>
              <a:t>1. </a:t>
            </a:r>
            <a:r>
              <a:rPr lang="zh-CN" altLang="en-US" sz="2100" b="1" dirty="0">
                <a:solidFill>
                  <a:prstClr val="black"/>
                </a:solidFill>
              </a:rPr>
              <a:t>前向传递</a:t>
            </a:r>
            <a:r>
              <a:rPr lang="en-US" altLang="zh-CN" sz="2100" dirty="0">
                <a:solidFill>
                  <a:prstClr val="black"/>
                </a:solidFill>
              </a:rPr>
              <a:t>: </a:t>
            </a:r>
            <a:r>
              <a:rPr lang="zh-CN" altLang="en-US" sz="2100" dirty="0">
                <a:solidFill>
                  <a:prstClr val="black"/>
                </a:solidFill>
              </a:rPr>
              <a:t>计算输出</a:t>
            </a:r>
            <a:endParaRPr lang="en-US" altLang="zh-CN" sz="2100" b="1" dirty="0">
              <a:solidFill>
                <a:prstClr val="black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0" y="4211844"/>
            <a:ext cx="2741456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defTabSz="685800">
              <a:defRPr/>
            </a:pPr>
            <a:r>
              <a:rPr lang="en-US" altLang="zh-CN" sz="2100" b="1" dirty="0">
                <a:solidFill>
                  <a:prstClr val="black"/>
                </a:solidFill>
              </a:rPr>
              <a:t>2. </a:t>
            </a:r>
            <a:r>
              <a:rPr lang="zh-CN" altLang="en-US" sz="2100" b="1" dirty="0">
                <a:solidFill>
                  <a:prstClr val="black"/>
                </a:solidFill>
              </a:rPr>
              <a:t>后向传递</a:t>
            </a:r>
            <a:r>
              <a:rPr lang="en-US" altLang="zh-CN" sz="2100" dirty="0">
                <a:solidFill>
                  <a:prstClr val="black"/>
                </a:solidFill>
              </a:rPr>
              <a:t>: </a:t>
            </a:r>
            <a:r>
              <a:rPr lang="zh-CN" altLang="en-US" sz="2100" dirty="0">
                <a:solidFill>
                  <a:prstClr val="black"/>
                </a:solidFill>
              </a:rPr>
              <a:t>计算导数</a:t>
            </a:r>
            <a:endParaRPr lang="en-US" altLang="zh-CN" sz="2100" b="1" dirty="0">
              <a:solidFill>
                <a:prstClr val="black"/>
              </a:solidFill>
            </a:endParaRPr>
          </a:p>
        </p:txBody>
      </p:sp>
      <p:cxnSp>
        <p:nvCxnSpPr>
          <p:cNvPr id="23" name="Google Shape;768;p83"/>
          <p:cNvCxnSpPr/>
          <p:nvPr/>
        </p:nvCxnSpPr>
        <p:spPr>
          <a:xfrm flipH="1" flipV="1">
            <a:off x="4542726" y="2558523"/>
            <a:ext cx="719639" cy="1171348"/>
          </a:xfrm>
          <a:prstGeom prst="straightConnector1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" name="TextBox 6"/>
          <p:cNvSpPr txBox="1"/>
          <p:nvPr/>
        </p:nvSpPr>
        <p:spPr>
          <a:xfrm>
            <a:off x="5742886" y="340647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defTabSz="685800">
              <a:defRPr/>
            </a:pPr>
            <a:r>
              <a:rPr lang="zh-CN" altLang="en-US" b="1" dirty="0">
                <a:solidFill>
                  <a:prstClr val="black"/>
                </a:solidFill>
              </a:rPr>
              <a:t>链式法则</a:t>
            </a:r>
            <a:endParaRPr lang="en-US" altLang="zh-CN" b="1" dirty="0">
              <a:solidFill>
                <a:prstClr val="black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670956" y="4941640"/>
            <a:ext cx="1107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 defTabSz="685800">
              <a:defRPr/>
            </a:pPr>
            <a:r>
              <a:rPr lang="zh-CN" altLang="en-US" b="1" dirty="0">
                <a:solidFill>
                  <a:prstClr val="black"/>
                </a:solidFill>
              </a:rPr>
              <a:t>局部梯度</a:t>
            </a:r>
            <a:endParaRPr lang="en-US" altLang="zh-CN" b="1" dirty="0">
              <a:solidFill>
                <a:prstClr val="black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990122" y="494164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 defTabSz="685800">
              <a:defRPr/>
            </a:pPr>
            <a:r>
              <a:rPr lang="zh-CN" altLang="en-US" b="1" dirty="0">
                <a:solidFill>
                  <a:prstClr val="black"/>
                </a:solidFill>
              </a:rPr>
              <a:t>上游梯度</a:t>
            </a:r>
            <a:endParaRPr lang="en-US" altLang="zh-CN" b="1" dirty="0">
              <a:solidFill>
                <a:prstClr val="black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370576" y="494365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 defTabSz="685800">
              <a:defRPr/>
            </a:pPr>
            <a:r>
              <a:rPr lang="zh-CN" altLang="en-US" b="1" dirty="0">
                <a:solidFill>
                  <a:prstClr val="black"/>
                </a:solidFill>
              </a:rPr>
              <a:t>下游梯度</a:t>
            </a:r>
            <a:endParaRPr lang="en-US" altLang="zh-CN" b="1" dirty="0">
              <a:solidFill>
                <a:prstClr val="black"/>
              </a:solidFill>
            </a:endParaRPr>
          </a:p>
        </p:txBody>
      </p:sp>
      <p:cxnSp>
        <p:nvCxnSpPr>
          <p:cNvPr id="29" name="Google Shape;768;p83"/>
          <p:cNvCxnSpPr/>
          <p:nvPr/>
        </p:nvCxnSpPr>
        <p:spPr>
          <a:xfrm flipV="1">
            <a:off x="5372159" y="4697730"/>
            <a:ext cx="173590" cy="274320"/>
          </a:xfrm>
          <a:prstGeom prst="straightConnector1">
            <a:avLst/>
          </a:prstGeom>
          <a:noFill/>
          <a:ln w="2540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0" name="Google Shape;768;p83"/>
          <p:cNvCxnSpPr/>
          <p:nvPr/>
        </p:nvCxnSpPr>
        <p:spPr>
          <a:xfrm flipV="1">
            <a:off x="6377138" y="4697730"/>
            <a:ext cx="0" cy="274320"/>
          </a:xfrm>
          <a:prstGeom prst="straightConnector1">
            <a:avLst/>
          </a:prstGeom>
          <a:noFill/>
          <a:ln w="2540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1" name="Google Shape;768;p83"/>
          <p:cNvCxnSpPr/>
          <p:nvPr/>
        </p:nvCxnSpPr>
        <p:spPr>
          <a:xfrm flipH="1" flipV="1">
            <a:off x="7030387" y="4697730"/>
            <a:ext cx="157325" cy="274320"/>
          </a:xfrm>
          <a:prstGeom prst="straightConnector1">
            <a:avLst/>
          </a:prstGeom>
          <a:noFill/>
          <a:ln w="2540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5" name="Rectangle 24"/>
          <p:cNvSpPr/>
          <p:nvPr/>
        </p:nvSpPr>
        <p:spPr>
          <a:xfrm>
            <a:off x="5262196" y="3725740"/>
            <a:ext cx="1925516" cy="89681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5004" y="3810448"/>
            <a:ext cx="1693376" cy="75438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238" y="2118488"/>
            <a:ext cx="3421892" cy="41094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583" y="3714796"/>
            <a:ext cx="1881293" cy="37719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0982" y="3713544"/>
            <a:ext cx="1127600" cy="37719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7725" y="4724117"/>
            <a:ext cx="1680644" cy="75438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8983" y="3810448"/>
            <a:ext cx="919898" cy="754380"/>
          </a:xfrm>
          <a:prstGeom prst="rect">
            <a:avLst/>
          </a:prstGeom>
        </p:spPr>
      </p:pic>
      <p:sp>
        <p:nvSpPr>
          <p:cNvPr id="32" name="Rectangle 31"/>
          <p:cNvSpPr/>
          <p:nvPr/>
        </p:nvSpPr>
        <p:spPr>
          <a:xfrm>
            <a:off x="7644546" y="3725740"/>
            <a:ext cx="1181864" cy="896816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76379" y="3567479"/>
            <a:ext cx="2077769" cy="654703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Google Shape;1017;p95">
            <a:extLst>
              <a:ext uri="{FF2B5EF4-FFF2-40B4-BE49-F238E27FC236}">
                <a16:creationId xmlns:a16="http://schemas.microsoft.com/office/drawing/2014/main" id="{59267EE7-8DEB-1B44-8F08-95F7D5EC57B9}"/>
              </a:ext>
            </a:extLst>
          </p:cNvPr>
          <p:cNvSpPr txBox="1"/>
          <p:nvPr/>
        </p:nvSpPr>
        <p:spPr>
          <a:xfrm>
            <a:off x="533400" y="4816160"/>
            <a:ext cx="1264139" cy="502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defTabSz="685800"/>
            <a:r>
              <a:rPr lang="zh-CN" altLang="en-US" sz="2399" dirty="0">
                <a:solidFill>
                  <a:prstClr val="black"/>
                </a:solidFill>
              </a:rPr>
              <a:t>想计算</a:t>
            </a:r>
            <a:r>
              <a:rPr lang="en-US" altLang="zh-CN" sz="2399" dirty="0">
                <a:solidFill>
                  <a:prstClr val="black"/>
                </a:solidFill>
              </a:rPr>
              <a:t>: </a:t>
            </a:r>
            <a:endParaRPr lang="zh-CN" altLang="en-US" sz="2399" dirty="0">
              <a:solidFill>
                <a:prstClr val="black"/>
              </a:solidFill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3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endParaRPr kumimoji="0" sz="2399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4419749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131094"/>
            <a:ext cx="2840691" cy="691454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后向传播算法</a:t>
            </a:r>
            <a:r>
              <a:rPr lang="en-US" altLang="zh-CN" dirty="0"/>
              <a:t>:</a:t>
            </a:r>
            <a:br>
              <a:rPr lang="en-US" altLang="zh-CN" dirty="0"/>
            </a:br>
            <a:r>
              <a:rPr lang="zh-CN" altLang="en-US" dirty="0"/>
              <a:t>举例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Lecture 6 - </a:t>
            </a:r>
            <a:fld id="{AC1089D3-84F4-7045-A571-C61BEF9B13BC}" type="slidenum"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FFCB0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Google Shape;809;p8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148429" y="1309108"/>
            <a:ext cx="4509525" cy="205619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5" name="Google Shape;810;p86"/>
          <p:cNvSpPr/>
          <p:nvPr/>
        </p:nvSpPr>
        <p:spPr>
          <a:xfrm>
            <a:off x="4344478" y="1610354"/>
            <a:ext cx="374903" cy="26333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Google Shape;835;p87"/>
          <p:cNvSpPr txBox="1"/>
          <p:nvPr/>
        </p:nvSpPr>
        <p:spPr>
          <a:xfrm>
            <a:off x="330014" y="2558523"/>
            <a:ext cx="3621557" cy="598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399" b="0" i="0" u="none" strike="noStrike" kern="1200" cap="none" spc="0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e.g. x = -2, y = 5, z = -4</a:t>
            </a:r>
            <a:endParaRPr kumimoji="0" sz="2399" b="0" i="0" u="none" strike="noStrike" kern="1200" cap="none" spc="0" normalizeH="0" baseline="0" noProof="0" dirty="0">
              <a:ln>
                <a:noFill/>
              </a:ln>
              <a:solidFill>
                <a:srgbClr val="38761D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3202522"/>
            <a:ext cx="2741456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defTabSz="685800">
              <a:defRPr/>
            </a:pPr>
            <a:r>
              <a:rPr lang="en-US" altLang="zh-CN" sz="2100" b="1" dirty="0">
                <a:solidFill>
                  <a:prstClr val="black"/>
                </a:solidFill>
              </a:rPr>
              <a:t>1. </a:t>
            </a:r>
            <a:r>
              <a:rPr lang="zh-CN" altLang="en-US" sz="2100" b="1" dirty="0">
                <a:solidFill>
                  <a:prstClr val="black"/>
                </a:solidFill>
              </a:rPr>
              <a:t>前向传递</a:t>
            </a:r>
            <a:r>
              <a:rPr lang="en-US" altLang="zh-CN" sz="2100" dirty="0">
                <a:solidFill>
                  <a:prstClr val="black"/>
                </a:solidFill>
              </a:rPr>
              <a:t>: </a:t>
            </a:r>
            <a:r>
              <a:rPr lang="zh-CN" altLang="en-US" sz="2100" dirty="0">
                <a:solidFill>
                  <a:prstClr val="black"/>
                </a:solidFill>
              </a:rPr>
              <a:t>计算输出</a:t>
            </a:r>
            <a:endParaRPr lang="en-US" altLang="zh-CN" sz="2100" b="1" dirty="0">
              <a:solidFill>
                <a:prstClr val="black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0" y="4211844"/>
            <a:ext cx="2741456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defTabSz="685800">
              <a:defRPr/>
            </a:pPr>
            <a:r>
              <a:rPr lang="en-US" altLang="zh-CN" sz="2100" b="1" dirty="0">
                <a:solidFill>
                  <a:prstClr val="black"/>
                </a:solidFill>
              </a:rPr>
              <a:t>2. </a:t>
            </a:r>
            <a:r>
              <a:rPr lang="zh-CN" altLang="en-US" sz="2100" b="1" dirty="0">
                <a:solidFill>
                  <a:prstClr val="black"/>
                </a:solidFill>
              </a:rPr>
              <a:t>后向传递</a:t>
            </a:r>
            <a:r>
              <a:rPr lang="en-US" altLang="zh-CN" sz="2100" dirty="0">
                <a:solidFill>
                  <a:prstClr val="black"/>
                </a:solidFill>
              </a:rPr>
              <a:t>: </a:t>
            </a:r>
            <a:r>
              <a:rPr lang="zh-CN" altLang="en-US" sz="2100" dirty="0">
                <a:solidFill>
                  <a:prstClr val="black"/>
                </a:solidFill>
              </a:rPr>
              <a:t>计算导数</a:t>
            </a:r>
            <a:endParaRPr lang="en-US" altLang="zh-CN" sz="2100" b="1" dirty="0">
              <a:solidFill>
                <a:prstClr val="black"/>
              </a:solidFill>
            </a:endParaRPr>
          </a:p>
        </p:txBody>
      </p:sp>
      <p:cxnSp>
        <p:nvCxnSpPr>
          <p:cNvPr id="23" name="Google Shape;768;p83"/>
          <p:cNvCxnSpPr/>
          <p:nvPr/>
        </p:nvCxnSpPr>
        <p:spPr>
          <a:xfrm flipH="1" flipV="1">
            <a:off x="4642339" y="1859574"/>
            <a:ext cx="620026" cy="1870298"/>
          </a:xfrm>
          <a:prstGeom prst="straightConnector1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" name="TextBox 6"/>
          <p:cNvSpPr txBox="1"/>
          <p:nvPr/>
        </p:nvSpPr>
        <p:spPr>
          <a:xfrm>
            <a:off x="5742886" y="340647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defTabSz="685800">
              <a:defRPr/>
            </a:pPr>
            <a:r>
              <a:rPr lang="zh-CN" altLang="en-US" b="1" dirty="0">
                <a:solidFill>
                  <a:prstClr val="black"/>
                </a:solidFill>
              </a:rPr>
              <a:t>链式法则</a:t>
            </a:r>
            <a:endParaRPr lang="en-US" altLang="zh-CN" b="1" dirty="0">
              <a:solidFill>
                <a:prstClr val="black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670956" y="4941640"/>
            <a:ext cx="1107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 defTabSz="685800">
              <a:defRPr/>
            </a:pPr>
            <a:r>
              <a:rPr lang="zh-CN" altLang="en-US" b="1" dirty="0">
                <a:solidFill>
                  <a:prstClr val="black"/>
                </a:solidFill>
              </a:rPr>
              <a:t>局部梯度</a:t>
            </a:r>
            <a:endParaRPr lang="en-US" altLang="zh-CN" b="1" dirty="0">
              <a:solidFill>
                <a:prstClr val="black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990122" y="494164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 defTabSz="685800">
              <a:defRPr/>
            </a:pPr>
            <a:r>
              <a:rPr lang="zh-CN" altLang="en-US" b="1" dirty="0">
                <a:solidFill>
                  <a:prstClr val="black"/>
                </a:solidFill>
              </a:rPr>
              <a:t>上游梯度</a:t>
            </a:r>
            <a:endParaRPr lang="en-US" altLang="zh-CN" b="1" dirty="0">
              <a:solidFill>
                <a:prstClr val="black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370576" y="494365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 defTabSz="685800">
              <a:defRPr/>
            </a:pPr>
            <a:r>
              <a:rPr lang="zh-CN" altLang="en-US" b="1" dirty="0">
                <a:solidFill>
                  <a:prstClr val="black"/>
                </a:solidFill>
              </a:rPr>
              <a:t>下游梯度</a:t>
            </a:r>
            <a:endParaRPr lang="en-US" altLang="zh-CN" b="1" dirty="0">
              <a:solidFill>
                <a:prstClr val="black"/>
              </a:solidFill>
            </a:endParaRPr>
          </a:p>
        </p:txBody>
      </p:sp>
      <p:cxnSp>
        <p:nvCxnSpPr>
          <p:cNvPr id="29" name="Google Shape;768;p83"/>
          <p:cNvCxnSpPr/>
          <p:nvPr/>
        </p:nvCxnSpPr>
        <p:spPr>
          <a:xfrm flipV="1">
            <a:off x="5372159" y="4697730"/>
            <a:ext cx="173590" cy="274320"/>
          </a:xfrm>
          <a:prstGeom prst="straightConnector1">
            <a:avLst/>
          </a:prstGeom>
          <a:noFill/>
          <a:ln w="2540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0" name="Google Shape;768;p83"/>
          <p:cNvCxnSpPr/>
          <p:nvPr/>
        </p:nvCxnSpPr>
        <p:spPr>
          <a:xfrm flipV="1">
            <a:off x="6377138" y="4697730"/>
            <a:ext cx="0" cy="274320"/>
          </a:xfrm>
          <a:prstGeom prst="straightConnector1">
            <a:avLst/>
          </a:prstGeom>
          <a:noFill/>
          <a:ln w="2540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1" name="Google Shape;768;p83"/>
          <p:cNvCxnSpPr/>
          <p:nvPr/>
        </p:nvCxnSpPr>
        <p:spPr>
          <a:xfrm flipH="1" flipV="1">
            <a:off x="7030387" y="4697730"/>
            <a:ext cx="157325" cy="274320"/>
          </a:xfrm>
          <a:prstGeom prst="straightConnector1">
            <a:avLst/>
          </a:prstGeom>
          <a:noFill/>
          <a:ln w="2540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5" name="Rectangle 24"/>
          <p:cNvSpPr/>
          <p:nvPr/>
        </p:nvSpPr>
        <p:spPr>
          <a:xfrm>
            <a:off x="5262196" y="3725740"/>
            <a:ext cx="1925516" cy="89681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238" y="2118488"/>
            <a:ext cx="3421892" cy="41094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583" y="3714796"/>
            <a:ext cx="1881293" cy="37719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0982" y="3713544"/>
            <a:ext cx="1127600" cy="37719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7725" y="4724117"/>
            <a:ext cx="1680644" cy="754380"/>
          </a:xfrm>
          <a:prstGeom prst="rect">
            <a:avLst/>
          </a:prstGeom>
        </p:spPr>
      </p:pic>
      <p:sp>
        <p:nvSpPr>
          <p:cNvPr id="32" name="Rectangle 31"/>
          <p:cNvSpPr/>
          <p:nvPr/>
        </p:nvSpPr>
        <p:spPr>
          <a:xfrm>
            <a:off x="7644546" y="3725740"/>
            <a:ext cx="1181864" cy="896816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76379" y="3567479"/>
            <a:ext cx="2077769" cy="654703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3315" y="3819734"/>
            <a:ext cx="1716535" cy="75438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8520" y="3796958"/>
            <a:ext cx="1013915" cy="754380"/>
          </a:xfrm>
          <a:prstGeom prst="rect">
            <a:avLst/>
          </a:prstGeom>
        </p:spPr>
      </p:pic>
      <p:sp>
        <p:nvSpPr>
          <p:cNvPr id="33" name="Google Shape;1017;p95">
            <a:extLst>
              <a:ext uri="{FF2B5EF4-FFF2-40B4-BE49-F238E27FC236}">
                <a16:creationId xmlns:a16="http://schemas.microsoft.com/office/drawing/2014/main" id="{F5A6CA58-22A5-3449-8905-C507A9331E77}"/>
              </a:ext>
            </a:extLst>
          </p:cNvPr>
          <p:cNvSpPr txBox="1"/>
          <p:nvPr/>
        </p:nvSpPr>
        <p:spPr>
          <a:xfrm>
            <a:off x="533400" y="4816160"/>
            <a:ext cx="1264139" cy="502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defTabSz="685800"/>
            <a:r>
              <a:rPr lang="zh-CN" altLang="en-US" sz="2399" dirty="0">
                <a:solidFill>
                  <a:prstClr val="black"/>
                </a:solidFill>
              </a:rPr>
              <a:t>想计算</a:t>
            </a:r>
            <a:r>
              <a:rPr lang="en-US" altLang="zh-CN" sz="2399" dirty="0">
                <a:solidFill>
                  <a:prstClr val="black"/>
                </a:solidFill>
              </a:rPr>
              <a:t>: </a:t>
            </a:r>
            <a:endParaRPr lang="zh-CN" altLang="en-US" sz="2399" dirty="0">
              <a:solidFill>
                <a:prstClr val="black"/>
              </a:solidFill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3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endParaRPr kumimoji="0" sz="2399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6252613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131094"/>
            <a:ext cx="2840691" cy="691454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后向传播算法</a:t>
            </a:r>
            <a:r>
              <a:rPr lang="en-US" altLang="zh-CN" dirty="0"/>
              <a:t>:</a:t>
            </a:r>
            <a:br>
              <a:rPr lang="en-US" altLang="zh-CN" dirty="0"/>
            </a:br>
            <a:r>
              <a:rPr lang="zh-CN" altLang="en-US" dirty="0"/>
              <a:t>举例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Lecture 6 - </a:t>
            </a:r>
            <a:fld id="{AC1089D3-84F4-7045-A571-C61BEF9B13BC}" type="slidenum"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FFCB0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Google Shape;809;p8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148429" y="1309108"/>
            <a:ext cx="4509525" cy="205619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7" name="Google Shape;835;p87"/>
          <p:cNvSpPr txBox="1"/>
          <p:nvPr/>
        </p:nvSpPr>
        <p:spPr>
          <a:xfrm>
            <a:off x="330014" y="2558523"/>
            <a:ext cx="3621557" cy="598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399" b="0" i="0" u="none" strike="noStrike" kern="1200" cap="none" spc="0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e.g. x = -2, y = 5, z = -4</a:t>
            </a:r>
            <a:endParaRPr kumimoji="0" sz="2399" b="0" i="0" u="none" strike="noStrike" kern="1200" cap="none" spc="0" normalizeH="0" baseline="0" noProof="0" dirty="0">
              <a:ln>
                <a:noFill/>
              </a:ln>
              <a:solidFill>
                <a:srgbClr val="38761D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3202522"/>
            <a:ext cx="2741456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defTabSz="685800">
              <a:defRPr/>
            </a:pPr>
            <a:r>
              <a:rPr lang="en-US" altLang="zh-CN" sz="2100" b="1" dirty="0">
                <a:solidFill>
                  <a:prstClr val="black"/>
                </a:solidFill>
              </a:rPr>
              <a:t>1. </a:t>
            </a:r>
            <a:r>
              <a:rPr lang="zh-CN" altLang="en-US" sz="2100" b="1" dirty="0">
                <a:solidFill>
                  <a:prstClr val="black"/>
                </a:solidFill>
              </a:rPr>
              <a:t>前向传递</a:t>
            </a:r>
            <a:r>
              <a:rPr lang="en-US" altLang="zh-CN" sz="2100" dirty="0">
                <a:solidFill>
                  <a:prstClr val="black"/>
                </a:solidFill>
              </a:rPr>
              <a:t>: </a:t>
            </a:r>
            <a:r>
              <a:rPr lang="zh-CN" altLang="en-US" sz="2100" dirty="0">
                <a:solidFill>
                  <a:prstClr val="black"/>
                </a:solidFill>
              </a:rPr>
              <a:t>计算输出</a:t>
            </a:r>
            <a:endParaRPr lang="en-US" altLang="zh-CN" sz="2100" b="1" dirty="0">
              <a:solidFill>
                <a:prstClr val="black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0" y="4211844"/>
            <a:ext cx="2741456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defTabSz="685800">
              <a:defRPr/>
            </a:pPr>
            <a:r>
              <a:rPr lang="en-US" altLang="zh-CN" sz="2100" b="1" dirty="0">
                <a:solidFill>
                  <a:prstClr val="black"/>
                </a:solidFill>
              </a:rPr>
              <a:t>2. </a:t>
            </a:r>
            <a:r>
              <a:rPr lang="zh-CN" altLang="en-US" sz="2100" b="1" dirty="0">
                <a:solidFill>
                  <a:prstClr val="black"/>
                </a:solidFill>
              </a:rPr>
              <a:t>后向传递</a:t>
            </a:r>
            <a:r>
              <a:rPr lang="en-US" altLang="zh-CN" sz="2100" dirty="0">
                <a:solidFill>
                  <a:prstClr val="black"/>
                </a:solidFill>
              </a:rPr>
              <a:t>: </a:t>
            </a:r>
            <a:r>
              <a:rPr lang="zh-CN" altLang="en-US" sz="2100" dirty="0">
                <a:solidFill>
                  <a:prstClr val="black"/>
                </a:solidFill>
              </a:rPr>
              <a:t>计算导数</a:t>
            </a:r>
            <a:endParaRPr lang="en-US" altLang="zh-CN" sz="2100" b="1" dirty="0">
              <a:solidFill>
                <a:prstClr val="black"/>
              </a:solidFill>
            </a:endParaRPr>
          </a:p>
        </p:txBody>
      </p:sp>
      <p:cxnSp>
        <p:nvCxnSpPr>
          <p:cNvPr id="23" name="Google Shape;768;p83"/>
          <p:cNvCxnSpPr/>
          <p:nvPr/>
        </p:nvCxnSpPr>
        <p:spPr>
          <a:xfrm flipH="1" flipV="1">
            <a:off x="4642339" y="1859574"/>
            <a:ext cx="620026" cy="1870298"/>
          </a:xfrm>
          <a:prstGeom prst="straightConnector1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" name="TextBox 6"/>
          <p:cNvSpPr txBox="1"/>
          <p:nvPr/>
        </p:nvSpPr>
        <p:spPr>
          <a:xfrm>
            <a:off x="5742886" y="340647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defTabSz="685800">
              <a:defRPr/>
            </a:pPr>
            <a:r>
              <a:rPr lang="zh-CN" altLang="en-US" b="1" dirty="0">
                <a:solidFill>
                  <a:prstClr val="black"/>
                </a:solidFill>
              </a:rPr>
              <a:t>链式法则</a:t>
            </a:r>
            <a:endParaRPr lang="en-US" altLang="zh-CN" b="1" dirty="0">
              <a:solidFill>
                <a:prstClr val="black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670956" y="4941640"/>
            <a:ext cx="1107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 defTabSz="685800">
              <a:defRPr/>
            </a:pPr>
            <a:r>
              <a:rPr lang="zh-CN" altLang="en-US" b="1" dirty="0">
                <a:solidFill>
                  <a:prstClr val="black"/>
                </a:solidFill>
              </a:rPr>
              <a:t>局部梯度</a:t>
            </a:r>
            <a:endParaRPr lang="en-US" altLang="zh-CN" b="1" dirty="0">
              <a:solidFill>
                <a:prstClr val="black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990122" y="494164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 defTabSz="685800">
              <a:defRPr/>
            </a:pPr>
            <a:r>
              <a:rPr lang="zh-CN" altLang="en-US" b="1" dirty="0">
                <a:solidFill>
                  <a:prstClr val="black"/>
                </a:solidFill>
              </a:rPr>
              <a:t>上游梯度</a:t>
            </a:r>
            <a:endParaRPr lang="en-US" altLang="zh-CN" b="1" dirty="0">
              <a:solidFill>
                <a:prstClr val="black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370576" y="494365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 defTabSz="685800">
              <a:defRPr/>
            </a:pPr>
            <a:r>
              <a:rPr lang="zh-CN" altLang="en-US" b="1" dirty="0">
                <a:solidFill>
                  <a:prstClr val="black"/>
                </a:solidFill>
              </a:rPr>
              <a:t>下游梯度</a:t>
            </a:r>
            <a:endParaRPr lang="en-US" altLang="zh-CN" b="1" dirty="0">
              <a:solidFill>
                <a:prstClr val="black"/>
              </a:solidFill>
            </a:endParaRPr>
          </a:p>
        </p:txBody>
      </p:sp>
      <p:cxnSp>
        <p:nvCxnSpPr>
          <p:cNvPr id="29" name="Google Shape;768;p83"/>
          <p:cNvCxnSpPr/>
          <p:nvPr/>
        </p:nvCxnSpPr>
        <p:spPr>
          <a:xfrm flipV="1">
            <a:off x="5372159" y="4697730"/>
            <a:ext cx="173590" cy="274320"/>
          </a:xfrm>
          <a:prstGeom prst="straightConnector1">
            <a:avLst/>
          </a:prstGeom>
          <a:noFill/>
          <a:ln w="2540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0" name="Google Shape;768;p83"/>
          <p:cNvCxnSpPr/>
          <p:nvPr/>
        </p:nvCxnSpPr>
        <p:spPr>
          <a:xfrm flipV="1">
            <a:off x="6377138" y="4697730"/>
            <a:ext cx="0" cy="274320"/>
          </a:xfrm>
          <a:prstGeom prst="straightConnector1">
            <a:avLst/>
          </a:prstGeom>
          <a:noFill/>
          <a:ln w="2540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1" name="Google Shape;768;p83"/>
          <p:cNvCxnSpPr/>
          <p:nvPr/>
        </p:nvCxnSpPr>
        <p:spPr>
          <a:xfrm flipH="1" flipV="1">
            <a:off x="7030387" y="4697730"/>
            <a:ext cx="157325" cy="274320"/>
          </a:xfrm>
          <a:prstGeom prst="straightConnector1">
            <a:avLst/>
          </a:prstGeom>
          <a:noFill/>
          <a:ln w="2540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5" name="Rectangle 24"/>
          <p:cNvSpPr/>
          <p:nvPr/>
        </p:nvSpPr>
        <p:spPr>
          <a:xfrm>
            <a:off x="5262196" y="3725740"/>
            <a:ext cx="1925516" cy="89681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238" y="2118488"/>
            <a:ext cx="3421892" cy="41094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583" y="3714796"/>
            <a:ext cx="1881293" cy="37719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0982" y="3713544"/>
            <a:ext cx="1127600" cy="37719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7725" y="4724117"/>
            <a:ext cx="1680644" cy="754380"/>
          </a:xfrm>
          <a:prstGeom prst="rect">
            <a:avLst/>
          </a:prstGeom>
        </p:spPr>
      </p:pic>
      <p:sp>
        <p:nvSpPr>
          <p:cNvPr id="32" name="Rectangle 31"/>
          <p:cNvSpPr/>
          <p:nvPr/>
        </p:nvSpPr>
        <p:spPr>
          <a:xfrm>
            <a:off x="7644546" y="3725740"/>
            <a:ext cx="1181864" cy="896816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76379" y="3567479"/>
            <a:ext cx="2077769" cy="654703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3315" y="3819734"/>
            <a:ext cx="1716535" cy="75438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8520" y="3796958"/>
            <a:ext cx="1013915" cy="754380"/>
          </a:xfrm>
          <a:prstGeom prst="rect">
            <a:avLst/>
          </a:prstGeom>
        </p:spPr>
      </p:pic>
      <p:sp>
        <p:nvSpPr>
          <p:cNvPr id="33" name="Google Shape;1017;p95">
            <a:extLst>
              <a:ext uri="{FF2B5EF4-FFF2-40B4-BE49-F238E27FC236}">
                <a16:creationId xmlns:a16="http://schemas.microsoft.com/office/drawing/2014/main" id="{D7839488-B463-4A4D-B22C-BAB963A8770D}"/>
              </a:ext>
            </a:extLst>
          </p:cNvPr>
          <p:cNvSpPr txBox="1"/>
          <p:nvPr/>
        </p:nvSpPr>
        <p:spPr>
          <a:xfrm>
            <a:off x="533400" y="4816160"/>
            <a:ext cx="1264139" cy="502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defTabSz="685800"/>
            <a:r>
              <a:rPr lang="zh-CN" altLang="en-US" sz="2399" dirty="0">
                <a:solidFill>
                  <a:prstClr val="black"/>
                </a:solidFill>
              </a:rPr>
              <a:t>想计算</a:t>
            </a:r>
            <a:r>
              <a:rPr lang="en-US" altLang="zh-CN" sz="2399" dirty="0">
                <a:solidFill>
                  <a:prstClr val="black"/>
                </a:solidFill>
              </a:rPr>
              <a:t>: </a:t>
            </a:r>
            <a:endParaRPr lang="zh-CN" altLang="en-US" sz="2399" dirty="0">
              <a:solidFill>
                <a:prstClr val="black"/>
              </a:solidFill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3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endParaRPr kumimoji="0" sz="2399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025068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一种解决方案</a:t>
            </a:r>
            <a:r>
              <a:rPr lang="en-US" altLang="zh-CN" dirty="0"/>
              <a:t>: </a:t>
            </a:r>
            <a:r>
              <a:rPr lang="zh-CN" altLang="en-US" b="1" dirty="0"/>
              <a:t>特征变换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ctr" defTabSz="685800" rtl="0" eaLnBrk="1" latinLnBrk="0" hangingPunct="1">
              <a:defRPr sz="1500" kern="1200">
                <a:solidFill>
                  <a:srgbClr val="FFCB05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Lecture 5 - </a:t>
            </a:r>
            <a:fld id="{AC1089D3-84F4-7045-A571-C61BEF9B13BC}" type="slidenum"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FFCB0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9" name="Google Shape;1731;p100"/>
          <p:cNvCxnSpPr/>
          <p:nvPr/>
        </p:nvCxnSpPr>
        <p:spPr>
          <a:xfrm>
            <a:off x="2363825" y="2435056"/>
            <a:ext cx="0" cy="2593850"/>
          </a:xfrm>
          <a:prstGeom prst="straightConnector1">
            <a:avLst/>
          </a:prstGeom>
          <a:noFill/>
          <a:ln w="254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" name="Google Shape;1732;p100"/>
          <p:cNvCxnSpPr/>
          <p:nvPr/>
        </p:nvCxnSpPr>
        <p:spPr>
          <a:xfrm flipH="1">
            <a:off x="965790" y="3706838"/>
            <a:ext cx="2822513" cy="0"/>
          </a:xfrm>
          <a:prstGeom prst="straightConnector1">
            <a:avLst/>
          </a:prstGeom>
          <a:noFill/>
          <a:ln w="254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" name="Google Shape;1733;p100"/>
          <p:cNvSpPr/>
          <p:nvPr/>
        </p:nvSpPr>
        <p:spPr>
          <a:xfrm>
            <a:off x="2091022" y="3364343"/>
            <a:ext cx="137160" cy="137160"/>
          </a:xfrm>
          <a:prstGeom prst="ellipse">
            <a:avLst/>
          </a:prstGeom>
          <a:solidFill>
            <a:schemeClr val="accent6"/>
          </a:solidFill>
          <a:ln w="19050" cap="flat" cmpd="sng">
            <a:solidFill>
              <a:schemeClr val="accent6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Google Shape;1734;p100"/>
          <p:cNvSpPr/>
          <p:nvPr/>
        </p:nvSpPr>
        <p:spPr>
          <a:xfrm>
            <a:off x="2430083" y="3375637"/>
            <a:ext cx="137160" cy="137160"/>
          </a:xfrm>
          <a:prstGeom prst="ellipse">
            <a:avLst/>
          </a:prstGeom>
          <a:solidFill>
            <a:schemeClr val="accent6"/>
          </a:solidFill>
          <a:ln w="19050" cap="flat" cmpd="sng">
            <a:solidFill>
              <a:schemeClr val="accent6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Google Shape;1735;p100"/>
          <p:cNvSpPr/>
          <p:nvPr/>
        </p:nvSpPr>
        <p:spPr>
          <a:xfrm>
            <a:off x="2204816" y="3832718"/>
            <a:ext cx="137160" cy="137160"/>
          </a:xfrm>
          <a:prstGeom prst="ellipse">
            <a:avLst/>
          </a:prstGeom>
          <a:solidFill>
            <a:schemeClr val="accent6"/>
          </a:solidFill>
          <a:ln w="19050" cap="flat" cmpd="sng">
            <a:solidFill>
              <a:schemeClr val="accent6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Google Shape;1736;p100"/>
          <p:cNvSpPr/>
          <p:nvPr/>
        </p:nvSpPr>
        <p:spPr>
          <a:xfrm>
            <a:off x="2443280" y="3892352"/>
            <a:ext cx="137160" cy="137160"/>
          </a:xfrm>
          <a:prstGeom prst="ellipse">
            <a:avLst/>
          </a:prstGeom>
          <a:solidFill>
            <a:schemeClr val="accent6"/>
          </a:solidFill>
          <a:ln w="19050" cap="flat" cmpd="sng">
            <a:solidFill>
              <a:schemeClr val="accent6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Google Shape;1737;p100"/>
          <p:cNvSpPr/>
          <p:nvPr/>
        </p:nvSpPr>
        <p:spPr>
          <a:xfrm>
            <a:off x="2423459" y="3640643"/>
            <a:ext cx="137160" cy="137160"/>
          </a:xfrm>
          <a:prstGeom prst="ellipse">
            <a:avLst/>
          </a:prstGeom>
          <a:solidFill>
            <a:schemeClr val="accent6"/>
          </a:solidFill>
          <a:ln w="19050" cap="flat" cmpd="sng">
            <a:solidFill>
              <a:schemeClr val="accent6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Google Shape;1738;p100"/>
          <p:cNvSpPr/>
          <p:nvPr/>
        </p:nvSpPr>
        <p:spPr>
          <a:xfrm>
            <a:off x="2065753" y="3612438"/>
            <a:ext cx="137160" cy="137160"/>
          </a:xfrm>
          <a:prstGeom prst="ellipse">
            <a:avLst/>
          </a:prstGeom>
          <a:solidFill>
            <a:schemeClr val="accent6"/>
          </a:solidFill>
          <a:ln w="19050" cap="flat" cmpd="sng">
            <a:solidFill>
              <a:schemeClr val="accent6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Google Shape;1739;p100"/>
          <p:cNvSpPr/>
          <p:nvPr/>
        </p:nvSpPr>
        <p:spPr>
          <a:xfrm>
            <a:off x="2273396" y="3468387"/>
            <a:ext cx="137160" cy="137160"/>
          </a:xfrm>
          <a:prstGeom prst="ellipse">
            <a:avLst/>
          </a:prstGeom>
          <a:solidFill>
            <a:schemeClr val="accent6"/>
          </a:solidFill>
          <a:ln w="19050" cap="flat" cmpd="sng">
            <a:solidFill>
              <a:schemeClr val="accent6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Google Shape;1740;p100"/>
          <p:cNvSpPr/>
          <p:nvPr/>
        </p:nvSpPr>
        <p:spPr>
          <a:xfrm>
            <a:off x="1880276" y="3084163"/>
            <a:ext cx="137160" cy="13716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Google Shape;1741;p100"/>
          <p:cNvSpPr/>
          <p:nvPr/>
        </p:nvSpPr>
        <p:spPr>
          <a:xfrm>
            <a:off x="2118739" y="2905309"/>
            <a:ext cx="137160" cy="13716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Google Shape;1742;p100"/>
          <p:cNvSpPr/>
          <p:nvPr/>
        </p:nvSpPr>
        <p:spPr>
          <a:xfrm>
            <a:off x="2608961" y="3004658"/>
            <a:ext cx="137160" cy="13716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Google Shape;1743;p100"/>
          <p:cNvSpPr/>
          <p:nvPr/>
        </p:nvSpPr>
        <p:spPr>
          <a:xfrm>
            <a:off x="2860671" y="3508127"/>
            <a:ext cx="137160" cy="13716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Google Shape;1744;p100"/>
          <p:cNvSpPr/>
          <p:nvPr/>
        </p:nvSpPr>
        <p:spPr>
          <a:xfrm>
            <a:off x="2787815" y="4038064"/>
            <a:ext cx="137160" cy="13716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Google Shape;1745;p100"/>
          <p:cNvSpPr/>
          <p:nvPr/>
        </p:nvSpPr>
        <p:spPr>
          <a:xfrm>
            <a:off x="2522834" y="4197047"/>
            <a:ext cx="137160" cy="13716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Google Shape;1746;p100"/>
          <p:cNvSpPr/>
          <p:nvPr/>
        </p:nvSpPr>
        <p:spPr>
          <a:xfrm>
            <a:off x="2078999" y="4190424"/>
            <a:ext cx="137160" cy="13716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Google Shape;1747;p100"/>
          <p:cNvSpPr/>
          <p:nvPr/>
        </p:nvSpPr>
        <p:spPr>
          <a:xfrm>
            <a:off x="1847135" y="3985078"/>
            <a:ext cx="137160" cy="13716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Google Shape;1748;p100"/>
          <p:cNvSpPr/>
          <p:nvPr/>
        </p:nvSpPr>
        <p:spPr>
          <a:xfrm>
            <a:off x="1681528" y="3660488"/>
            <a:ext cx="137160" cy="13716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Google Shape;1749;p100"/>
          <p:cNvSpPr/>
          <p:nvPr/>
        </p:nvSpPr>
        <p:spPr>
          <a:xfrm>
            <a:off x="1761032" y="3382260"/>
            <a:ext cx="137160" cy="13716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Google Shape;1750;p100"/>
          <p:cNvSpPr/>
          <p:nvPr/>
        </p:nvSpPr>
        <p:spPr>
          <a:xfrm>
            <a:off x="2854047" y="3210030"/>
            <a:ext cx="137160" cy="13716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Google Shape;1751;p100"/>
          <p:cNvSpPr/>
          <p:nvPr/>
        </p:nvSpPr>
        <p:spPr>
          <a:xfrm>
            <a:off x="2999759" y="3998324"/>
            <a:ext cx="137160" cy="13716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Google Shape;1752;p100"/>
          <p:cNvSpPr/>
          <p:nvPr/>
        </p:nvSpPr>
        <p:spPr>
          <a:xfrm>
            <a:off x="2237983" y="4428912"/>
            <a:ext cx="137160" cy="13716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Google Shape;1753;p100"/>
          <p:cNvSpPr/>
          <p:nvPr/>
        </p:nvSpPr>
        <p:spPr>
          <a:xfrm>
            <a:off x="2979914" y="3726720"/>
            <a:ext cx="137160" cy="13716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Google Shape;1754;p100"/>
          <p:cNvSpPr/>
          <p:nvPr/>
        </p:nvSpPr>
        <p:spPr>
          <a:xfrm>
            <a:off x="2761297" y="4409042"/>
            <a:ext cx="137160" cy="13716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Google Shape;1755;p100"/>
          <p:cNvSpPr txBox="1"/>
          <p:nvPr/>
        </p:nvSpPr>
        <p:spPr>
          <a:xfrm>
            <a:off x="879464" y="3717850"/>
            <a:ext cx="261532" cy="2783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</a:t>
            </a:r>
            <a:endParaRPr kumimoji="0" sz="2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Google Shape;1756;p100"/>
          <p:cNvSpPr txBox="1"/>
          <p:nvPr/>
        </p:nvSpPr>
        <p:spPr>
          <a:xfrm>
            <a:off x="2377047" y="2365081"/>
            <a:ext cx="261532" cy="2783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</a:t>
            </a:r>
            <a:endParaRPr kumimoji="0" sz="2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Google Shape;929;p77"/>
          <p:cNvSpPr txBox="1"/>
          <p:nvPr/>
        </p:nvSpPr>
        <p:spPr>
          <a:xfrm>
            <a:off x="1427768" y="1837777"/>
            <a:ext cx="1872115" cy="444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原始空间</a:t>
            </a:r>
            <a:endParaRPr kumimoji="0" sz="2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957295" y="2574347"/>
            <a:ext cx="182934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 = (x</a:t>
            </a:r>
            <a:r>
              <a:rPr kumimoji="0" lang="en-US" sz="24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+ y</a:t>
            </a:r>
            <a:r>
              <a:rPr kumimoji="0" lang="en-US" sz="24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  <a:r>
              <a:rPr kumimoji="0" lang="en-US" sz="24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1/2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θ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= tan</a:t>
            </a:r>
            <a:r>
              <a:rPr kumimoji="0" lang="en-US" sz="24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-1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(y/x)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4054033" y="3706838"/>
            <a:ext cx="1390409" cy="0"/>
          </a:xfrm>
          <a:prstGeom prst="straightConnector1">
            <a:avLst/>
          </a:prstGeom>
          <a:ln w="889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oogle Shape;1731;p100"/>
          <p:cNvCxnSpPr/>
          <p:nvPr/>
        </p:nvCxnSpPr>
        <p:spPr>
          <a:xfrm>
            <a:off x="7269847" y="2435056"/>
            <a:ext cx="0" cy="2593850"/>
          </a:xfrm>
          <a:prstGeom prst="straightConnector1">
            <a:avLst/>
          </a:prstGeom>
          <a:noFill/>
          <a:ln w="254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2" name="Google Shape;1732;p100"/>
          <p:cNvCxnSpPr/>
          <p:nvPr/>
        </p:nvCxnSpPr>
        <p:spPr>
          <a:xfrm flipH="1">
            <a:off x="5871811" y="3706838"/>
            <a:ext cx="2822513" cy="0"/>
          </a:xfrm>
          <a:prstGeom prst="straightConnector1">
            <a:avLst/>
          </a:prstGeom>
          <a:noFill/>
          <a:ln w="254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3" name="Google Shape;929;p77"/>
          <p:cNvSpPr txBox="1"/>
          <p:nvPr/>
        </p:nvSpPr>
        <p:spPr>
          <a:xfrm>
            <a:off x="6333789" y="1837777"/>
            <a:ext cx="1872115" cy="444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特征空间</a:t>
            </a:r>
            <a:endParaRPr kumimoji="0" sz="2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4" name="Google Shape;929;p77"/>
          <p:cNvSpPr txBox="1"/>
          <p:nvPr/>
        </p:nvSpPr>
        <p:spPr>
          <a:xfrm>
            <a:off x="4028317" y="3726721"/>
            <a:ext cx="1327829" cy="8194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特征变换</a:t>
            </a:r>
            <a:endParaRPr kumimoji="0" sz="2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Google Shape;1756;p100"/>
          <p:cNvSpPr txBox="1"/>
          <p:nvPr/>
        </p:nvSpPr>
        <p:spPr>
          <a:xfrm>
            <a:off x="5750619" y="3704253"/>
            <a:ext cx="261532" cy="2783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</a:t>
            </a:r>
            <a:endParaRPr kumimoji="0" sz="2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Google Shape;1756;p100"/>
          <p:cNvSpPr txBox="1"/>
          <p:nvPr/>
        </p:nvSpPr>
        <p:spPr>
          <a:xfrm>
            <a:off x="6940355" y="2279375"/>
            <a:ext cx="318266" cy="2783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θ</a:t>
            </a:r>
            <a:endParaRPr kumimoji="0" sz="2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7" name="Google Shape;1740;p100"/>
          <p:cNvSpPr/>
          <p:nvPr/>
        </p:nvSpPr>
        <p:spPr>
          <a:xfrm>
            <a:off x="8411987" y="3329147"/>
            <a:ext cx="137160" cy="13716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Google Shape;1741;p100"/>
          <p:cNvSpPr/>
          <p:nvPr/>
        </p:nvSpPr>
        <p:spPr>
          <a:xfrm>
            <a:off x="8323355" y="3078905"/>
            <a:ext cx="137160" cy="13716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Google Shape;1748;p100"/>
          <p:cNvSpPr/>
          <p:nvPr/>
        </p:nvSpPr>
        <p:spPr>
          <a:xfrm>
            <a:off x="8239182" y="3909166"/>
            <a:ext cx="137160" cy="13716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0" name="Google Shape;1749;p100"/>
          <p:cNvSpPr/>
          <p:nvPr/>
        </p:nvSpPr>
        <p:spPr>
          <a:xfrm>
            <a:off x="8343407" y="3695552"/>
            <a:ext cx="137160" cy="13716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1" name="Google Shape;1746;p100"/>
          <p:cNvSpPr/>
          <p:nvPr/>
        </p:nvSpPr>
        <p:spPr>
          <a:xfrm>
            <a:off x="8241030" y="4600000"/>
            <a:ext cx="137160" cy="13716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Google Shape;1747;p100"/>
          <p:cNvSpPr/>
          <p:nvPr/>
        </p:nvSpPr>
        <p:spPr>
          <a:xfrm>
            <a:off x="8274827" y="4271882"/>
            <a:ext cx="137160" cy="13716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Google Shape;1752;p100"/>
          <p:cNvSpPr/>
          <p:nvPr/>
        </p:nvSpPr>
        <p:spPr>
          <a:xfrm>
            <a:off x="8337331" y="4866526"/>
            <a:ext cx="137160" cy="13716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Google Shape;1748;p100"/>
          <p:cNvSpPr/>
          <p:nvPr/>
        </p:nvSpPr>
        <p:spPr>
          <a:xfrm>
            <a:off x="14735277" y="4360120"/>
            <a:ext cx="137160" cy="13716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Google Shape;1742;p100"/>
          <p:cNvSpPr/>
          <p:nvPr/>
        </p:nvSpPr>
        <p:spPr>
          <a:xfrm>
            <a:off x="8436659" y="2511254"/>
            <a:ext cx="137160" cy="13716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" name="Google Shape;1743;p100"/>
          <p:cNvSpPr/>
          <p:nvPr/>
        </p:nvSpPr>
        <p:spPr>
          <a:xfrm>
            <a:off x="8299499" y="2669346"/>
            <a:ext cx="137160" cy="13716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7" name="Google Shape;1744;p100"/>
          <p:cNvSpPr/>
          <p:nvPr/>
        </p:nvSpPr>
        <p:spPr>
          <a:xfrm>
            <a:off x="8419018" y="4083524"/>
            <a:ext cx="137160" cy="13716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8" name="Google Shape;1745;p100"/>
          <p:cNvSpPr/>
          <p:nvPr/>
        </p:nvSpPr>
        <p:spPr>
          <a:xfrm>
            <a:off x="8411987" y="4425165"/>
            <a:ext cx="137160" cy="13716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9" name="Google Shape;1750;p100"/>
          <p:cNvSpPr/>
          <p:nvPr/>
        </p:nvSpPr>
        <p:spPr>
          <a:xfrm>
            <a:off x="8186195" y="2327407"/>
            <a:ext cx="137160" cy="13716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0" name="Google Shape;1751;p100"/>
          <p:cNvSpPr/>
          <p:nvPr/>
        </p:nvSpPr>
        <p:spPr>
          <a:xfrm>
            <a:off x="8186195" y="3231356"/>
            <a:ext cx="137160" cy="13716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1" name="Google Shape;1753;p100"/>
          <p:cNvSpPr/>
          <p:nvPr/>
        </p:nvSpPr>
        <p:spPr>
          <a:xfrm>
            <a:off x="8418742" y="2887939"/>
            <a:ext cx="137160" cy="13716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2" name="Google Shape;1754;p100"/>
          <p:cNvSpPr/>
          <p:nvPr/>
        </p:nvSpPr>
        <p:spPr>
          <a:xfrm>
            <a:off x="8200124" y="3570261"/>
            <a:ext cx="137160" cy="13716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3" name="Google Shape;1733;p100"/>
          <p:cNvSpPr/>
          <p:nvPr/>
        </p:nvSpPr>
        <p:spPr>
          <a:xfrm>
            <a:off x="7625231" y="3275198"/>
            <a:ext cx="137160" cy="137160"/>
          </a:xfrm>
          <a:prstGeom prst="ellipse">
            <a:avLst/>
          </a:prstGeom>
          <a:solidFill>
            <a:schemeClr val="accent6"/>
          </a:solidFill>
          <a:ln w="19050" cap="flat" cmpd="sng">
            <a:solidFill>
              <a:schemeClr val="accent6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Google Shape;1734;p100"/>
          <p:cNvSpPr/>
          <p:nvPr/>
        </p:nvSpPr>
        <p:spPr>
          <a:xfrm>
            <a:off x="7616042" y="2331670"/>
            <a:ext cx="137160" cy="137160"/>
          </a:xfrm>
          <a:prstGeom prst="ellipse">
            <a:avLst/>
          </a:prstGeom>
          <a:solidFill>
            <a:schemeClr val="accent6"/>
          </a:solidFill>
          <a:ln w="19050" cap="flat" cmpd="sng">
            <a:solidFill>
              <a:schemeClr val="accent6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Google Shape;1735;p100"/>
          <p:cNvSpPr/>
          <p:nvPr/>
        </p:nvSpPr>
        <p:spPr>
          <a:xfrm>
            <a:off x="7538120" y="4073003"/>
            <a:ext cx="137160" cy="137160"/>
          </a:xfrm>
          <a:prstGeom prst="ellipse">
            <a:avLst/>
          </a:prstGeom>
          <a:solidFill>
            <a:schemeClr val="accent6"/>
          </a:solidFill>
          <a:ln w="19050" cap="flat" cmpd="sng">
            <a:solidFill>
              <a:schemeClr val="accent6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Google Shape;1736;p100"/>
          <p:cNvSpPr/>
          <p:nvPr/>
        </p:nvSpPr>
        <p:spPr>
          <a:xfrm>
            <a:off x="7531757" y="4813662"/>
            <a:ext cx="137160" cy="137160"/>
          </a:xfrm>
          <a:prstGeom prst="ellipse">
            <a:avLst/>
          </a:prstGeom>
          <a:solidFill>
            <a:schemeClr val="accent6"/>
          </a:solidFill>
          <a:ln w="19050" cap="flat" cmpd="sng">
            <a:solidFill>
              <a:schemeClr val="accent6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Google Shape;1737;p100"/>
          <p:cNvSpPr/>
          <p:nvPr/>
        </p:nvSpPr>
        <p:spPr>
          <a:xfrm>
            <a:off x="7628019" y="4409042"/>
            <a:ext cx="137160" cy="137160"/>
          </a:xfrm>
          <a:prstGeom prst="ellipse">
            <a:avLst/>
          </a:prstGeom>
          <a:solidFill>
            <a:schemeClr val="accent6"/>
          </a:solidFill>
          <a:ln w="19050" cap="flat" cmpd="sng">
            <a:solidFill>
              <a:schemeClr val="accent6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Google Shape;1738;p100"/>
          <p:cNvSpPr/>
          <p:nvPr/>
        </p:nvSpPr>
        <p:spPr>
          <a:xfrm>
            <a:off x="7572959" y="3652814"/>
            <a:ext cx="137160" cy="137160"/>
          </a:xfrm>
          <a:prstGeom prst="ellipse">
            <a:avLst/>
          </a:prstGeom>
          <a:solidFill>
            <a:schemeClr val="accent6"/>
          </a:solidFill>
          <a:ln w="19050" cap="flat" cmpd="sng">
            <a:solidFill>
              <a:schemeClr val="accent6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9" name="Google Shape;1739;p100"/>
          <p:cNvSpPr/>
          <p:nvPr/>
        </p:nvSpPr>
        <p:spPr>
          <a:xfrm>
            <a:off x="7548996" y="2859377"/>
            <a:ext cx="137160" cy="137160"/>
          </a:xfrm>
          <a:prstGeom prst="ellipse">
            <a:avLst/>
          </a:prstGeom>
          <a:solidFill>
            <a:schemeClr val="accent6"/>
          </a:solidFill>
          <a:ln w="19050" cap="flat" cmpd="sng">
            <a:solidFill>
              <a:schemeClr val="accent6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70" name="Straight Connector 69"/>
          <p:cNvCxnSpPr/>
          <p:nvPr/>
        </p:nvCxnSpPr>
        <p:spPr>
          <a:xfrm flipH="1">
            <a:off x="7977929" y="2298068"/>
            <a:ext cx="3284" cy="286782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>
            <a:off x="6447606" y="5026348"/>
            <a:ext cx="142394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特征空间中的线性分类器</a:t>
            </a: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8622706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Lecture 6 - </a:t>
            </a:r>
            <a:fld id="{AC1089D3-84F4-7045-A571-C61BEF9B13BC}" type="slidenum"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FFCB0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Google Shape;1209;p104"/>
          <p:cNvSpPr/>
          <p:nvPr/>
        </p:nvSpPr>
        <p:spPr>
          <a:xfrm>
            <a:off x="2975425" y="1352542"/>
            <a:ext cx="3493790" cy="3493790"/>
          </a:xfrm>
          <a:prstGeom prst="ellipse">
            <a:avLst/>
          </a:prstGeom>
          <a:solidFill>
            <a:srgbClr val="F3F3F3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4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</a:t>
            </a:r>
            <a:endParaRPr kumimoji="0" sz="4799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Google Shape;1210;p104"/>
          <p:cNvCxnSpPr/>
          <p:nvPr/>
        </p:nvCxnSpPr>
        <p:spPr>
          <a:xfrm rot="10800000" flipH="1">
            <a:off x="701992" y="3833320"/>
            <a:ext cx="2409272" cy="813688"/>
          </a:xfrm>
          <a:prstGeom prst="straightConnector1">
            <a:avLst/>
          </a:prstGeom>
          <a:noFill/>
          <a:ln w="19050" cap="flat" cmpd="sng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" name="Google Shape;1211;p104"/>
          <p:cNvCxnSpPr/>
          <p:nvPr/>
        </p:nvCxnSpPr>
        <p:spPr>
          <a:xfrm>
            <a:off x="989167" y="1328572"/>
            <a:ext cx="2193629" cy="933357"/>
          </a:xfrm>
          <a:prstGeom prst="straightConnector1">
            <a:avLst/>
          </a:prstGeom>
          <a:noFill/>
          <a:ln w="19050" cap="flat" cmpd="sng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" name="Google Shape;1212;p104"/>
          <p:cNvCxnSpPr/>
          <p:nvPr/>
        </p:nvCxnSpPr>
        <p:spPr>
          <a:xfrm>
            <a:off x="6469214" y="3099436"/>
            <a:ext cx="2273708" cy="0"/>
          </a:xfrm>
          <a:prstGeom prst="straightConnector1">
            <a:avLst/>
          </a:prstGeom>
          <a:noFill/>
          <a:ln w="19050" cap="flat" cmpd="sng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826" b="25783"/>
          <a:stretch/>
        </p:blipFill>
        <p:spPr>
          <a:xfrm rot="1357009">
            <a:off x="1214639" y="1053868"/>
            <a:ext cx="380583" cy="34290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86" t="-1" r="34391" b="-3838"/>
          <a:stretch/>
        </p:blipFill>
        <p:spPr>
          <a:xfrm rot="20428583">
            <a:off x="1228245" y="3908485"/>
            <a:ext cx="353371" cy="407345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270" r="-1772" b="-3838"/>
          <a:stretch/>
        </p:blipFill>
        <p:spPr>
          <a:xfrm>
            <a:off x="7201837" y="2596354"/>
            <a:ext cx="290147" cy="407345"/>
          </a:xfrm>
          <a:prstGeom prst="rect">
            <a:avLst/>
          </a:prstGeom>
        </p:spPr>
      </p:pic>
      <p:sp>
        <p:nvSpPr>
          <p:cNvPr id="38" name="Google Shape;1222;p104"/>
          <p:cNvSpPr/>
          <p:nvPr/>
        </p:nvSpPr>
        <p:spPr>
          <a:xfrm>
            <a:off x="7050758" y="2456976"/>
            <a:ext cx="590183" cy="546724"/>
          </a:xfrm>
          <a:prstGeom prst="rect">
            <a:avLst/>
          </a:prstGeom>
          <a:noFill/>
          <a:ln w="19050" cap="flat" cmpd="sng">
            <a:solidFill>
              <a:schemeClr val="accent6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Google Shape;1222;p104"/>
          <p:cNvSpPr/>
          <p:nvPr/>
        </p:nvSpPr>
        <p:spPr>
          <a:xfrm rot="1351013">
            <a:off x="1162247" y="993997"/>
            <a:ext cx="526365" cy="451310"/>
          </a:xfrm>
          <a:prstGeom prst="rect">
            <a:avLst/>
          </a:prstGeom>
          <a:noFill/>
          <a:ln w="19050" cap="flat" cmpd="sng">
            <a:solidFill>
              <a:schemeClr val="accent6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Google Shape;1222;p104"/>
          <p:cNvSpPr/>
          <p:nvPr/>
        </p:nvSpPr>
        <p:spPr>
          <a:xfrm rot="20460419">
            <a:off x="1169310" y="3875066"/>
            <a:ext cx="446042" cy="451310"/>
          </a:xfrm>
          <a:prstGeom prst="rect">
            <a:avLst/>
          </a:prstGeom>
          <a:noFill/>
          <a:ln w="19050" cap="flat" cmpd="sng">
            <a:solidFill>
              <a:schemeClr val="accent6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793087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Lecture 6 - </a:t>
            </a:r>
            <a:fld id="{AC1089D3-84F4-7045-A571-C61BEF9B13BC}" type="slidenum"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FFCB0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Google Shape;1209;p104"/>
          <p:cNvSpPr/>
          <p:nvPr/>
        </p:nvSpPr>
        <p:spPr>
          <a:xfrm>
            <a:off x="2975425" y="1352542"/>
            <a:ext cx="3493790" cy="3493790"/>
          </a:xfrm>
          <a:prstGeom prst="ellipse">
            <a:avLst/>
          </a:prstGeom>
          <a:solidFill>
            <a:srgbClr val="F3F3F3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4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</a:t>
            </a:r>
            <a:endParaRPr kumimoji="0" sz="4799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Google Shape;1210;p104"/>
          <p:cNvCxnSpPr/>
          <p:nvPr/>
        </p:nvCxnSpPr>
        <p:spPr>
          <a:xfrm rot="10800000" flipH="1">
            <a:off x="701992" y="3833320"/>
            <a:ext cx="2409272" cy="813688"/>
          </a:xfrm>
          <a:prstGeom prst="straightConnector1">
            <a:avLst/>
          </a:prstGeom>
          <a:noFill/>
          <a:ln w="19050" cap="flat" cmpd="sng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" name="Google Shape;1211;p104"/>
          <p:cNvCxnSpPr/>
          <p:nvPr/>
        </p:nvCxnSpPr>
        <p:spPr>
          <a:xfrm>
            <a:off x="989167" y="1328572"/>
            <a:ext cx="2193629" cy="933357"/>
          </a:xfrm>
          <a:prstGeom prst="straightConnector1">
            <a:avLst/>
          </a:prstGeom>
          <a:noFill/>
          <a:ln w="19050" cap="flat" cmpd="sng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" name="Google Shape;1212;p104"/>
          <p:cNvCxnSpPr/>
          <p:nvPr/>
        </p:nvCxnSpPr>
        <p:spPr>
          <a:xfrm>
            <a:off x="6469214" y="3099436"/>
            <a:ext cx="2273708" cy="0"/>
          </a:xfrm>
          <a:prstGeom prst="straightConnector1">
            <a:avLst/>
          </a:prstGeom>
          <a:noFill/>
          <a:ln w="19050" cap="flat" cmpd="sng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" name="Google Shape;1216;p104"/>
          <p:cNvCxnSpPr/>
          <p:nvPr/>
        </p:nvCxnSpPr>
        <p:spPr>
          <a:xfrm rot="10800000">
            <a:off x="6469428" y="3290911"/>
            <a:ext cx="2225420" cy="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4" name="Google Shape;1229;p104"/>
          <p:cNvSpPr txBox="1"/>
          <p:nvPr/>
        </p:nvSpPr>
        <p:spPr>
          <a:xfrm>
            <a:off x="6421490" y="4337138"/>
            <a:ext cx="1848719" cy="9333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上游梯度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826" b="25783"/>
          <a:stretch/>
        </p:blipFill>
        <p:spPr>
          <a:xfrm rot="1357009">
            <a:off x="1214639" y="1053868"/>
            <a:ext cx="380583" cy="34290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86" t="-1" r="34391" b="-3838"/>
          <a:stretch/>
        </p:blipFill>
        <p:spPr>
          <a:xfrm rot="20428583">
            <a:off x="1228245" y="3908485"/>
            <a:ext cx="353371" cy="407345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270" r="-1772" b="-3838"/>
          <a:stretch/>
        </p:blipFill>
        <p:spPr>
          <a:xfrm>
            <a:off x="7201837" y="2596354"/>
            <a:ext cx="290147" cy="407345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5830" y="3421276"/>
            <a:ext cx="483206" cy="822960"/>
          </a:xfrm>
          <a:prstGeom prst="rect">
            <a:avLst/>
          </a:prstGeom>
        </p:spPr>
      </p:pic>
      <p:sp>
        <p:nvSpPr>
          <p:cNvPr id="36" name="Google Shape;1222;p104"/>
          <p:cNvSpPr/>
          <p:nvPr/>
        </p:nvSpPr>
        <p:spPr>
          <a:xfrm>
            <a:off x="7050758" y="3365754"/>
            <a:ext cx="590183" cy="943765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Google Shape;1222;p104"/>
          <p:cNvSpPr/>
          <p:nvPr/>
        </p:nvSpPr>
        <p:spPr>
          <a:xfrm>
            <a:off x="7050758" y="2456976"/>
            <a:ext cx="590183" cy="546724"/>
          </a:xfrm>
          <a:prstGeom prst="rect">
            <a:avLst/>
          </a:prstGeom>
          <a:noFill/>
          <a:ln w="19050" cap="flat" cmpd="sng">
            <a:solidFill>
              <a:schemeClr val="accent6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Google Shape;1222;p104"/>
          <p:cNvSpPr/>
          <p:nvPr/>
        </p:nvSpPr>
        <p:spPr>
          <a:xfrm rot="1351013">
            <a:off x="1162247" y="993997"/>
            <a:ext cx="526365" cy="451310"/>
          </a:xfrm>
          <a:prstGeom prst="rect">
            <a:avLst/>
          </a:prstGeom>
          <a:noFill/>
          <a:ln w="19050" cap="flat" cmpd="sng">
            <a:solidFill>
              <a:schemeClr val="accent6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Google Shape;1222;p104"/>
          <p:cNvSpPr/>
          <p:nvPr/>
        </p:nvSpPr>
        <p:spPr>
          <a:xfrm rot="20460419">
            <a:off x="1169310" y="3875066"/>
            <a:ext cx="446042" cy="451310"/>
          </a:xfrm>
          <a:prstGeom prst="rect">
            <a:avLst/>
          </a:prstGeom>
          <a:noFill/>
          <a:ln w="19050" cap="flat" cmpd="sng">
            <a:solidFill>
              <a:schemeClr val="accent6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9924890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Lecture 6 - </a:t>
            </a:r>
            <a:fld id="{AC1089D3-84F4-7045-A571-C61BEF9B13BC}" type="slidenum"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FFCB0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Google Shape;1209;p104"/>
          <p:cNvSpPr/>
          <p:nvPr/>
        </p:nvSpPr>
        <p:spPr>
          <a:xfrm>
            <a:off x="2975425" y="1352542"/>
            <a:ext cx="3493790" cy="3493790"/>
          </a:xfrm>
          <a:prstGeom prst="ellipse">
            <a:avLst/>
          </a:prstGeom>
          <a:solidFill>
            <a:srgbClr val="F3F3F3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4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</a:t>
            </a:r>
            <a:endParaRPr kumimoji="0" sz="4799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Google Shape;1210;p104"/>
          <p:cNvCxnSpPr/>
          <p:nvPr/>
        </p:nvCxnSpPr>
        <p:spPr>
          <a:xfrm rot="10800000" flipH="1">
            <a:off x="701992" y="3833320"/>
            <a:ext cx="2409272" cy="813688"/>
          </a:xfrm>
          <a:prstGeom prst="straightConnector1">
            <a:avLst/>
          </a:prstGeom>
          <a:noFill/>
          <a:ln w="19050" cap="flat" cmpd="sng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" name="Google Shape;1211;p104"/>
          <p:cNvCxnSpPr/>
          <p:nvPr/>
        </p:nvCxnSpPr>
        <p:spPr>
          <a:xfrm>
            <a:off x="989167" y="1328572"/>
            <a:ext cx="2193629" cy="933357"/>
          </a:xfrm>
          <a:prstGeom prst="straightConnector1">
            <a:avLst/>
          </a:prstGeom>
          <a:noFill/>
          <a:ln w="19050" cap="flat" cmpd="sng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" name="Google Shape;1212;p104"/>
          <p:cNvCxnSpPr/>
          <p:nvPr/>
        </p:nvCxnSpPr>
        <p:spPr>
          <a:xfrm>
            <a:off x="6469214" y="3099436"/>
            <a:ext cx="2273708" cy="0"/>
          </a:xfrm>
          <a:prstGeom prst="straightConnector1">
            <a:avLst/>
          </a:prstGeom>
          <a:noFill/>
          <a:ln w="19050" cap="flat" cmpd="sng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" name="Google Shape;1216;p104"/>
          <p:cNvCxnSpPr/>
          <p:nvPr/>
        </p:nvCxnSpPr>
        <p:spPr>
          <a:xfrm rot="10800000">
            <a:off x="6469428" y="3290911"/>
            <a:ext cx="2225420" cy="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5" name="Google Shape;1220;p104"/>
          <p:cNvSpPr txBox="1"/>
          <p:nvPr/>
        </p:nvSpPr>
        <p:spPr>
          <a:xfrm>
            <a:off x="4010254" y="3365754"/>
            <a:ext cx="1432178" cy="880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局部梯度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Google Shape;1229;p104"/>
          <p:cNvSpPr txBox="1"/>
          <p:nvPr/>
        </p:nvSpPr>
        <p:spPr>
          <a:xfrm>
            <a:off x="6421490" y="4337138"/>
            <a:ext cx="1848719" cy="9333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lvl="0" algn="ctr" defTabSz="685800">
              <a:defRPr/>
            </a:pPr>
            <a:r>
              <a:rPr lang="zh-CN" altLang="en-US" sz="2400" dirty="0">
                <a:solidFill>
                  <a:srgbClr val="FF0000"/>
                </a:solidFill>
              </a:rPr>
              <a:t>上游梯度</a:t>
            </a: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826" b="25783"/>
          <a:stretch/>
        </p:blipFill>
        <p:spPr>
          <a:xfrm rot="1357009">
            <a:off x="1214639" y="1053868"/>
            <a:ext cx="380583" cy="34290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86" t="-1" r="34391" b="-3838"/>
          <a:stretch/>
        </p:blipFill>
        <p:spPr>
          <a:xfrm rot="20428583">
            <a:off x="1228245" y="3908485"/>
            <a:ext cx="353371" cy="407345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270" r="-1772" b="-3838"/>
          <a:stretch/>
        </p:blipFill>
        <p:spPr>
          <a:xfrm>
            <a:off x="7201837" y="2596354"/>
            <a:ext cx="290147" cy="407345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5830" y="3421276"/>
            <a:ext cx="483206" cy="82296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2684" y="2135795"/>
            <a:ext cx="441680" cy="82296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2169" y="3278277"/>
            <a:ext cx="392382" cy="822960"/>
          </a:xfrm>
          <a:prstGeom prst="rect">
            <a:avLst/>
          </a:prstGeom>
          <a:noFill/>
        </p:spPr>
      </p:pic>
      <p:sp>
        <p:nvSpPr>
          <p:cNvPr id="34" name="Google Shape;1222;p104"/>
          <p:cNvSpPr/>
          <p:nvPr/>
        </p:nvSpPr>
        <p:spPr>
          <a:xfrm>
            <a:off x="3375025" y="2083548"/>
            <a:ext cx="590183" cy="943765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Google Shape;1222;p104"/>
          <p:cNvSpPr/>
          <p:nvPr/>
        </p:nvSpPr>
        <p:spPr>
          <a:xfrm>
            <a:off x="3375574" y="3205295"/>
            <a:ext cx="590183" cy="943765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Google Shape;1222;p104"/>
          <p:cNvSpPr/>
          <p:nvPr/>
        </p:nvSpPr>
        <p:spPr>
          <a:xfrm>
            <a:off x="7050758" y="3365754"/>
            <a:ext cx="590183" cy="943765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Google Shape;1222;p104"/>
          <p:cNvSpPr/>
          <p:nvPr/>
        </p:nvSpPr>
        <p:spPr>
          <a:xfrm>
            <a:off x="7050758" y="2456976"/>
            <a:ext cx="590183" cy="546724"/>
          </a:xfrm>
          <a:prstGeom prst="rect">
            <a:avLst/>
          </a:prstGeom>
          <a:noFill/>
          <a:ln w="19050" cap="flat" cmpd="sng">
            <a:solidFill>
              <a:schemeClr val="accent6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Google Shape;1222;p104"/>
          <p:cNvSpPr/>
          <p:nvPr/>
        </p:nvSpPr>
        <p:spPr>
          <a:xfrm rot="1351013">
            <a:off x="1162247" y="993997"/>
            <a:ext cx="526365" cy="451310"/>
          </a:xfrm>
          <a:prstGeom prst="rect">
            <a:avLst/>
          </a:prstGeom>
          <a:noFill/>
          <a:ln w="19050" cap="flat" cmpd="sng">
            <a:solidFill>
              <a:schemeClr val="accent6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Google Shape;1222;p104"/>
          <p:cNvSpPr/>
          <p:nvPr/>
        </p:nvSpPr>
        <p:spPr>
          <a:xfrm rot="20460419">
            <a:off x="1169310" y="3875066"/>
            <a:ext cx="446042" cy="451310"/>
          </a:xfrm>
          <a:prstGeom prst="rect">
            <a:avLst/>
          </a:prstGeom>
          <a:noFill/>
          <a:ln w="19050" cap="flat" cmpd="sng">
            <a:solidFill>
              <a:schemeClr val="accent6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7464109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Lecture 6 - </a:t>
            </a:r>
            <a:fld id="{AC1089D3-84F4-7045-A571-C61BEF9B13BC}" type="slidenum"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FFCB0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Google Shape;1209;p104"/>
          <p:cNvSpPr/>
          <p:nvPr/>
        </p:nvSpPr>
        <p:spPr>
          <a:xfrm>
            <a:off x="2975425" y="1352542"/>
            <a:ext cx="3493790" cy="3493790"/>
          </a:xfrm>
          <a:prstGeom prst="ellipse">
            <a:avLst/>
          </a:prstGeom>
          <a:solidFill>
            <a:srgbClr val="F3F3F3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4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</a:t>
            </a:r>
            <a:endParaRPr kumimoji="0" sz="4799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Google Shape;1210;p104"/>
          <p:cNvCxnSpPr/>
          <p:nvPr/>
        </p:nvCxnSpPr>
        <p:spPr>
          <a:xfrm rot="10800000" flipH="1">
            <a:off x="701992" y="3833320"/>
            <a:ext cx="2409272" cy="813688"/>
          </a:xfrm>
          <a:prstGeom prst="straightConnector1">
            <a:avLst/>
          </a:prstGeom>
          <a:noFill/>
          <a:ln w="19050" cap="flat" cmpd="sng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" name="Google Shape;1211;p104"/>
          <p:cNvCxnSpPr/>
          <p:nvPr/>
        </p:nvCxnSpPr>
        <p:spPr>
          <a:xfrm>
            <a:off x="989167" y="1328572"/>
            <a:ext cx="2193629" cy="933357"/>
          </a:xfrm>
          <a:prstGeom prst="straightConnector1">
            <a:avLst/>
          </a:prstGeom>
          <a:noFill/>
          <a:ln w="19050" cap="flat" cmpd="sng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" name="Google Shape;1212;p104"/>
          <p:cNvCxnSpPr/>
          <p:nvPr/>
        </p:nvCxnSpPr>
        <p:spPr>
          <a:xfrm>
            <a:off x="6469214" y="3099436"/>
            <a:ext cx="2273708" cy="0"/>
          </a:xfrm>
          <a:prstGeom prst="straightConnector1">
            <a:avLst/>
          </a:prstGeom>
          <a:noFill/>
          <a:ln w="19050" cap="flat" cmpd="sng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" name="Google Shape;1216;p104"/>
          <p:cNvCxnSpPr/>
          <p:nvPr/>
        </p:nvCxnSpPr>
        <p:spPr>
          <a:xfrm rot="10800000">
            <a:off x="6469428" y="3290911"/>
            <a:ext cx="2225420" cy="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5" name="Google Shape;1220;p104"/>
          <p:cNvSpPr txBox="1"/>
          <p:nvPr/>
        </p:nvSpPr>
        <p:spPr>
          <a:xfrm>
            <a:off x="4010254" y="3365754"/>
            <a:ext cx="1432178" cy="880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lvl="0" algn="ctr" defTabSz="685800">
              <a:defRPr/>
            </a:pPr>
            <a:r>
              <a:rPr lang="zh-CN" altLang="en-US" sz="2400" dirty="0">
                <a:solidFill>
                  <a:srgbClr val="FF0000"/>
                </a:solidFill>
              </a:rPr>
              <a:t>局部梯度</a:t>
            </a:r>
          </a:p>
        </p:txBody>
      </p:sp>
      <p:sp>
        <p:nvSpPr>
          <p:cNvPr id="19" name="Google Shape;1224;p104"/>
          <p:cNvSpPr/>
          <p:nvPr/>
        </p:nvSpPr>
        <p:spPr>
          <a:xfrm rot="-1146435">
            <a:off x="1276451" y="4615108"/>
            <a:ext cx="590063" cy="945653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2" name="Google Shape;1227;p104"/>
          <p:cNvCxnSpPr/>
          <p:nvPr/>
        </p:nvCxnSpPr>
        <p:spPr>
          <a:xfrm rot="10800000">
            <a:off x="948653" y="1466212"/>
            <a:ext cx="2154339" cy="931557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" name="Google Shape;1228;p104"/>
          <p:cNvCxnSpPr/>
          <p:nvPr/>
        </p:nvCxnSpPr>
        <p:spPr>
          <a:xfrm flipH="1">
            <a:off x="742182" y="3962212"/>
            <a:ext cx="2417071" cy="832883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4" name="Google Shape;1229;p104"/>
          <p:cNvSpPr txBox="1"/>
          <p:nvPr/>
        </p:nvSpPr>
        <p:spPr>
          <a:xfrm>
            <a:off x="6421490" y="4337138"/>
            <a:ext cx="1848719" cy="9333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lvl="0" algn="ctr" defTabSz="685800">
              <a:defRPr/>
            </a:pPr>
            <a:r>
              <a:rPr lang="zh-CN" altLang="en-US" sz="2400" dirty="0">
                <a:solidFill>
                  <a:srgbClr val="FF0000"/>
                </a:solidFill>
              </a:rPr>
              <a:t>上游梯度</a:t>
            </a:r>
          </a:p>
        </p:txBody>
      </p:sp>
      <p:sp>
        <p:nvSpPr>
          <p:cNvPr id="25" name="Google Shape;1230;p104"/>
          <p:cNvSpPr txBox="1"/>
          <p:nvPr/>
        </p:nvSpPr>
        <p:spPr>
          <a:xfrm>
            <a:off x="23928" y="2800085"/>
            <a:ext cx="2003778" cy="9333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399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下游梯度</a:t>
            </a:r>
            <a:endParaRPr kumimoji="0" sz="2399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826" b="25783"/>
          <a:stretch/>
        </p:blipFill>
        <p:spPr>
          <a:xfrm rot="1357009">
            <a:off x="1214639" y="1053868"/>
            <a:ext cx="380583" cy="34290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86" t="-1" r="34391" b="-3838"/>
          <a:stretch/>
        </p:blipFill>
        <p:spPr>
          <a:xfrm rot="20428583">
            <a:off x="1228245" y="3908485"/>
            <a:ext cx="353371" cy="407345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270" r="-1772" b="-3838"/>
          <a:stretch/>
        </p:blipFill>
        <p:spPr>
          <a:xfrm>
            <a:off x="7201837" y="2596354"/>
            <a:ext cx="290147" cy="407345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5830" y="3421276"/>
            <a:ext cx="483206" cy="82296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2684" y="2135795"/>
            <a:ext cx="441680" cy="82296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2169" y="3278277"/>
            <a:ext cx="392382" cy="822960"/>
          </a:xfrm>
          <a:prstGeom prst="rect">
            <a:avLst/>
          </a:prstGeom>
          <a:noFill/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50299">
            <a:off x="1306955" y="4423646"/>
            <a:ext cx="1963901" cy="849351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34160">
            <a:off x="729313" y="1992640"/>
            <a:ext cx="2089421" cy="823678"/>
          </a:xfrm>
          <a:prstGeom prst="rect">
            <a:avLst/>
          </a:prstGeom>
        </p:spPr>
      </p:pic>
      <p:sp>
        <p:nvSpPr>
          <p:cNvPr id="17" name="Google Shape;1222;p104"/>
          <p:cNvSpPr/>
          <p:nvPr/>
        </p:nvSpPr>
        <p:spPr>
          <a:xfrm rot="1454931">
            <a:off x="730726" y="1608939"/>
            <a:ext cx="590183" cy="943765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Google Shape;1222;p104"/>
          <p:cNvSpPr/>
          <p:nvPr/>
        </p:nvSpPr>
        <p:spPr>
          <a:xfrm>
            <a:off x="3375025" y="2083548"/>
            <a:ext cx="590183" cy="943765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Google Shape;1222;p104"/>
          <p:cNvSpPr/>
          <p:nvPr/>
        </p:nvSpPr>
        <p:spPr>
          <a:xfrm>
            <a:off x="3375574" y="3205295"/>
            <a:ext cx="590183" cy="943765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Google Shape;1222;p104"/>
          <p:cNvSpPr/>
          <p:nvPr/>
        </p:nvSpPr>
        <p:spPr>
          <a:xfrm>
            <a:off x="7050758" y="3365754"/>
            <a:ext cx="590183" cy="943765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Google Shape;1222;p104"/>
          <p:cNvSpPr/>
          <p:nvPr/>
        </p:nvSpPr>
        <p:spPr>
          <a:xfrm>
            <a:off x="7050758" y="2456976"/>
            <a:ext cx="590183" cy="546724"/>
          </a:xfrm>
          <a:prstGeom prst="rect">
            <a:avLst/>
          </a:prstGeom>
          <a:noFill/>
          <a:ln w="19050" cap="flat" cmpd="sng">
            <a:solidFill>
              <a:schemeClr val="accent6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Google Shape;1222;p104"/>
          <p:cNvSpPr/>
          <p:nvPr/>
        </p:nvSpPr>
        <p:spPr>
          <a:xfrm rot="1351013">
            <a:off x="1162247" y="993997"/>
            <a:ext cx="526365" cy="451310"/>
          </a:xfrm>
          <a:prstGeom prst="rect">
            <a:avLst/>
          </a:prstGeom>
          <a:noFill/>
          <a:ln w="19050" cap="flat" cmpd="sng">
            <a:solidFill>
              <a:schemeClr val="accent6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Google Shape;1222;p104"/>
          <p:cNvSpPr/>
          <p:nvPr/>
        </p:nvSpPr>
        <p:spPr>
          <a:xfrm rot="20460419">
            <a:off x="1169310" y="3875066"/>
            <a:ext cx="446042" cy="451310"/>
          </a:xfrm>
          <a:prstGeom prst="rect">
            <a:avLst/>
          </a:prstGeom>
          <a:noFill/>
          <a:ln w="19050" cap="flat" cmpd="sng">
            <a:solidFill>
              <a:schemeClr val="accent6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246941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Lecture 6 - </a:t>
            </a:r>
            <a:fld id="{AC1089D3-84F4-7045-A571-C61BEF9B13BC}" type="slidenum"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FFCB0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Google Shape;1209;p104"/>
          <p:cNvSpPr/>
          <p:nvPr/>
        </p:nvSpPr>
        <p:spPr>
          <a:xfrm>
            <a:off x="2975425" y="1352542"/>
            <a:ext cx="3493790" cy="3493790"/>
          </a:xfrm>
          <a:prstGeom prst="ellipse">
            <a:avLst/>
          </a:prstGeom>
          <a:solidFill>
            <a:srgbClr val="F3F3F3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4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</a:t>
            </a:r>
            <a:endParaRPr kumimoji="0" sz="4799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Google Shape;1210;p104"/>
          <p:cNvCxnSpPr/>
          <p:nvPr/>
        </p:nvCxnSpPr>
        <p:spPr>
          <a:xfrm rot="10800000" flipH="1">
            <a:off x="701992" y="3833320"/>
            <a:ext cx="2409272" cy="813688"/>
          </a:xfrm>
          <a:prstGeom prst="straightConnector1">
            <a:avLst/>
          </a:prstGeom>
          <a:noFill/>
          <a:ln w="19050" cap="flat" cmpd="sng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" name="Google Shape;1211;p104"/>
          <p:cNvCxnSpPr/>
          <p:nvPr/>
        </p:nvCxnSpPr>
        <p:spPr>
          <a:xfrm>
            <a:off x="989167" y="1328572"/>
            <a:ext cx="2193629" cy="933357"/>
          </a:xfrm>
          <a:prstGeom prst="straightConnector1">
            <a:avLst/>
          </a:prstGeom>
          <a:noFill/>
          <a:ln w="19050" cap="flat" cmpd="sng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" name="Google Shape;1212;p104"/>
          <p:cNvCxnSpPr/>
          <p:nvPr/>
        </p:nvCxnSpPr>
        <p:spPr>
          <a:xfrm>
            <a:off x="6469214" y="3099436"/>
            <a:ext cx="2273708" cy="0"/>
          </a:xfrm>
          <a:prstGeom prst="straightConnector1">
            <a:avLst/>
          </a:prstGeom>
          <a:noFill/>
          <a:ln w="19050" cap="flat" cmpd="sng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" name="Google Shape;1216;p104"/>
          <p:cNvCxnSpPr/>
          <p:nvPr/>
        </p:nvCxnSpPr>
        <p:spPr>
          <a:xfrm rot="10800000">
            <a:off x="6469428" y="3290911"/>
            <a:ext cx="2225420" cy="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5" name="Google Shape;1220;p104"/>
          <p:cNvSpPr txBox="1"/>
          <p:nvPr/>
        </p:nvSpPr>
        <p:spPr>
          <a:xfrm>
            <a:off x="4010254" y="3365754"/>
            <a:ext cx="1432178" cy="880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lvl="0" algn="ctr" defTabSz="685800">
              <a:defRPr/>
            </a:pPr>
            <a:r>
              <a:rPr lang="zh-CN" altLang="en-US" sz="2400" dirty="0">
                <a:solidFill>
                  <a:srgbClr val="FF0000"/>
                </a:solidFill>
              </a:rPr>
              <a:t>局部梯度</a:t>
            </a:r>
          </a:p>
        </p:txBody>
      </p:sp>
      <p:sp>
        <p:nvSpPr>
          <p:cNvPr id="19" name="Google Shape;1224;p104"/>
          <p:cNvSpPr/>
          <p:nvPr/>
        </p:nvSpPr>
        <p:spPr>
          <a:xfrm rot="-1146435">
            <a:off x="1276451" y="4615108"/>
            <a:ext cx="590063" cy="945653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Google Shape;1225;p104"/>
          <p:cNvSpPr/>
          <p:nvPr/>
        </p:nvSpPr>
        <p:spPr>
          <a:xfrm>
            <a:off x="-2291603" y="-1423935"/>
            <a:ext cx="3493790" cy="3493790"/>
          </a:xfrm>
          <a:prstGeom prst="ellipse">
            <a:avLst/>
          </a:prstGeom>
          <a:solidFill>
            <a:srgbClr val="F3F3F3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4799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Google Shape;1226;p104"/>
          <p:cNvSpPr/>
          <p:nvPr/>
        </p:nvSpPr>
        <p:spPr>
          <a:xfrm>
            <a:off x="-2791798" y="3483536"/>
            <a:ext cx="3493790" cy="3493790"/>
          </a:xfrm>
          <a:prstGeom prst="ellipse">
            <a:avLst/>
          </a:prstGeom>
          <a:solidFill>
            <a:srgbClr val="F3F3F3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4799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2" name="Google Shape;1227;p104"/>
          <p:cNvCxnSpPr/>
          <p:nvPr/>
        </p:nvCxnSpPr>
        <p:spPr>
          <a:xfrm rot="10800000">
            <a:off x="948653" y="1466212"/>
            <a:ext cx="2154339" cy="931557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" name="Google Shape;1228;p104"/>
          <p:cNvCxnSpPr/>
          <p:nvPr/>
        </p:nvCxnSpPr>
        <p:spPr>
          <a:xfrm flipH="1">
            <a:off x="742182" y="3962212"/>
            <a:ext cx="2417071" cy="832883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4" name="Google Shape;1229;p104"/>
          <p:cNvSpPr txBox="1"/>
          <p:nvPr/>
        </p:nvSpPr>
        <p:spPr>
          <a:xfrm>
            <a:off x="6421490" y="4337138"/>
            <a:ext cx="1848719" cy="9333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lvl="0" algn="ctr" defTabSz="685800">
              <a:defRPr/>
            </a:pPr>
            <a:r>
              <a:rPr lang="zh-CN" altLang="en-US" sz="2400" dirty="0">
                <a:solidFill>
                  <a:srgbClr val="FF0000"/>
                </a:solidFill>
              </a:rPr>
              <a:t>上游梯度</a:t>
            </a:r>
          </a:p>
        </p:txBody>
      </p:sp>
      <p:sp>
        <p:nvSpPr>
          <p:cNvPr id="25" name="Google Shape;1230;p104"/>
          <p:cNvSpPr txBox="1"/>
          <p:nvPr/>
        </p:nvSpPr>
        <p:spPr>
          <a:xfrm>
            <a:off x="23928" y="2800085"/>
            <a:ext cx="2003778" cy="9333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lvl="0" algn="ctr" defTabSz="685800">
              <a:defRPr/>
            </a:pPr>
            <a:r>
              <a:rPr lang="zh-CN" altLang="en-US" sz="2399" dirty="0">
                <a:solidFill>
                  <a:srgbClr val="FF0000"/>
                </a:solidFill>
              </a:rPr>
              <a:t>下游梯度</a:t>
            </a: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826" b="25783"/>
          <a:stretch/>
        </p:blipFill>
        <p:spPr>
          <a:xfrm rot="1357009">
            <a:off x="1214639" y="1053868"/>
            <a:ext cx="380583" cy="34290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86" t="-1" r="34391" b="-3838"/>
          <a:stretch/>
        </p:blipFill>
        <p:spPr>
          <a:xfrm rot="20428583">
            <a:off x="1228245" y="3908485"/>
            <a:ext cx="353371" cy="407345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270" r="-1772" b="-3838"/>
          <a:stretch/>
        </p:blipFill>
        <p:spPr>
          <a:xfrm>
            <a:off x="7201837" y="2596354"/>
            <a:ext cx="290147" cy="407345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5830" y="3421276"/>
            <a:ext cx="483206" cy="82296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2684" y="2135795"/>
            <a:ext cx="441680" cy="82296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2169" y="3278277"/>
            <a:ext cx="392382" cy="822960"/>
          </a:xfrm>
          <a:prstGeom prst="rect">
            <a:avLst/>
          </a:prstGeom>
          <a:noFill/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50299">
            <a:off x="1306955" y="4423646"/>
            <a:ext cx="1963901" cy="849351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34160">
            <a:off x="729313" y="1992640"/>
            <a:ext cx="2089421" cy="823678"/>
          </a:xfrm>
          <a:prstGeom prst="rect">
            <a:avLst/>
          </a:prstGeom>
        </p:spPr>
      </p:pic>
      <p:sp>
        <p:nvSpPr>
          <p:cNvPr id="17" name="Google Shape;1222;p104"/>
          <p:cNvSpPr/>
          <p:nvPr/>
        </p:nvSpPr>
        <p:spPr>
          <a:xfrm rot="1454931">
            <a:off x="730726" y="1608939"/>
            <a:ext cx="590183" cy="943765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Google Shape;1222;p104"/>
          <p:cNvSpPr/>
          <p:nvPr/>
        </p:nvSpPr>
        <p:spPr>
          <a:xfrm>
            <a:off x="3375025" y="2083548"/>
            <a:ext cx="590183" cy="943765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Google Shape;1222;p104"/>
          <p:cNvSpPr/>
          <p:nvPr/>
        </p:nvSpPr>
        <p:spPr>
          <a:xfrm>
            <a:off x="3375574" y="3205295"/>
            <a:ext cx="590183" cy="943765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Google Shape;1222;p104"/>
          <p:cNvSpPr/>
          <p:nvPr/>
        </p:nvSpPr>
        <p:spPr>
          <a:xfrm>
            <a:off x="7050758" y="3365754"/>
            <a:ext cx="590183" cy="943765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Google Shape;1222;p104"/>
          <p:cNvSpPr/>
          <p:nvPr/>
        </p:nvSpPr>
        <p:spPr>
          <a:xfrm>
            <a:off x="7050758" y="2456976"/>
            <a:ext cx="590183" cy="546724"/>
          </a:xfrm>
          <a:prstGeom prst="rect">
            <a:avLst/>
          </a:prstGeom>
          <a:noFill/>
          <a:ln w="19050" cap="flat" cmpd="sng">
            <a:solidFill>
              <a:schemeClr val="accent6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Google Shape;1222;p104"/>
          <p:cNvSpPr/>
          <p:nvPr/>
        </p:nvSpPr>
        <p:spPr>
          <a:xfrm rot="1351013">
            <a:off x="1162247" y="993997"/>
            <a:ext cx="526365" cy="451310"/>
          </a:xfrm>
          <a:prstGeom prst="rect">
            <a:avLst/>
          </a:prstGeom>
          <a:noFill/>
          <a:ln w="19050" cap="flat" cmpd="sng">
            <a:solidFill>
              <a:schemeClr val="accent6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Google Shape;1222;p104"/>
          <p:cNvSpPr/>
          <p:nvPr/>
        </p:nvSpPr>
        <p:spPr>
          <a:xfrm rot="20460419">
            <a:off x="1169310" y="3875066"/>
            <a:ext cx="446042" cy="451310"/>
          </a:xfrm>
          <a:prstGeom prst="rect">
            <a:avLst/>
          </a:prstGeom>
          <a:noFill/>
          <a:ln w="19050" cap="flat" cmpd="sng">
            <a:solidFill>
              <a:schemeClr val="accent6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5446569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另一个示例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Lecture 6 - </a:t>
            </a:r>
            <a:fld id="{AC1089D3-84F4-7045-A571-C61BEF9B13BC}" type="slidenum"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FFCB0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61" name="Group 60"/>
          <p:cNvGrpSpPr/>
          <p:nvPr/>
        </p:nvGrpSpPr>
        <p:grpSpPr>
          <a:xfrm>
            <a:off x="472499" y="1773397"/>
            <a:ext cx="8199002" cy="3066770"/>
            <a:chOff x="1787167" y="1039822"/>
            <a:chExt cx="8781313" cy="3284578"/>
          </a:xfrm>
        </p:grpSpPr>
        <p:pic>
          <p:nvPicPr>
            <p:cNvPr id="33" name="Google Shape;1238;p105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1787167" y="1145162"/>
              <a:ext cx="8781313" cy="315861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" name="Google Shape;1239;p105"/>
            <p:cNvSpPr/>
            <p:nvPr/>
          </p:nvSpPr>
          <p:spPr>
            <a:xfrm>
              <a:off x="2120580" y="1438952"/>
              <a:ext cx="426289" cy="2083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01" tIns="91401" rIns="91401" bIns="91401" anchor="ctr" anchorCtr="0">
              <a:no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6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Google Shape;1240;p105"/>
            <p:cNvSpPr/>
            <p:nvPr/>
          </p:nvSpPr>
          <p:spPr>
            <a:xfrm>
              <a:off x="2102552" y="2098313"/>
              <a:ext cx="426289" cy="2083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01" tIns="91401" rIns="91401" bIns="91401" anchor="ctr" anchorCtr="0">
              <a:no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6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Google Shape;1241;p105"/>
            <p:cNvSpPr/>
            <p:nvPr/>
          </p:nvSpPr>
          <p:spPr>
            <a:xfrm>
              <a:off x="2120614" y="2775737"/>
              <a:ext cx="426289" cy="2083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01" tIns="91401" rIns="91401" bIns="91401" anchor="ctr" anchorCtr="0">
              <a:no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6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Google Shape;1242;p105"/>
            <p:cNvSpPr/>
            <p:nvPr/>
          </p:nvSpPr>
          <p:spPr>
            <a:xfrm>
              <a:off x="2147007" y="3436871"/>
              <a:ext cx="426289" cy="2083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01" tIns="91401" rIns="91401" bIns="91401" anchor="ctr" anchorCtr="0">
              <a:no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6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Google Shape;1243;p105"/>
            <p:cNvSpPr/>
            <p:nvPr/>
          </p:nvSpPr>
          <p:spPr>
            <a:xfrm>
              <a:off x="2147007" y="4116054"/>
              <a:ext cx="426289" cy="2083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01" tIns="91401" rIns="91401" bIns="91401" anchor="ctr" anchorCtr="0">
              <a:no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6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Google Shape;1244;p105"/>
            <p:cNvSpPr/>
            <p:nvPr/>
          </p:nvSpPr>
          <p:spPr>
            <a:xfrm>
              <a:off x="3247554" y="3089422"/>
              <a:ext cx="426289" cy="2083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01" tIns="91401" rIns="91401" bIns="91401" anchor="ctr" anchorCtr="0">
              <a:no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6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Google Shape;1245;p105"/>
            <p:cNvSpPr/>
            <p:nvPr/>
          </p:nvSpPr>
          <p:spPr>
            <a:xfrm>
              <a:off x="3247554" y="1791873"/>
              <a:ext cx="426289" cy="2083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01" tIns="91401" rIns="91401" bIns="91401" anchor="ctr" anchorCtr="0">
              <a:no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6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Google Shape;1246;p105"/>
            <p:cNvSpPr/>
            <p:nvPr/>
          </p:nvSpPr>
          <p:spPr>
            <a:xfrm>
              <a:off x="4387757" y="2454354"/>
              <a:ext cx="426289" cy="2083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01" tIns="91401" rIns="91401" bIns="91401" anchor="ctr" anchorCtr="0">
              <a:no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6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Google Shape;1247;p105"/>
            <p:cNvSpPr/>
            <p:nvPr/>
          </p:nvSpPr>
          <p:spPr>
            <a:xfrm>
              <a:off x="5582645" y="3277933"/>
              <a:ext cx="426289" cy="2083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01" tIns="91401" rIns="91401" bIns="91401" anchor="ctr" anchorCtr="0">
              <a:no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6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Google Shape;1248;p105"/>
            <p:cNvSpPr/>
            <p:nvPr/>
          </p:nvSpPr>
          <p:spPr>
            <a:xfrm>
              <a:off x="6737911" y="3277939"/>
              <a:ext cx="426289" cy="2083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01" tIns="91401" rIns="91401" bIns="91401" anchor="ctr" anchorCtr="0">
              <a:no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6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" name="Google Shape;1249;p105"/>
            <p:cNvSpPr/>
            <p:nvPr/>
          </p:nvSpPr>
          <p:spPr>
            <a:xfrm>
              <a:off x="7893177" y="3277939"/>
              <a:ext cx="426289" cy="2083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01" tIns="91401" rIns="91401" bIns="91401" anchor="ctr" anchorCtr="0">
              <a:no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6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" name="Google Shape;1250;p105"/>
            <p:cNvSpPr/>
            <p:nvPr/>
          </p:nvSpPr>
          <p:spPr>
            <a:xfrm>
              <a:off x="9048443" y="3277939"/>
              <a:ext cx="426289" cy="2083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01" tIns="91401" rIns="91401" bIns="91401" anchor="ctr" anchorCtr="0">
              <a:no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6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" name="Google Shape;1251;p105"/>
            <p:cNvSpPr/>
            <p:nvPr/>
          </p:nvSpPr>
          <p:spPr>
            <a:xfrm>
              <a:off x="10142191" y="3277939"/>
              <a:ext cx="426289" cy="2083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01" tIns="91401" rIns="91401" bIns="91401" anchor="ctr" anchorCtr="0">
              <a:no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6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" name="Google Shape;1252;p105"/>
            <p:cNvSpPr/>
            <p:nvPr/>
          </p:nvSpPr>
          <p:spPr>
            <a:xfrm>
              <a:off x="2147007" y="1039822"/>
              <a:ext cx="499870" cy="35110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01" tIns="91401" rIns="91401" bIns="91401" anchor="ctr" anchorCtr="0">
              <a:no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6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Google Shape;1253;p105"/>
            <p:cNvSpPr/>
            <p:nvPr/>
          </p:nvSpPr>
          <p:spPr>
            <a:xfrm>
              <a:off x="2128945" y="1697251"/>
              <a:ext cx="426289" cy="35110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01" tIns="91401" rIns="91401" bIns="91401" anchor="ctr" anchorCtr="0">
              <a:no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6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" name="Google Shape;1254;p105"/>
            <p:cNvSpPr/>
            <p:nvPr/>
          </p:nvSpPr>
          <p:spPr>
            <a:xfrm>
              <a:off x="2147007" y="2356612"/>
              <a:ext cx="426289" cy="35110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01" tIns="91401" rIns="91401" bIns="91401" anchor="ctr" anchorCtr="0">
              <a:no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6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Google Shape;1255;p105"/>
            <p:cNvSpPr/>
            <p:nvPr/>
          </p:nvSpPr>
          <p:spPr>
            <a:xfrm>
              <a:off x="2116848" y="3035802"/>
              <a:ext cx="426289" cy="35110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01" tIns="91401" rIns="91401" bIns="91401" anchor="ctr" anchorCtr="0">
              <a:no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6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" name="Google Shape;1256;p105"/>
            <p:cNvSpPr/>
            <p:nvPr/>
          </p:nvSpPr>
          <p:spPr>
            <a:xfrm>
              <a:off x="2147007" y="3705079"/>
              <a:ext cx="426289" cy="35110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01" tIns="91401" rIns="91401" bIns="91401" anchor="ctr" anchorCtr="0">
              <a:no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6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" name="Google Shape;1257;p105"/>
            <p:cNvSpPr/>
            <p:nvPr/>
          </p:nvSpPr>
          <p:spPr>
            <a:xfrm>
              <a:off x="3247554" y="2704355"/>
              <a:ext cx="426289" cy="35110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01" tIns="91401" rIns="91401" bIns="91401" anchor="ctr" anchorCtr="0">
              <a:no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6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" name="Google Shape;1258;p105"/>
            <p:cNvSpPr/>
            <p:nvPr/>
          </p:nvSpPr>
          <p:spPr>
            <a:xfrm>
              <a:off x="3307205" y="1367570"/>
              <a:ext cx="426289" cy="35110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01" tIns="91401" rIns="91401" bIns="91401" anchor="ctr" anchorCtr="0">
              <a:no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6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" name="Google Shape;1259;p105"/>
            <p:cNvSpPr/>
            <p:nvPr/>
          </p:nvSpPr>
          <p:spPr>
            <a:xfrm>
              <a:off x="4387757" y="2026932"/>
              <a:ext cx="426289" cy="35110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01" tIns="91401" rIns="91401" bIns="91401" anchor="ctr" anchorCtr="0">
              <a:no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6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" name="Google Shape;1260;p105"/>
            <p:cNvSpPr/>
            <p:nvPr/>
          </p:nvSpPr>
          <p:spPr>
            <a:xfrm>
              <a:off x="5582645" y="2857449"/>
              <a:ext cx="426289" cy="35110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01" tIns="91401" rIns="91401" bIns="91401" anchor="ctr" anchorCtr="0">
              <a:no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6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" name="Google Shape;1261;p105"/>
            <p:cNvSpPr/>
            <p:nvPr/>
          </p:nvSpPr>
          <p:spPr>
            <a:xfrm>
              <a:off x="6737911" y="2857449"/>
              <a:ext cx="426289" cy="35110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01" tIns="91401" rIns="91401" bIns="91401" anchor="ctr" anchorCtr="0">
              <a:no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6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" name="Google Shape;1262;p105"/>
            <p:cNvSpPr/>
            <p:nvPr/>
          </p:nvSpPr>
          <p:spPr>
            <a:xfrm>
              <a:off x="7801667" y="2857449"/>
              <a:ext cx="426289" cy="35110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01" tIns="91401" rIns="91401" bIns="91401" anchor="ctr" anchorCtr="0">
              <a:no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6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" name="Google Shape;1263;p105"/>
            <p:cNvSpPr/>
            <p:nvPr/>
          </p:nvSpPr>
          <p:spPr>
            <a:xfrm>
              <a:off x="8959366" y="2857449"/>
              <a:ext cx="426289" cy="35110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01" tIns="91401" rIns="91401" bIns="91401" anchor="ctr" anchorCtr="0">
              <a:no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6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9" name="Google Shape;1264;p105"/>
            <p:cNvSpPr/>
            <p:nvPr/>
          </p:nvSpPr>
          <p:spPr>
            <a:xfrm>
              <a:off x="10117064" y="2857449"/>
              <a:ext cx="426289" cy="35110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01" tIns="91401" rIns="91401" bIns="91401" anchor="ctr" anchorCtr="0">
              <a:no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6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60" name="Picture 5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0799" y="972615"/>
            <a:ext cx="3630336" cy="614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56120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另一个示例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Lecture 6 - </a:t>
            </a:r>
            <a:fld id="{AC1089D3-84F4-7045-A571-C61BEF9B13BC}" type="slidenum"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FFCB0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3" name="Google Shape;1238;p10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72499" y="1871752"/>
            <a:ext cx="8199002" cy="2949156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1239;p105"/>
          <p:cNvSpPr/>
          <p:nvPr/>
        </p:nvSpPr>
        <p:spPr>
          <a:xfrm>
            <a:off x="783802" y="2146060"/>
            <a:ext cx="398021" cy="19453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Google Shape;1240;p105"/>
          <p:cNvSpPr/>
          <p:nvPr/>
        </p:nvSpPr>
        <p:spPr>
          <a:xfrm>
            <a:off x="766969" y="2761697"/>
            <a:ext cx="398021" cy="19453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Google Shape;1241;p105"/>
          <p:cNvSpPr/>
          <p:nvPr/>
        </p:nvSpPr>
        <p:spPr>
          <a:xfrm>
            <a:off x="783834" y="3394200"/>
            <a:ext cx="398021" cy="19453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Google Shape;1242;p105"/>
          <p:cNvSpPr/>
          <p:nvPr/>
        </p:nvSpPr>
        <p:spPr>
          <a:xfrm>
            <a:off x="808477" y="4011492"/>
            <a:ext cx="398021" cy="19453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Google Shape;1243;p105"/>
          <p:cNvSpPr/>
          <p:nvPr/>
        </p:nvSpPr>
        <p:spPr>
          <a:xfrm>
            <a:off x="808477" y="4645637"/>
            <a:ext cx="398021" cy="19453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Google Shape;1244;p105"/>
          <p:cNvSpPr/>
          <p:nvPr/>
        </p:nvSpPr>
        <p:spPr>
          <a:xfrm>
            <a:off x="1836043" y="3687083"/>
            <a:ext cx="398021" cy="19453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Google Shape;1245;p105"/>
          <p:cNvSpPr/>
          <p:nvPr/>
        </p:nvSpPr>
        <p:spPr>
          <a:xfrm>
            <a:off x="1836043" y="2475578"/>
            <a:ext cx="398021" cy="19453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Google Shape;1246;p105"/>
          <p:cNvSpPr/>
          <p:nvPr/>
        </p:nvSpPr>
        <p:spPr>
          <a:xfrm>
            <a:off x="2900637" y="3094128"/>
            <a:ext cx="398021" cy="19453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2" name="Google Shape;1247;p105"/>
          <p:cNvSpPr/>
          <p:nvPr/>
        </p:nvSpPr>
        <p:spPr>
          <a:xfrm>
            <a:off x="4016289" y="3863094"/>
            <a:ext cx="398021" cy="19453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Google Shape;1248;p105"/>
          <p:cNvSpPr/>
          <p:nvPr/>
        </p:nvSpPr>
        <p:spPr>
          <a:xfrm>
            <a:off x="5094946" y="3863099"/>
            <a:ext cx="398021" cy="19453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4" name="Google Shape;1249;p105"/>
          <p:cNvSpPr/>
          <p:nvPr/>
        </p:nvSpPr>
        <p:spPr>
          <a:xfrm>
            <a:off x="6173604" y="3863099"/>
            <a:ext cx="398021" cy="19453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Google Shape;1250;p105"/>
          <p:cNvSpPr/>
          <p:nvPr/>
        </p:nvSpPr>
        <p:spPr>
          <a:xfrm>
            <a:off x="7252261" y="3863099"/>
            <a:ext cx="398021" cy="19453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Google Shape;1251;p105"/>
          <p:cNvSpPr/>
          <p:nvPr/>
        </p:nvSpPr>
        <p:spPr>
          <a:xfrm>
            <a:off x="8273480" y="3863099"/>
            <a:ext cx="398021" cy="19453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4335672" y="1629226"/>
            <a:ext cx="247215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前向传递</a:t>
            </a: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zh-CN" alt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计算输出</a:t>
            </a:r>
            <a:endParaRPr kumimoji="0" lang="en-US" sz="21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64" name="Straight Arrow Connector 63"/>
          <p:cNvCxnSpPr/>
          <p:nvPr/>
        </p:nvCxnSpPr>
        <p:spPr>
          <a:xfrm>
            <a:off x="4255476" y="2038502"/>
            <a:ext cx="383625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0799" y="972615"/>
            <a:ext cx="3630336" cy="614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48840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另一个示例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Lecture 6 - </a:t>
            </a:r>
            <a:fld id="{AC1089D3-84F4-7045-A571-C61BEF9B13BC}" type="slidenum"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FFCB0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3" name="Google Shape;1238;p10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72499" y="1871752"/>
            <a:ext cx="8199002" cy="2949156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1239;p105"/>
          <p:cNvSpPr/>
          <p:nvPr/>
        </p:nvSpPr>
        <p:spPr>
          <a:xfrm>
            <a:off x="783802" y="2146060"/>
            <a:ext cx="398021" cy="19453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Google Shape;1240;p105"/>
          <p:cNvSpPr/>
          <p:nvPr/>
        </p:nvSpPr>
        <p:spPr>
          <a:xfrm>
            <a:off x="766969" y="2761697"/>
            <a:ext cx="398021" cy="19453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Google Shape;1241;p105"/>
          <p:cNvSpPr/>
          <p:nvPr/>
        </p:nvSpPr>
        <p:spPr>
          <a:xfrm>
            <a:off x="783834" y="3394200"/>
            <a:ext cx="398021" cy="19453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Google Shape;1242;p105"/>
          <p:cNvSpPr/>
          <p:nvPr/>
        </p:nvSpPr>
        <p:spPr>
          <a:xfrm>
            <a:off x="808477" y="4011492"/>
            <a:ext cx="398021" cy="19453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Google Shape;1243;p105"/>
          <p:cNvSpPr/>
          <p:nvPr/>
        </p:nvSpPr>
        <p:spPr>
          <a:xfrm>
            <a:off x="808477" y="4645637"/>
            <a:ext cx="398021" cy="19453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Google Shape;1244;p105"/>
          <p:cNvSpPr/>
          <p:nvPr/>
        </p:nvSpPr>
        <p:spPr>
          <a:xfrm>
            <a:off x="1836043" y="3687083"/>
            <a:ext cx="398021" cy="19453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Google Shape;1245;p105"/>
          <p:cNvSpPr/>
          <p:nvPr/>
        </p:nvSpPr>
        <p:spPr>
          <a:xfrm>
            <a:off x="1836043" y="2475578"/>
            <a:ext cx="398021" cy="19453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Google Shape;1246;p105"/>
          <p:cNvSpPr/>
          <p:nvPr/>
        </p:nvSpPr>
        <p:spPr>
          <a:xfrm>
            <a:off x="2900637" y="3094128"/>
            <a:ext cx="398021" cy="19453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2" name="Google Shape;1247;p105"/>
          <p:cNvSpPr/>
          <p:nvPr/>
        </p:nvSpPr>
        <p:spPr>
          <a:xfrm>
            <a:off x="4016289" y="3863094"/>
            <a:ext cx="398021" cy="19453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Google Shape;1248;p105"/>
          <p:cNvSpPr/>
          <p:nvPr/>
        </p:nvSpPr>
        <p:spPr>
          <a:xfrm>
            <a:off x="5094946" y="3863099"/>
            <a:ext cx="398021" cy="19453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4" name="Google Shape;1249;p105"/>
          <p:cNvSpPr/>
          <p:nvPr/>
        </p:nvSpPr>
        <p:spPr>
          <a:xfrm>
            <a:off x="6173604" y="3863099"/>
            <a:ext cx="398021" cy="19453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Google Shape;1250;p105"/>
          <p:cNvSpPr/>
          <p:nvPr/>
        </p:nvSpPr>
        <p:spPr>
          <a:xfrm>
            <a:off x="7252261" y="3863099"/>
            <a:ext cx="398021" cy="19453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2" name="Google Shape;768;p83"/>
          <p:cNvCxnSpPr/>
          <p:nvPr/>
        </p:nvCxnSpPr>
        <p:spPr>
          <a:xfrm flipV="1">
            <a:off x="8466102" y="4123630"/>
            <a:ext cx="2631" cy="713392"/>
          </a:xfrm>
          <a:prstGeom prst="straightConnector1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3" name="Rectangle 22"/>
          <p:cNvSpPr/>
          <p:nvPr/>
        </p:nvSpPr>
        <p:spPr>
          <a:xfrm>
            <a:off x="8028156" y="4820908"/>
            <a:ext cx="846736" cy="354492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Base Case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172118" y="1636558"/>
            <a:ext cx="247215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后向传递</a:t>
            </a: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zh-CN" alt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计算梯度</a:t>
            </a:r>
            <a:endParaRPr kumimoji="0" lang="en-US" sz="21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4255476" y="2038502"/>
            <a:ext cx="3836257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0799" y="972615"/>
            <a:ext cx="3630336" cy="614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78172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另一个示例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Lecture 6 - </a:t>
            </a:r>
            <a:fld id="{AC1089D3-84F4-7045-A571-C61BEF9B13BC}" type="slidenum"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FFCB0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3" name="Google Shape;1238;p10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72499" y="1871752"/>
            <a:ext cx="8199002" cy="2949156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1239;p105"/>
          <p:cNvSpPr/>
          <p:nvPr/>
        </p:nvSpPr>
        <p:spPr>
          <a:xfrm>
            <a:off x="783802" y="2146060"/>
            <a:ext cx="398021" cy="19453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Google Shape;1240;p105"/>
          <p:cNvSpPr/>
          <p:nvPr/>
        </p:nvSpPr>
        <p:spPr>
          <a:xfrm>
            <a:off x="766969" y="2761697"/>
            <a:ext cx="398021" cy="19453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Google Shape;1241;p105"/>
          <p:cNvSpPr/>
          <p:nvPr/>
        </p:nvSpPr>
        <p:spPr>
          <a:xfrm>
            <a:off x="783834" y="3394200"/>
            <a:ext cx="398021" cy="19453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Google Shape;1242;p105"/>
          <p:cNvSpPr/>
          <p:nvPr/>
        </p:nvSpPr>
        <p:spPr>
          <a:xfrm>
            <a:off x="808477" y="4011492"/>
            <a:ext cx="398021" cy="19453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Google Shape;1243;p105"/>
          <p:cNvSpPr/>
          <p:nvPr/>
        </p:nvSpPr>
        <p:spPr>
          <a:xfrm>
            <a:off x="808477" y="4645637"/>
            <a:ext cx="398021" cy="19453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Google Shape;1244;p105"/>
          <p:cNvSpPr/>
          <p:nvPr/>
        </p:nvSpPr>
        <p:spPr>
          <a:xfrm>
            <a:off x="1836043" y="3687083"/>
            <a:ext cx="398021" cy="19453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Google Shape;1245;p105"/>
          <p:cNvSpPr/>
          <p:nvPr/>
        </p:nvSpPr>
        <p:spPr>
          <a:xfrm>
            <a:off x="1836043" y="2475578"/>
            <a:ext cx="398021" cy="19453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Google Shape;1246;p105"/>
          <p:cNvSpPr/>
          <p:nvPr/>
        </p:nvSpPr>
        <p:spPr>
          <a:xfrm>
            <a:off x="2900637" y="3094128"/>
            <a:ext cx="398021" cy="19453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2" name="Google Shape;1247;p105"/>
          <p:cNvSpPr/>
          <p:nvPr/>
        </p:nvSpPr>
        <p:spPr>
          <a:xfrm>
            <a:off x="4016289" y="3863094"/>
            <a:ext cx="398021" cy="19453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Google Shape;1248;p105"/>
          <p:cNvSpPr/>
          <p:nvPr/>
        </p:nvSpPr>
        <p:spPr>
          <a:xfrm>
            <a:off x="5094946" y="3863099"/>
            <a:ext cx="398021" cy="19453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4" name="Google Shape;1249;p105"/>
          <p:cNvSpPr/>
          <p:nvPr/>
        </p:nvSpPr>
        <p:spPr>
          <a:xfrm>
            <a:off x="6173604" y="3863099"/>
            <a:ext cx="398021" cy="19453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4172118" y="1636558"/>
            <a:ext cx="247215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defTabSz="685800">
              <a:defRPr/>
            </a:pPr>
            <a:r>
              <a:rPr lang="zh-CN" altLang="en-US" sz="2100" b="1" dirty="0">
                <a:solidFill>
                  <a:prstClr val="black"/>
                </a:solidFill>
              </a:rPr>
              <a:t>后向传递</a:t>
            </a:r>
            <a:r>
              <a:rPr lang="en-US" altLang="zh-CN" sz="2100" dirty="0">
                <a:solidFill>
                  <a:prstClr val="black"/>
                </a:solidFill>
              </a:rPr>
              <a:t>: </a:t>
            </a:r>
            <a:r>
              <a:rPr lang="zh-CN" altLang="en-US" sz="2100" dirty="0">
                <a:solidFill>
                  <a:prstClr val="black"/>
                </a:solidFill>
              </a:rPr>
              <a:t>计算梯度</a:t>
            </a:r>
            <a:endParaRPr lang="en-US" altLang="zh-CN" sz="2100" b="1" dirty="0">
              <a:solidFill>
                <a:prstClr val="black"/>
              </a:solidFill>
            </a:endParaRPr>
          </a:p>
        </p:txBody>
      </p:sp>
      <p:cxnSp>
        <p:nvCxnSpPr>
          <p:cNvPr id="22" name="Google Shape;768;p83"/>
          <p:cNvCxnSpPr/>
          <p:nvPr/>
        </p:nvCxnSpPr>
        <p:spPr>
          <a:xfrm flipV="1">
            <a:off x="8475328" y="4156602"/>
            <a:ext cx="0" cy="323251"/>
          </a:xfrm>
          <a:prstGeom prst="straightConnector1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3" name="Rectangle 22"/>
          <p:cNvSpPr/>
          <p:nvPr/>
        </p:nvSpPr>
        <p:spPr>
          <a:xfrm>
            <a:off x="8153400" y="4487033"/>
            <a:ext cx="941469" cy="443898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上游梯度</a:t>
            </a: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7076016" y="3499674"/>
            <a:ext cx="1621775" cy="649747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9338" y="2596102"/>
            <a:ext cx="1589977" cy="608927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6989942" y="2173955"/>
            <a:ext cx="1808769" cy="1094040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r>
              <a:rPr lang="zh-CN" altLang="en-US" sz="1350" dirty="0">
                <a:solidFill>
                  <a:prstClr val="black"/>
                </a:solidFill>
              </a:rPr>
              <a:t>当前梯度</a:t>
            </a: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5" name="Google Shape;768;p83"/>
          <p:cNvCxnSpPr/>
          <p:nvPr/>
        </p:nvCxnSpPr>
        <p:spPr>
          <a:xfrm flipV="1">
            <a:off x="7356506" y="4145611"/>
            <a:ext cx="0" cy="323251"/>
          </a:xfrm>
          <a:prstGeom prst="straightConnector1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6" name="Google Shape;768;p83"/>
          <p:cNvCxnSpPr/>
          <p:nvPr/>
        </p:nvCxnSpPr>
        <p:spPr>
          <a:xfrm>
            <a:off x="7926238" y="3290521"/>
            <a:ext cx="0" cy="209708"/>
          </a:xfrm>
          <a:prstGeom prst="straightConnector1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7" name="Rectangle 26"/>
          <p:cNvSpPr/>
          <p:nvPr/>
        </p:nvSpPr>
        <p:spPr>
          <a:xfrm>
            <a:off x="6828893" y="4487033"/>
            <a:ext cx="1114500" cy="443898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下游梯度</a:t>
            </a: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4255476" y="2038502"/>
            <a:ext cx="3836257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0799" y="972615"/>
            <a:ext cx="3630336" cy="614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50830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另一个示例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Lecture 6 - </a:t>
            </a:r>
            <a:fld id="{AC1089D3-84F4-7045-A571-C61BEF9B13BC}" type="slidenum"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FFCB0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3" name="Google Shape;1238;p10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72499" y="1871752"/>
            <a:ext cx="8199002" cy="2949156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1239;p105"/>
          <p:cNvSpPr/>
          <p:nvPr/>
        </p:nvSpPr>
        <p:spPr>
          <a:xfrm>
            <a:off x="783802" y="2146060"/>
            <a:ext cx="398021" cy="19453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Google Shape;1240;p105"/>
          <p:cNvSpPr/>
          <p:nvPr/>
        </p:nvSpPr>
        <p:spPr>
          <a:xfrm>
            <a:off x="766969" y="2761697"/>
            <a:ext cx="398021" cy="19453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Google Shape;1241;p105"/>
          <p:cNvSpPr/>
          <p:nvPr/>
        </p:nvSpPr>
        <p:spPr>
          <a:xfrm>
            <a:off x="783834" y="3394200"/>
            <a:ext cx="398021" cy="19453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Google Shape;1242;p105"/>
          <p:cNvSpPr/>
          <p:nvPr/>
        </p:nvSpPr>
        <p:spPr>
          <a:xfrm>
            <a:off x="808477" y="4011492"/>
            <a:ext cx="398021" cy="19453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Google Shape;1243;p105"/>
          <p:cNvSpPr/>
          <p:nvPr/>
        </p:nvSpPr>
        <p:spPr>
          <a:xfrm>
            <a:off x="808477" y="4645637"/>
            <a:ext cx="398021" cy="19453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Google Shape;1244;p105"/>
          <p:cNvSpPr/>
          <p:nvPr/>
        </p:nvSpPr>
        <p:spPr>
          <a:xfrm>
            <a:off x="1836043" y="3687083"/>
            <a:ext cx="398021" cy="19453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Google Shape;1245;p105"/>
          <p:cNvSpPr/>
          <p:nvPr/>
        </p:nvSpPr>
        <p:spPr>
          <a:xfrm>
            <a:off x="1836043" y="2475578"/>
            <a:ext cx="398021" cy="19453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Google Shape;1246;p105"/>
          <p:cNvSpPr/>
          <p:nvPr/>
        </p:nvSpPr>
        <p:spPr>
          <a:xfrm>
            <a:off x="2900637" y="3094128"/>
            <a:ext cx="398021" cy="19453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2" name="Google Shape;1247;p105"/>
          <p:cNvSpPr/>
          <p:nvPr/>
        </p:nvSpPr>
        <p:spPr>
          <a:xfrm>
            <a:off x="4016289" y="3863094"/>
            <a:ext cx="398021" cy="19453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Google Shape;1248;p105"/>
          <p:cNvSpPr/>
          <p:nvPr/>
        </p:nvSpPr>
        <p:spPr>
          <a:xfrm>
            <a:off x="5094946" y="3863099"/>
            <a:ext cx="398021" cy="19453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4172118" y="1636558"/>
            <a:ext cx="247215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defTabSz="685800">
              <a:defRPr/>
            </a:pPr>
            <a:r>
              <a:rPr lang="zh-CN" altLang="en-US" sz="2100" b="1" dirty="0">
                <a:solidFill>
                  <a:prstClr val="black"/>
                </a:solidFill>
              </a:rPr>
              <a:t>后向传递</a:t>
            </a:r>
            <a:r>
              <a:rPr lang="en-US" altLang="zh-CN" sz="2100" dirty="0">
                <a:solidFill>
                  <a:prstClr val="black"/>
                </a:solidFill>
              </a:rPr>
              <a:t>: </a:t>
            </a:r>
            <a:r>
              <a:rPr lang="zh-CN" altLang="en-US" sz="2100" dirty="0">
                <a:solidFill>
                  <a:prstClr val="black"/>
                </a:solidFill>
              </a:rPr>
              <a:t>计算梯度</a:t>
            </a:r>
            <a:endParaRPr lang="en-US" altLang="zh-CN" sz="2100" b="1" dirty="0">
              <a:solidFill>
                <a:prstClr val="black"/>
              </a:solidFill>
            </a:endParaRPr>
          </a:p>
        </p:txBody>
      </p:sp>
      <p:cxnSp>
        <p:nvCxnSpPr>
          <p:cNvPr id="22" name="Google Shape;768;p83"/>
          <p:cNvCxnSpPr/>
          <p:nvPr/>
        </p:nvCxnSpPr>
        <p:spPr>
          <a:xfrm flipV="1">
            <a:off x="7446628" y="4156602"/>
            <a:ext cx="0" cy="323251"/>
          </a:xfrm>
          <a:prstGeom prst="straightConnector1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3" name="Rectangle 22"/>
          <p:cNvSpPr/>
          <p:nvPr/>
        </p:nvSpPr>
        <p:spPr>
          <a:xfrm>
            <a:off x="7219433" y="4487033"/>
            <a:ext cx="846736" cy="443898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r>
              <a:rPr lang="zh-CN" altLang="en-US" sz="1350" dirty="0">
                <a:solidFill>
                  <a:prstClr val="black"/>
                </a:solidFill>
              </a:rPr>
              <a:t>上游梯度</a:t>
            </a:r>
            <a:endParaRPr lang="en-US" altLang="zh-CN" sz="1350" dirty="0">
              <a:solidFill>
                <a:prstClr val="black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6047316" y="3499674"/>
            <a:ext cx="1621775" cy="649747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5882053" y="2173955"/>
            <a:ext cx="1978270" cy="1094040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00">
              <a:defRPr/>
            </a:pPr>
            <a:r>
              <a:rPr lang="zh-CN" altLang="en-US" sz="1350" dirty="0">
                <a:solidFill>
                  <a:prstClr val="black"/>
                </a:solidFill>
              </a:rPr>
              <a:t>当前梯度</a:t>
            </a:r>
            <a:endParaRPr lang="en-US" altLang="zh-CN" sz="1350" dirty="0">
              <a:solidFill>
                <a:prstClr val="black"/>
              </a:solidFill>
            </a:endParaRP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5" name="Google Shape;768;p83"/>
          <p:cNvCxnSpPr/>
          <p:nvPr/>
        </p:nvCxnSpPr>
        <p:spPr>
          <a:xfrm flipV="1">
            <a:off x="6327806" y="4145611"/>
            <a:ext cx="0" cy="323251"/>
          </a:xfrm>
          <a:prstGeom prst="straightConnector1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6" name="Google Shape;768;p83"/>
          <p:cNvCxnSpPr/>
          <p:nvPr/>
        </p:nvCxnSpPr>
        <p:spPr>
          <a:xfrm>
            <a:off x="6897538" y="3290521"/>
            <a:ext cx="0" cy="209708"/>
          </a:xfrm>
          <a:prstGeom prst="straightConnector1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7" name="Rectangle 26"/>
          <p:cNvSpPr/>
          <p:nvPr/>
        </p:nvSpPr>
        <p:spPr>
          <a:xfrm>
            <a:off x="5800193" y="4487033"/>
            <a:ext cx="1114500" cy="443898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00">
              <a:defRPr/>
            </a:pPr>
            <a:r>
              <a:rPr lang="zh-CN" altLang="en-US" sz="1350" dirty="0">
                <a:solidFill>
                  <a:prstClr val="black"/>
                </a:solidFill>
              </a:rPr>
              <a:t>下游梯度</a:t>
            </a:r>
            <a:endParaRPr lang="en-US" altLang="zh-CN" sz="1350" dirty="0">
              <a:solidFill>
                <a:prstClr val="black"/>
              </a:solidFill>
            </a:endParaRPr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4255476" y="2038502"/>
            <a:ext cx="3836257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6739" y="2541194"/>
            <a:ext cx="1797775" cy="61722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0799" y="972615"/>
            <a:ext cx="3630336" cy="614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2931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一种解决方案</a:t>
            </a:r>
            <a:r>
              <a:rPr lang="en-US" altLang="zh-CN" dirty="0"/>
              <a:t>: </a:t>
            </a:r>
            <a:r>
              <a:rPr lang="zh-CN" altLang="en-US" b="1" dirty="0"/>
              <a:t>特征变换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ctr" defTabSz="685800" rtl="0" eaLnBrk="1" latinLnBrk="0" hangingPunct="1">
              <a:defRPr sz="1500" kern="1200">
                <a:solidFill>
                  <a:srgbClr val="FFCB05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Lecture 5 - </a:t>
            </a:r>
            <a:fld id="{AC1089D3-84F4-7045-A571-C61BEF9B13BC}" type="slidenum"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FFCB0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9" name="Google Shape;1731;p100"/>
          <p:cNvCxnSpPr/>
          <p:nvPr/>
        </p:nvCxnSpPr>
        <p:spPr>
          <a:xfrm>
            <a:off x="2363825" y="2435056"/>
            <a:ext cx="0" cy="2593850"/>
          </a:xfrm>
          <a:prstGeom prst="straightConnector1">
            <a:avLst/>
          </a:prstGeom>
          <a:noFill/>
          <a:ln w="254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" name="Google Shape;1732;p100"/>
          <p:cNvCxnSpPr/>
          <p:nvPr/>
        </p:nvCxnSpPr>
        <p:spPr>
          <a:xfrm flipH="1">
            <a:off x="965790" y="3706838"/>
            <a:ext cx="2822513" cy="0"/>
          </a:xfrm>
          <a:prstGeom prst="straightConnector1">
            <a:avLst/>
          </a:prstGeom>
          <a:noFill/>
          <a:ln w="254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" name="Google Shape;1733;p100"/>
          <p:cNvSpPr/>
          <p:nvPr/>
        </p:nvSpPr>
        <p:spPr>
          <a:xfrm>
            <a:off x="2091022" y="3364343"/>
            <a:ext cx="137160" cy="137160"/>
          </a:xfrm>
          <a:prstGeom prst="ellipse">
            <a:avLst/>
          </a:prstGeom>
          <a:solidFill>
            <a:schemeClr val="accent6"/>
          </a:solidFill>
          <a:ln w="19050" cap="flat" cmpd="sng">
            <a:solidFill>
              <a:schemeClr val="accent6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Google Shape;1734;p100"/>
          <p:cNvSpPr/>
          <p:nvPr/>
        </p:nvSpPr>
        <p:spPr>
          <a:xfrm>
            <a:off x="2430083" y="3375637"/>
            <a:ext cx="137160" cy="137160"/>
          </a:xfrm>
          <a:prstGeom prst="ellipse">
            <a:avLst/>
          </a:prstGeom>
          <a:solidFill>
            <a:schemeClr val="accent6"/>
          </a:solidFill>
          <a:ln w="19050" cap="flat" cmpd="sng">
            <a:solidFill>
              <a:schemeClr val="accent6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Google Shape;1735;p100"/>
          <p:cNvSpPr/>
          <p:nvPr/>
        </p:nvSpPr>
        <p:spPr>
          <a:xfrm>
            <a:off x="2204816" y="3832718"/>
            <a:ext cx="137160" cy="137160"/>
          </a:xfrm>
          <a:prstGeom prst="ellipse">
            <a:avLst/>
          </a:prstGeom>
          <a:solidFill>
            <a:schemeClr val="accent6"/>
          </a:solidFill>
          <a:ln w="19050" cap="flat" cmpd="sng">
            <a:solidFill>
              <a:schemeClr val="accent6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Google Shape;1736;p100"/>
          <p:cNvSpPr/>
          <p:nvPr/>
        </p:nvSpPr>
        <p:spPr>
          <a:xfrm>
            <a:off x="2443280" y="3892352"/>
            <a:ext cx="137160" cy="137160"/>
          </a:xfrm>
          <a:prstGeom prst="ellipse">
            <a:avLst/>
          </a:prstGeom>
          <a:solidFill>
            <a:schemeClr val="accent6"/>
          </a:solidFill>
          <a:ln w="19050" cap="flat" cmpd="sng">
            <a:solidFill>
              <a:schemeClr val="accent6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Google Shape;1737;p100"/>
          <p:cNvSpPr/>
          <p:nvPr/>
        </p:nvSpPr>
        <p:spPr>
          <a:xfrm>
            <a:off x="2423459" y="3640643"/>
            <a:ext cx="137160" cy="137160"/>
          </a:xfrm>
          <a:prstGeom prst="ellipse">
            <a:avLst/>
          </a:prstGeom>
          <a:solidFill>
            <a:schemeClr val="accent6"/>
          </a:solidFill>
          <a:ln w="19050" cap="flat" cmpd="sng">
            <a:solidFill>
              <a:schemeClr val="accent6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Google Shape;1738;p100"/>
          <p:cNvSpPr/>
          <p:nvPr/>
        </p:nvSpPr>
        <p:spPr>
          <a:xfrm>
            <a:off x="2065753" y="3612438"/>
            <a:ext cx="137160" cy="137160"/>
          </a:xfrm>
          <a:prstGeom prst="ellipse">
            <a:avLst/>
          </a:prstGeom>
          <a:solidFill>
            <a:schemeClr val="accent6"/>
          </a:solidFill>
          <a:ln w="19050" cap="flat" cmpd="sng">
            <a:solidFill>
              <a:schemeClr val="accent6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Google Shape;1739;p100"/>
          <p:cNvSpPr/>
          <p:nvPr/>
        </p:nvSpPr>
        <p:spPr>
          <a:xfrm>
            <a:off x="2273396" y="3468387"/>
            <a:ext cx="137160" cy="137160"/>
          </a:xfrm>
          <a:prstGeom prst="ellipse">
            <a:avLst/>
          </a:prstGeom>
          <a:solidFill>
            <a:schemeClr val="accent6"/>
          </a:solidFill>
          <a:ln w="19050" cap="flat" cmpd="sng">
            <a:solidFill>
              <a:schemeClr val="accent6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Google Shape;1740;p100"/>
          <p:cNvSpPr/>
          <p:nvPr/>
        </p:nvSpPr>
        <p:spPr>
          <a:xfrm>
            <a:off x="1880276" y="3084163"/>
            <a:ext cx="137160" cy="13716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Google Shape;1741;p100"/>
          <p:cNvSpPr/>
          <p:nvPr/>
        </p:nvSpPr>
        <p:spPr>
          <a:xfrm>
            <a:off x="2118739" y="2905309"/>
            <a:ext cx="137160" cy="13716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Google Shape;1742;p100"/>
          <p:cNvSpPr/>
          <p:nvPr/>
        </p:nvSpPr>
        <p:spPr>
          <a:xfrm>
            <a:off x="2608961" y="3004658"/>
            <a:ext cx="137160" cy="13716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Google Shape;1743;p100"/>
          <p:cNvSpPr/>
          <p:nvPr/>
        </p:nvSpPr>
        <p:spPr>
          <a:xfrm>
            <a:off x="2860671" y="3508127"/>
            <a:ext cx="137160" cy="13716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Google Shape;1744;p100"/>
          <p:cNvSpPr/>
          <p:nvPr/>
        </p:nvSpPr>
        <p:spPr>
          <a:xfrm>
            <a:off x="2787815" y="4038064"/>
            <a:ext cx="137160" cy="13716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Google Shape;1745;p100"/>
          <p:cNvSpPr/>
          <p:nvPr/>
        </p:nvSpPr>
        <p:spPr>
          <a:xfrm>
            <a:off x="2522834" y="4197047"/>
            <a:ext cx="137160" cy="13716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Google Shape;1746;p100"/>
          <p:cNvSpPr/>
          <p:nvPr/>
        </p:nvSpPr>
        <p:spPr>
          <a:xfrm>
            <a:off x="2078999" y="4190424"/>
            <a:ext cx="137160" cy="13716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Google Shape;1747;p100"/>
          <p:cNvSpPr/>
          <p:nvPr/>
        </p:nvSpPr>
        <p:spPr>
          <a:xfrm>
            <a:off x="1847135" y="3985078"/>
            <a:ext cx="137160" cy="13716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Google Shape;1748;p100"/>
          <p:cNvSpPr/>
          <p:nvPr/>
        </p:nvSpPr>
        <p:spPr>
          <a:xfrm>
            <a:off x="1681528" y="3660488"/>
            <a:ext cx="137160" cy="13716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Google Shape;1749;p100"/>
          <p:cNvSpPr/>
          <p:nvPr/>
        </p:nvSpPr>
        <p:spPr>
          <a:xfrm>
            <a:off x="1761032" y="3382260"/>
            <a:ext cx="137160" cy="13716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Google Shape;1750;p100"/>
          <p:cNvSpPr/>
          <p:nvPr/>
        </p:nvSpPr>
        <p:spPr>
          <a:xfrm>
            <a:off x="2854047" y="3210030"/>
            <a:ext cx="137160" cy="13716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Google Shape;1751;p100"/>
          <p:cNvSpPr/>
          <p:nvPr/>
        </p:nvSpPr>
        <p:spPr>
          <a:xfrm>
            <a:off x="2999759" y="3998324"/>
            <a:ext cx="137160" cy="13716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Google Shape;1752;p100"/>
          <p:cNvSpPr/>
          <p:nvPr/>
        </p:nvSpPr>
        <p:spPr>
          <a:xfrm>
            <a:off x="2237983" y="4428912"/>
            <a:ext cx="137160" cy="13716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Google Shape;1753;p100"/>
          <p:cNvSpPr/>
          <p:nvPr/>
        </p:nvSpPr>
        <p:spPr>
          <a:xfrm>
            <a:off x="2979914" y="3726720"/>
            <a:ext cx="137160" cy="13716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Google Shape;1754;p100"/>
          <p:cNvSpPr/>
          <p:nvPr/>
        </p:nvSpPr>
        <p:spPr>
          <a:xfrm>
            <a:off x="2761297" y="4409042"/>
            <a:ext cx="137160" cy="13716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Google Shape;1755;p100"/>
          <p:cNvSpPr txBox="1"/>
          <p:nvPr/>
        </p:nvSpPr>
        <p:spPr>
          <a:xfrm>
            <a:off x="879464" y="3717850"/>
            <a:ext cx="261532" cy="2783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</a:t>
            </a:r>
            <a:endParaRPr kumimoji="0" sz="2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Google Shape;1756;p100"/>
          <p:cNvSpPr txBox="1"/>
          <p:nvPr/>
        </p:nvSpPr>
        <p:spPr>
          <a:xfrm>
            <a:off x="2377047" y="2365081"/>
            <a:ext cx="261532" cy="2783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</a:t>
            </a:r>
            <a:endParaRPr kumimoji="0" sz="2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Google Shape;929;p77"/>
          <p:cNvSpPr txBox="1"/>
          <p:nvPr/>
        </p:nvSpPr>
        <p:spPr>
          <a:xfrm>
            <a:off x="1427768" y="1837777"/>
            <a:ext cx="1872115" cy="444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原始空间</a:t>
            </a:r>
            <a:endParaRPr kumimoji="0" sz="2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957295" y="2574347"/>
            <a:ext cx="182934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 = (x</a:t>
            </a:r>
            <a:r>
              <a:rPr kumimoji="0" lang="en-US" sz="24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+ y</a:t>
            </a:r>
            <a:r>
              <a:rPr kumimoji="0" lang="en-US" sz="24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  <a:r>
              <a:rPr kumimoji="0" lang="en-US" sz="24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1/2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θ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= tan</a:t>
            </a:r>
            <a:r>
              <a:rPr kumimoji="0" lang="en-US" sz="24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-1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(y/x)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4054033" y="3706838"/>
            <a:ext cx="1390409" cy="0"/>
          </a:xfrm>
          <a:prstGeom prst="straightConnector1">
            <a:avLst/>
          </a:prstGeom>
          <a:ln w="889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oogle Shape;1731;p100"/>
          <p:cNvCxnSpPr/>
          <p:nvPr/>
        </p:nvCxnSpPr>
        <p:spPr>
          <a:xfrm>
            <a:off x="7269847" y="2435056"/>
            <a:ext cx="0" cy="2593850"/>
          </a:xfrm>
          <a:prstGeom prst="straightConnector1">
            <a:avLst/>
          </a:prstGeom>
          <a:noFill/>
          <a:ln w="254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2" name="Google Shape;1732;p100"/>
          <p:cNvCxnSpPr/>
          <p:nvPr/>
        </p:nvCxnSpPr>
        <p:spPr>
          <a:xfrm flipH="1">
            <a:off x="5871811" y="3706838"/>
            <a:ext cx="2822513" cy="0"/>
          </a:xfrm>
          <a:prstGeom prst="straightConnector1">
            <a:avLst/>
          </a:prstGeom>
          <a:noFill/>
          <a:ln w="254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3" name="Google Shape;929;p77"/>
          <p:cNvSpPr txBox="1"/>
          <p:nvPr/>
        </p:nvSpPr>
        <p:spPr>
          <a:xfrm>
            <a:off x="6333789" y="1837777"/>
            <a:ext cx="1872115" cy="444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lvl="0" algn="ctr" defTabSz="685800">
              <a:defRPr/>
            </a:pPr>
            <a:r>
              <a:rPr lang="zh-CN" altLang="en-US" sz="2100" dirty="0">
                <a:solidFill>
                  <a:prstClr val="black"/>
                </a:solidFill>
              </a:rPr>
              <a:t>特征空间</a:t>
            </a:r>
          </a:p>
        </p:txBody>
      </p:sp>
      <p:sp>
        <p:nvSpPr>
          <p:cNvPr id="44" name="Google Shape;929;p77"/>
          <p:cNvSpPr txBox="1"/>
          <p:nvPr/>
        </p:nvSpPr>
        <p:spPr>
          <a:xfrm>
            <a:off x="4028317" y="3726721"/>
            <a:ext cx="1327829" cy="8194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特征变换</a:t>
            </a:r>
            <a:endParaRPr kumimoji="0" sz="2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Google Shape;1756;p100"/>
          <p:cNvSpPr txBox="1"/>
          <p:nvPr/>
        </p:nvSpPr>
        <p:spPr>
          <a:xfrm>
            <a:off x="5750619" y="3704253"/>
            <a:ext cx="261532" cy="2783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</a:t>
            </a:r>
            <a:endParaRPr kumimoji="0" sz="2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Google Shape;1756;p100"/>
          <p:cNvSpPr txBox="1"/>
          <p:nvPr/>
        </p:nvSpPr>
        <p:spPr>
          <a:xfrm>
            <a:off x="6940355" y="2279375"/>
            <a:ext cx="318266" cy="2783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θ</a:t>
            </a:r>
            <a:endParaRPr kumimoji="0" sz="2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7" name="Google Shape;1740;p100"/>
          <p:cNvSpPr/>
          <p:nvPr/>
        </p:nvSpPr>
        <p:spPr>
          <a:xfrm>
            <a:off x="8411987" y="3329147"/>
            <a:ext cx="137160" cy="13716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Google Shape;1741;p100"/>
          <p:cNvSpPr/>
          <p:nvPr/>
        </p:nvSpPr>
        <p:spPr>
          <a:xfrm>
            <a:off x="8323355" y="3078905"/>
            <a:ext cx="137160" cy="13716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Google Shape;1748;p100"/>
          <p:cNvSpPr/>
          <p:nvPr/>
        </p:nvSpPr>
        <p:spPr>
          <a:xfrm>
            <a:off x="8239182" y="3909166"/>
            <a:ext cx="137160" cy="13716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0" name="Google Shape;1749;p100"/>
          <p:cNvSpPr/>
          <p:nvPr/>
        </p:nvSpPr>
        <p:spPr>
          <a:xfrm>
            <a:off x="8343407" y="3695552"/>
            <a:ext cx="137160" cy="13716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1" name="Google Shape;1746;p100"/>
          <p:cNvSpPr/>
          <p:nvPr/>
        </p:nvSpPr>
        <p:spPr>
          <a:xfrm>
            <a:off x="8241030" y="4600000"/>
            <a:ext cx="137160" cy="13716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Google Shape;1747;p100"/>
          <p:cNvSpPr/>
          <p:nvPr/>
        </p:nvSpPr>
        <p:spPr>
          <a:xfrm>
            <a:off x="8274827" y="4271882"/>
            <a:ext cx="137160" cy="13716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Google Shape;1752;p100"/>
          <p:cNvSpPr/>
          <p:nvPr/>
        </p:nvSpPr>
        <p:spPr>
          <a:xfrm>
            <a:off x="8337331" y="4866526"/>
            <a:ext cx="137160" cy="13716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Google Shape;1748;p100"/>
          <p:cNvSpPr/>
          <p:nvPr/>
        </p:nvSpPr>
        <p:spPr>
          <a:xfrm>
            <a:off x="14735277" y="4360120"/>
            <a:ext cx="137160" cy="13716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Google Shape;1742;p100"/>
          <p:cNvSpPr/>
          <p:nvPr/>
        </p:nvSpPr>
        <p:spPr>
          <a:xfrm>
            <a:off x="8436659" y="2511254"/>
            <a:ext cx="137160" cy="13716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" name="Google Shape;1743;p100"/>
          <p:cNvSpPr/>
          <p:nvPr/>
        </p:nvSpPr>
        <p:spPr>
          <a:xfrm>
            <a:off x="8299499" y="2669346"/>
            <a:ext cx="137160" cy="13716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7" name="Google Shape;1744;p100"/>
          <p:cNvSpPr/>
          <p:nvPr/>
        </p:nvSpPr>
        <p:spPr>
          <a:xfrm>
            <a:off x="8419018" y="4083524"/>
            <a:ext cx="137160" cy="13716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8" name="Google Shape;1745;p100"/>
          <p:cNvSpPr/>
          <p:nvPr/>
        </p:nvSpPr>
        <p:spPr>
          <a:xfrm>
            <a:off x="8411987" y="4425165"/>
            <a:ext cx="137160" cy="13716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9" name="Google Shape;1750;p100"/>
          <p:cNvSpPr/>
          <p:nvPr/>
        </p:nvSpPr>
        <p:spPr>
          <a:xfrm>
            <a:off x="8186195" y="2327407"/>
            <a:ext cx="137160" cy="13716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0" name="Google Shape;1751;p100"/>
          <p:cNvSpPr/>
          <p:nvPr/>
        </p:nvSpPr>
        <p:spPr>
          <a:xfrm>
            <a:off x="8186195" y="3231356"/>
            <a:ext cx="137160" cy="13716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1" name="Google Shape;1753;p100"/>
          <p:cNvSpPr/>
          <p:nvPr/>
        </p:nvSpPr>
        <p:spPr>
          <a:xfrm>
            <a:off x="8418742" y="2887939"/>
            <a:ext cx="137160" cy="13716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2" name="Google Shape;1754;p100"/>
          <p:cNvSpPr/>
          <p:nvPr/>
        </p:nvSpPr>
        <p:spPr>
          <a:xfrm>
            <a:off x="8200124" y="3570261"/>
            <a:ext cx="137160" cy="13716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3" name="Google Shape;1733;p100"/>
          <p:cNvSpPr/>
          <p:nvPr/>
        </p:nvSpPr>
        <p:spPr>
          <a:xfrm>
            <a:off x="7625231" y="3275198"/>
            <a:ext cx="137160" cy="137160"/>
          </a:xfrm>
          <a:prstGeom prst="ellipse">
            <a:avLst/>
          </a:prstGeom>
          <a:solidFill>
            <a:schemeClr val="accent6"/>
          </a:solidFill>
          <a:ln w="19050" cap="flat" cmpd="sng">
            <a:solidFill>
              <a:schemeClr val="accent6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Google Shape;1734;p100"/>
          <p:cNvSpPr/>
          <p:nvPr/>
        </p:nvSpPr>
        <p:spPr>
          <a:xfrm>
            <a:off x="7616042" y="2331670"/>
            <a:ext cx="137160" cy="137160"/>
          </a:xfrm>
          <a:prstGeom prst="ellipse">
            <a:avLst/>
          </a:prstGeom>
          <a:solidFill>
            <a:schemeClr val="accent6"/>
          </a:solidFill>
          <a:ln w="19050" cap="flat" cmpd="sng">
            <a:solidFill>
              <a:schemeClr val="accent6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Google Shape;1735;p100"/>
          <p:cNvSpPr/>
          <p:nvPr/>
        </p:nvSpPr>
        <p:spPr>
          <a:xfrm>
            <a:off x="7538120" y="4073003"/>
            <a:ext cx="137160" cy="137160"/>
          </a:xfrm>
          <a:prstGeom prst="ellipse">
            <a:avLst/>
          </a:prstGeom>
          <a:solidFill>
            <a:schemeClr val="accent6"/>
          </a:solidFill>
          <a:ln w="19050" cap="flat" cmpd="sng">
            <a:solidFill>
              <a:schemeClr val="accent6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Google Shape;1736;p100"/>
          <p:cNvSpPr/>
          <p:nvPr/>
        </p:nvSpPr>
        <p:spPr>
          <a:xfrm>
            <a:off x="7531757" y="4813662"/>
            <a:ext cx="137160" cy="137160"/>
          </a:xfrm>
          <a:prstGeom prst="ellipse">
            <a:avLst/>
          </a:prstGeom>
          <a:solidFill>
            <a:schemeClr val="accent6"/>
          </a:solidFill>
          <a:ln w="19050" cap="flat" cmpd="sng">
            <a:solidFill>
              <a:schemeClr val="accent6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Google Shape;1737;p100"/>
          <p:cNvSpPr/>
          <p:nvPr/>
        </p:nvSpPr>
        <p:spPr>
          <a:xfrm>
            <a:off x="7628019" y="4409042"/>
            <a:ext cx="137160" cy="137160"/>
          </a:xfrm>
          <a:prstGeom prst="ellipse">
            <a:avLst/>
          </a:prstGeom>
          <a:solidFill>
            <a:schemeClr val="accent6"/>
          </a:solidFill>
          <a:ln w="19050" cap="flat" cmpd="sng">
            <a:solidFill>
              <a:schemeClr val="accent6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Google Shape;1738;p100"/>
          <p:cNvSpPr/>
          <p:nvPr/>
        </p:nvSpPr>
        <p:spPr>
          <a:xfrm>
            <a:off x="7572959" y="3652814"/>
            <a:ext cx="137160" cy="137160"/>
          </a:xfrm>
          <a:prstGeom prst="ellipse">
            <a:avLst/>
          </a:prstGeom>
          <a:solidFill>
            <a:schemeClr val="accent6"/>
          </a:solidFill>
          <a:ln w="19050" cap="flat" cmpd="sng">
            <a:solidFill>
              <a:schemeClr val="accent6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9" name="Google Shape;1739;p100"/>
          <p:cNvSpPr/>
          <p:nvPr/>
        </p:nvSpPr>
        <p:spPr>
          <a:xfrm>
            <a:off x="7548996" y="2859377"/>
            <a:ext cx="137160" cy="137160"/>
          </a:xfrm>
          <a:prstGeom prst="ellipse">
            <a:avLst/>
          </a:prstGeom>
          <a:solidFill>
            <a:schemeClr val="accent6"/>
          </a:solidFill>
          <a:ln w="19050" cap="flat" cmpd="sng">
            <a:solidFill>
              <a:schemeClr val="accent6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70" name="Straight Connector 69"/>
          <p:cNvCxnSpPr/>
          <p:nvPr/>
        </p:nvCxnSpPr>
        <p:spPr>
          <a:xfrm flipH="1">
            <a:off x="7977929" y="2298068"/>
            <a:ext cx="3284" cy="286782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Oval 72"/>
          <p:cNvSpPr/>
          <p:nvPr/>
        </p:nvSpPr>
        <p:spPr>
          <a:xfrm>
            <a:off x="1924409" y="3205558"/>
            <a:ext cx="847796" cy="926675"/>
          </a:xfrm>
          <a:prstGeom prst="ellipse">
            <a:avLst/>
          </a:prstGeom>
          <a:noFill/>
          <a:ln w="38100">
            <a:solidFill>
              <a:srgbClr val="FF0000">
                <a:alpha val="99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6447606" y="5026348"/>
            <a:ext cx="142394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685800">
              <a:defRPr/>
            </a:pPr>
            <a:r>
              <a:rPr lang="zh-CN" altLang="en-US" sz="1500" dirty="0">
                <a:solidFill>
                  <a:srgbClr val="FF0000"/>
                </a:solidFill>
              </a:rPr>
              <a:t>特征空间中的线性分类器</a:t>
            </a:r>
            <a:endParaRPr lang="en-US" altLang="zh-CN" sz="1500" dirty="0">
              <a:solidFill>
                <a:srgbClr val="FF0000"/>
              </a:solidFill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1536698" y="5027173"/>
            <a:ext cx="162321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原始空间的非线性分类器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!</a:t>
            </a:r>
          </a:p>
        </p:txBody>
      </p:sp>
      <p:cxnSp>
        <p:nvCxnSpPr>
          <p:cNvPr id="76" name="Straight Arrow Connector 75"/>
          <p:cNvCxnSpPr/>
          <p:nvPr/>
        </p:nvCxnSpPr>
        <p:spPr>
          <a:xfrm>
            <a:off x="3993266" y="5244020"/>
            <a:ext cx="1390409" cy="0"/>
          </a:xfrm>
          <a:prstGeom prst="straightConnector1">
            <a:avLst/>
          </a:prstGeom>
          <a:ln w="88900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314968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另一个示例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Lecture 6 - </a:t>
            </a:r>
            <a:fld id="{AC1089D3-84F4-7045-A571-C61BEF9B13BC}" type="slidenum"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70</a:t>
            </a:fld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FFCB0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3" name="Google Shape;1238;p10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72499" y="1871752"/>
            <a:ext cx="8199002" cy="2949156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1239;p105"/>
          <p:cNvSpPr/>
          <p:nvPr/>
        </p:nvSpPr>
        <p:spPr>
          <a:xfrm>
            <a:off x="783802" y="2146060"/>
            <a:ext cx="398021" cy="19453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Google Shape;1240;p105"/>
          <p:cNvSpPr/>
          <p:nvPr/>
        </p:nvSpPr>
        <p:spPr>
          <a:xfrm>
            <a:off x="766969" y="2761697"/>
            <a:ext cx="398021" cy="19453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Google Shape;1241;p105"/>
          <p:cNvSpPr/>
          <p:nvPr/>
        </p:nvSpPr>
        <p:spPr>
          <a:xfrm>
            <a:off x="783834" y="3394200"/>
            <a:ext cx="398021" cy="19453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Google Shape;1242;p105"/>
          <p:cNvSpPr/>
          <p:nvPr/>
        </p:nvSpPr>
        <p:spPr>
          <a:xfrm>
            <a:off x="808477" y="4011492"/>
            <a:ext cx="398021" cy="19453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Google Shape;1243;p105"/>
          <p:cNvSpPr/>
          <p:nvPr/>
        </p:nvSpPr>
        <p:spPr>
          <a:xfrm>
            <a:off x="808477" y="4645637"/>
            <a:ext cx="398021" cy="19453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Google Shape;1244;p105"/>
          <p:cNvSpPr/>
          <p:nvPr/>
        </p:nvSpPr>
        <p:spPr>
          <a:xfrm>
            <a:off x="1836043" y="3687083"/>
            <a:ext cx="398021" cy="19453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Google Shape;1245;p105"/>
          <p:cNvSpPr/>
          <p:nvPr/>
        </p:nvSpPr>
        <p:spPr>
          <a:xfrm>
            <a:off x="1836043" y="2475578"/>
            <a:ext cx="398021" cy="19453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Google Shape;1246;p105"/>
          <p:cNvSpPr/>
          <p:nvPr/>
        </p:nvSpPr>
        <p:spPr>
          <a:xfrm>
            <a:off x="2900637" y="3094128"/>
            <a:ext cx="398021" cy="19453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2" name="Google Shape;1247;p105"/>
          <p:cNvSpPr/>
          <p:nvPr/>
        </p:nvSpPr>
        <p:spPr>
          <a:xfrm>
            <a:off x="4016289" y="3863094"/>
            <a:ext cx="398021" cy="19453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4172118" y="1636558"/>
            <a:ext cx="247215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defTabSz="685800">
              <a:defRPr/>
            </a:pPr>
            <a:r>
              <a:rPr lang="zh-CN" altLang="en-US" sz="2100" b="1" dirty="0">
                <a:solidFill>
                  <a:prstClr val="black"/>
                </a:solidFill>
              </a:rPr>
              <a:t>后向传递</a:t>
            </a:r>
            <a:r>
              <a:rPr lang="en-US" altLang="zh-CN" sz="2100" dirty="0">
                <a:solidFill>
                  <a:prstClr val="black"/>
                </a:solidFill>
              </a:rPr>
              <a:t>: </a:t>
            </a:r>
            <a:r>
              <a:rPr lang="zh-CN" altLang="en-US" sz="2100" dirty="0">
                <a:solidFill>
                  <a:prstClr val="black"/>
                </a:solidFill>
              </a:rPr>
              <a:t>计算梯度</a:t>
            </a:r>
            <a:endParaRPr lang="en-US" altLang="zh-CN" sz="2100" b="1" dirty="0">
              <a:solidFill>
                <a:prstClr val="black"/>
              </a:solidFill>
            </a:endParaRPr>
          </a:p>
        </p:txBody>
      </p:sp>
      <p:cxnSp>
        <p:nvCxnSpPr>
          <p:cNvPr id="22" name="Google Shape;768;p83"/>
          <p:cNvCxnSpPr/>
          <p:nvPr/>
        </p:nvCxnSpPr>
        <p:spPr>
          <a:xfrm flipV="1">
            <a:off x="6417926" y="4156602"/>
            <a:ext cx="0" cy="323251"/>
          </a:xfrm>
          <a:prstGeom prst="straightConnector1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3" name="Rectangle 22"/>
          <p:cNvSpPr/>
          <p:nvPr/>
        </p:nvSpPr>
        <p:spPr>
          <a:xfrm>
            <a:off x="6190731" y="4487033"/>
            <a:ext cx="846736" cy="443898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00">
              <a:defRPr/>
            </a:pPr>
            <a:r>
              <a:rPr lang="zh-CN" altLang="en-US" sz="1350" dirty="0">
                <a:solidFill>
                  <a:prstClr val="black"/>
                </a:solidFill>
              </a:rPr>
              <a:t>上游梯度</a:t>
            </a:r>
            <a:endParaRPr lang="en-US" altLang="zh-CN" sz="1350" dirty="0">
              <a:solidFill>
                <a:prstClr val="black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5018614" y="3499674"/>
            <a:ext cx="1621775" cy="649747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4853352" y="2173955"/>
            <a:ext cx="1978270" cy="1094040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350" dirty="0">
                <a:solidFill>
                  <a:prstClr val="black"/>
                </a:solidFill>
                <a:latin typeface="Calibri" panose="020F0502020204030204"/>
              </a:rPr>
              <a:t>当前梯度</a:t>
            </a: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5" name="Google Shape;768;p83"/>
          <p:cNvCxnSpPr/>
          <p:nvPr/>
        </p:nvCxnSpPr>
        <p:spPr>
          <a:xfrm flipV="1">
            <a:off x="5299105" y="4145611"/>
            <a:ext cx="0" cy="323251"/>
          </a:xfrm>
          <a:prstGeom prst="straightConnector1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6" name="Google Shape;768;p83"/>
          <p:cNvCxnSpPr/>
          <p:nvPr/>
        </p:nvCxnSpPr>
        <p:spPr>
          <a:xfrm>
            <a:off x="5868836" y="3290521"/>
            <a:ext cx="0" cy="209708"/>
          </a:xfrm>
          <a:prstGeom prst="straightConnector1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7" name="Rectangle 26"/>
          <p:cNvSpPr/>
          <p:nvPr/>
        </p:nvSpPr>
        <p:spPr>
          <a:xfrm>
            <a:off x="4771492" y="4487033"/>
            <a:ext cx="1114500" cy="443898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00">
              <a:defRPr/>
            </a:pPr>
            <a:r>
              <a:rPr lang="zh-CN" altLang="en-US" sz="1350" dirty="0">
                <a:solidFill>
                  <a:prstClr val="black"/>
                </a:solidFill>
              </a:rPr>
              <a:t>下游梯度</a:t>
            </a:r>
            <a:endParaRPr lang="en-US" altLang="zh-CN" sz="1350" dirty="0">
              <a:solidFill>
                <a:prstClr val="black"/>
              </a:solidFill>
            </a:endParaRPr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4255476" y="2038502"/>
            <a:ext cx="3836257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0223" y="2534438"/>
            <a:ext cx="1518557" cy="61722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0799" y="972615"/>
            <a:ext cx="3630336" cy="614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31649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另一个示例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Lecture 6 - </a:t>
            </a:r>
            <a:fld id="{AC1089D3-84F4-7045-A571-C61BEF9B13BC}" type="slidenum"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71</a:t>
            </a:fld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FFCB0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3" name="Google Shape;1238;p10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72499" y="1871752"/>
            <a:ext cx="8199002" cy="2949156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1239;p105"/>
          <p:cNvSpPr/>
          <p:nvPr/>
        </p:nvSpPr>
        <p:spPr>
          <a:xfrm>
            <a:off x="783802" y="2146060"/>
            <a:ext cx="398021" cy="19453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Google Shape;1240;p105"/>
          <p:cNvSpPr/>
          <p:nvPr/>
        </p:nvSpPr>
        <p:spPr>
          <a:xfrm>
            <a:off x="766969" y="2761697"/>
            <a:ext cx="398021" cy="19453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Google Shape;1241;p105"/>
          <p:cNvSpPr/>
          <p:nvPr/>
        </p:nvSpPr>
        <p:spPr>
          <a:xfrm>
            <a:off x="783834" y="3394200"/>
            <a:ext cx="398021" cy="19453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Google Shape;1242;p105"/>
          <p:cNvSpPr/>
          <p:nvPr/>
        </p:nvSpPr>
        <p:spPr>
          <a:xfrm>
            <a:off x="808477" y="4011492"/>
            <a:ext cx="398021" cy="19453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Google Shape;1243;p105"/>
          <p:cNvSpPr/>
          <p:nvPr/>
        </p:nvSpPr>
        <p:spPr>
          <a:xfrm>
            <a:off x="808477" y="4645637"/>
            <a:ext cx="398021" cy="19453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Google Shape;1244;p105"/>
          <p:cNvSpPr/>
          <p:nvPr/>
        </p:nvSpPr>
        <p:spPr>
          <a:xfrm>
            <a:off x="1836043" y="3687083"/>
            <a:ext cx="398021" cy="19453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Google Shape;1245;p105"/>
          <p:cNvSpPr/>
          <p:nvPr/>
        </p:nvSpPr>
        <p:spPr>
          <a:xfrm>
            <a:off x="1836043" y="2475578"/>
            <a:ext cx="398021" cy="19453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Google Shape;1246;p105"/>
          <p:cNvSpPr/>
          <p:nvPr/>
        </p:nvSpPr>
        <p:spPr>
          <a:xfrm>
            <a:off x="2900637" y="3094128"/>
            <a:ext cx="398021" cy="19453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4172118" y="1636558"/>
            <a:ext cx="247215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defTabSz="685800">
              <a:defRPr/>
            </a:pPr>
            <a:r>
              <a:rPr lang="zh-CN" altLang="en-US" sz="2100" b="1" dirty="0">
                <a:solidFill>
                  <a:prstClr val="black"/>
                </a:solidFill>
              </a:rPr>
              <a:t>后向传递</a:t>
            </a:r>
            <a:r>
              <a:rPr lang="en-US" altLang="zh-CN" sz="2100" dirty="0">
                <a:solidFill>
                  <a:prstClr val="black"/>
                </a:solidFill>
              </a:rPr>
              <a:t>: </a:t>
            </a:r>
            <a:r>
              <a:rPr lang="zh-CN" altLang="en-US" sz="2100" dirty="0">
                <a:solidFill>
                  <a:prstClr val="black"/>
                </a:solidFill>
              </a:rPr>
              <a:t>计算梯度</a:t>
            </a:r>
            <a:endParaRPr lang="en-US" altLang="zh-CN" sz="2100" b="1" dirty="0">
              <a:solidFill>
                <a:prstClr val="black"/>
              </a:solidFill>
            </a:endParaRPr>
          </a:p>
        </p:txBody>
      </p:sp>
      <p:cxnSp>
        <p:nvCxnSpPr>
          <p:cNvPr id="22" name="Google Shape;768;p83"/>
          <p:cNvCxnSpPr/>
          <p:nvPr/>
        </p:nvCxnSpPr>
        <p:spPr>
          <a:xfrm flipV="1">
            <a:off x="5336474" y="4156602"/>
            <a:ext cx="0" cy="323251"/>
          </a:xfrm>
          <a:prstGeom prst="straightConnector1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3" name="Rectangle 22"/>
          <p:cNvSpPr/>
          <p:nvPr/>
        </p:nvSpPr>
        <p:spPr>
          <a:xfrm>
            <a:off x="5109279" y="4487033"/>
            <a:ext cx="846736" cy="443898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00">
              <a:defRPr/>
            </a:pPr>
            <a:r>
              <a:rPr lang="zh-CN" altLang="en-US" sz="1350" dirty="0">
                <a:solidFill>
                  <a:prstClr val="black"/>
                </a:solidFill>
              </a:rPr>
              <a:t>上游梯度</a:t>
            </a:r>
            <a:endParaRPr lang="en-US" altLang="zh-CN" sz="1350" dirty="0">
              <a:solidFill>
                <a:prstClr val="black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3937162" y="3499674"/>
            <a:ext cx="1621775" cy="649747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3771900" y="2173955"/>
            <a:ext cx="2057401" cy="1094040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00">
              <a:defRPr/>
            </a:pPr>
            <a:r>
              <a:rPr lang="zh-CN" altLang="en-US" sz="1350" dirty="0">
                <a:solidFill>
                  <a:prstClr val="black"/>
                </a:solidFill>
              </a:rPr>
              <a:t>当前梯度</a:t>
            </a:r>
            <a:endParaRPr lang="en-US" altLang="zh-CN" sz="1350" dirty="0">
              <a:solidFill>
                <a:prstClr val="black"/>
              </a:solidFill>
            </a:endParaRP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5" name="Google Shape;768;p83"/>
          <p:cNvCxnSpPr/>
          <p:nvPr/>
        </p:nvCxnSpPr>
        <p:spPr>
          <a:xfrm flipV="1">
            <a:off x="4217653" y="4145611"/>
            <a:ext cx="0" cy="323251"/>
          </a:xfrm>
          <a:prstGeom prst="straightConnector1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6" name="Google Shape;768;p83"/>
          <p:cNvCxnSpPr/>
          <p:nvPr/>
        </p:nvCxnSpPr>
        <p:spPr>
          <a:xfrm>
            <a:off x="4787384" y="3290521"/>
            <a:ext cx="0" cy="209708"/>
          </a:xfrm>
          <a:prstGeom prst="straightConnector1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7" name="Rectangle 26"/>
          <p:cNvSpPr/>
          <p:nvPr/>
        </p:nvSpPr>
        <p:spPr>
          <a:xfrm>
            <a:off x="3690040" y="4487033"/>
            <a:ext cx="1114500" cy="443898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00">
              <a:defRPr/>
            </a:pPr>
            <a:r>
              <a:rPr lang="zh-CN" altLang="en-US" sz="1350" dirty="0">
                <a:solidFill>
                  <a:prstClr val="black"/>
                </a:solidFill>
              </a:rPr>
              <a:t>下游梯度</a:t>
            </a:r>
            <a:endParaRPr lang="en-US" altLang="zh-CN" sz="1350" dirty="0">
              <a:solidFill>
                <a:prstClr val="black"/>
              </a:solidFill>
            </a:endParaRPr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4255476" y="2038502"/>
            <a:ext cx="3836257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0846" y="2534438"/>
            <a:ext cx="1885950" cy="61722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0799" y="972615"/>
            <a:ext cx="3630336" cy="614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82468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另一个示例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Lecture 6 - </a:t>
            </a:r>
            <a:fld id="{AC1089D3-84F4-7045-A571-C61BEF9B13BC}" type="slidenum"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72</a:t>
            </a:fld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FFCB0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3" name="Google Shape;1238;p10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72499" y="1871752"/>
            <a:ext cx="8199002" cy="2949156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1239;p105"/>
          <p:cNvSpPr/>
          <p:nvPr/>
        </p:nvSpPr>
        <p:spPr>
          <a:xfrm>
            <a:off x="783802" y="2146060"/>
            <a:ext cx="398021" cy="19453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Google Shape;1240;p105"/>
          <p:cNvSpPr/>
          <p:nvPr/>
        </p:nvSpPr>
        <p:spPr>
          <a:xfrm>
            <a:off x="766969" y="2761697"/>
            <a:ext cx="398021" cy="19453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Google Shape;1241;p105"/>
          <p:cNvSpPr/>
          <p:nvPr/>
        </p:nvSpPr>
        <p:spPr>
          <a:xfrm>
            <a:off x="783834" y="3394200"/>
            <a:ext cx="398021" cy="19453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Google Shape;1242;p105"/>
          <p:cNvSpPr/>
          <p:nvPr/>
        </p:nvSpPr>
        <p:spPr>
          <a:xfrm>
            <a:off x="808477" y="4011492"/>
            <a:ext cx="398021" cy="19453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Google Shape;1244;p105"/>
          <p:cNvSpPr/>
          <p:nvPr/>
        </p:nvSpPr>
        <p:spPr>
          <a:xfrm>
            <a:off x="1836043" y="3687083"/>
            <a:ext cx="398021" cy="19453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Google Shape;1245;p105"/>
          <p:cNvSpPr/>
          <p:nvPr/>
        </p:nvSpPr>
        <p:spPr>
          <a:xfrm>
            <a:off x="1836043" y="2475578"/>
            <a:ext cx="398021" cy="19453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4172118" y="1636558"/>
            <a:ext cx="247215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defTabSz="685800">
              <a:defRPr/>
            </a:pPr>
            <a:r>
              <a:rPr lang="zh-CN" altLang="en-US" sz="2100" b="1" dirty="0">
                <a:solidFill>
                  <a:prstClr val="black"/>
                </a:solidFill>
              </a:rPr>
              <a:t>后向传递</a:t>
            </a:r>
            <a:r>
              <a:rPr lang="en-US" altLang="zh-CN" sz="2100" dirty="0">
                <a:solidFill>
                  <a:prstClr val="black"/>
                </a:solidFill>
              </a:rPr>
              <a:t>: </a:t>
            </a:r>
            <a:r>
              <a:rPr lang="zh-CN" altLang="en-US" sz="2100" dirty="0">
                <a:solidFill>
                  <a:prstClr val="black"/>
                </a:solidFill>
              </a:rPr>
              <a:t>计算梯度</a:t>
            </a:r>
            <a:endParaRPr lang="en-US" altLang="zh-CN" sz="2100" b="1" dirty="0">
              <a:solidFill>
                <a:prstClr val="black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3765307" y="2201408"/>
            <a:ext cx="3771900" cy="1094040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00">
              <a:defRPr/>
            </a:pPr>
            <a:r>
              <a:rPr lang="zh-CN" altLang="en-US" sz="1350" dirty="0">
                <a:solidFill>
                  <a:prstClr val="black"/>
                </a:solidFill>
              </a:rPr>
              <a:t>当前梯度</a:t>
            </a:r>
            <a:endParaRPr lang="en-US" altLang="zh-CN" sz="1350" dirty="0">
              <a:solidFill>
                <a:prstClr val="black"/>
              </a:solidFill>
            </a:endParaRP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5" name="Google Shape;768;p83"/>
          <p:cNvCxnSpPr/>
          <p:nvPr/>
        </p:nvCxnSpPr>
        <p:spPr>
          <a:xfrm flipH="1" flipV="1">
            <a:off x="1107831" y="4988963"/>
            <a:ext cx="728213" cy="496378"/>
          </a:xfrm>
          <a:prstGeom prst="straightConnector1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6" name="Google Shape;768;p83"/>
          <p:cNvCxnSpPr/>
          <p:nvPr/>
        </p:nvCxnSpPr>
        <p:spPr>
          <a:xfrm flipH="1">
            <a:off x="3699364" y="3289346"/>
            <a:ext cx="65915" cy="185814"/>
          </a:xfrm>
          <a:prstGeom prst="straightConnector1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7" name="Rectangle 26"/>
          <p:cNvSpPr/>
          <p:nvPr/>
        </p:nvSpPr>
        <p:spPr>
          <a:xfrm>
            <a:off x="1836044" y="5153939"/>
            <a:ext cx="1114500" cy="443898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00">
              <a:defRPr/>
            </a:pPr>
            <a:r>
              <a:rPr lang="zh-CN" altLang="en-US" sz="1350" dirty="0">
                <a:solidFill>
                  <a:prstClr val="black"/>
                </a:solidFill>
              </a:rPr>
              <a:t>下游梯度</a:t>
            </a:r>
            <a:endParaRPr lang="en-US" altLang="zh-CN" sz="1350" dirty="0">
              <a:solidFill>
                <a:prstClr val="black"/>
              </a:solidFill>
            </a:endParaRPr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4255476" y="2038502"/>
            <a:ext cx="3836257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reeform 3"/>
          <p:cNvSpPr/>
          <p:nvPr/>
        </p:nvSpPr>
        <p:spPr>
          <a:xfrm>
            <a:off x="830874" y="2756389"/>
            <a:ext cx="3574073" cy="2176096"/>
          </a:xfrm>
          <a:custGeom>
            <a:avLst/>
            <a:gdLst>
              <a:gd name="connsiteX0" fmla="*/ 0 w 4765431"/>
              <a:gd name="connsiteY0" fmla="*/ 2039815 h 2901461"/>
              <a:gd name="connsiteX1" fmla="*/ 0 w 4765431"/>
              <a:gd name="connsiteY1" fmla="*/ 2901461 h 2901461"/>
              <a:gd name="connsiteX2" fmla="*/ 870438 w 4765431"/>
              <a:gd name="connsiteY2" fmla="*/ 2901461 h 2901461"/>
              <a:gd name="connsiteX3" fmla="*/ 3411415 w 4765431"/>
              <a:gd name="connsiteY3" fmla="*/ 1890346 h 2901461"/>
              <a:gd name="connsiteX4" fmla="*/ 4765431 w 4765431"/>
              <a:gd name="connsiteY4" fmla="*/ 1890346 h 2901461"/>
              <a:gd name="connsiteX5" fmla="*/ 4765431 w 4765431"/>
              <a:gd name="connsiteY5" fmla="*/ 984738 h 2901461"/>
              <a:gd name="connsiteX6" fmla="*/ 3666392 w 4765431"/>
              <a:gd name="connsiteY6" fmla="*/ 984738 h 2901461"/>
              <a:gd name="connsiteX7" fmla="*/ 3472961 w 4765431"/>
              <a:gd name="connsiteY7" fmla="*/ 0 h 2901461"/>
              <a:gd name="connsiteX8" fmla="*/ 2655277 w 4765431"/>
              <a:gd name="connsiteY8" fmla="*/ 0 h 2901461"/>
              <a:gd name="connsiteX9" fmla="*/ 2655277 w 4765431"/>
              <a:gd name="connsiteY9" fmla="*/ 1327638 h 2901461"/>
              <a:gd name="connsiteX10" fmla="*/ 404446 w 4765431"/>
              <a:gd name="connsiteY10" fmla="*/ 2039815 h 2901461"/>
              <a:gd name="connsiteX11" fmla="*/ 0 w 4765431"/>
              <a:gd name="connsiteY11" fmla="*/ 2039815 h 29014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765431" h="2901461">
                <a:moveTo>
                  <a:pt x="0" y="2039815"/>
                </a:moveTo>
                <a:lnTo>
                  <a:pt x="0" y="2901461"/>
                </a:lnTo>
                <a:lnTo>
                  <a:pt x="870438" y="2901461"/>
                </a:lnTo>
                <a:lnTo>
                  <a:pt x="3411415" y="1890346"/>
                </a:lnTo>
                <a:lnTo>
                  <a:pt x="4765431" y="1890346"/>
                </a:lnTo>
                <a:lnTo>
                  <a:pt x="4765431" y="984738"/>
                </a:lnTo>
                <a:lnTo>
                  <a:pt x="3666392" y="984738"/>
                </a:lnTo>
                <a:lnTo>
                  <a:pt x="3472961" y="0"/>
                </a:lnTo>
                <a:lnTo>
                  <a:pt x="2655277" y="0"/>
                </a:lnTo>
                <a:lnTo>
                  <a:pt x="2655277" y="1327638"/>
                </a:lnTo>
                <a:lnTo>
                  <a:pt x="404446" y="2039815"/>
                </a:lnTo>
                <a:lnTo>
                  <a:pt x="0" y="2039815"/>
                </a:lnTo>
                <a:close/>
              </a:path>
            </a:pathLst>
          </a:cu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8" name="Google Shape;768;p83"/>
          <p:cNvCxnSpPr/>
          <p:nvPr/>
        </p:nvCxnSpPr>
        <p:spPr>
          <a:xfrm flipV="1">
            <a:off x="4195672" y="4156602"/>
            <a:ext cx="0" cy="323251"/>
          </a:xfrm>
          <a:prstGeom prst="straightConnector1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9" name="Rectangle 28"/>
          <p:cNvSpPr/>
          <p:nvPr/>
        </p:nvSpPr>
        <p:spPr>
          <a:xfrm>
            <a:off x="3968477" y="4487033"/>
            <a:ext cx="846736" cy="443898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00">
              <a:defRPr/>
            </a:pPr>
            <a:r>
              <a:rPr lang="zh-CN" altLang="en-US" sz="1350" dirty="0">
                <a:solidFill>
                  <a:prstClr val="black"/>
                </a:solidFill>
              </a:rPr>
              <a:t>上游梯度</a:t>
            </a:r>
            <a:endParaRPr lang="en-US" altLang="zh-CN" sz="1350" dirty="0">
              <a:solidFill>
                <a:prstClr val="black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7213" y="2588334"/>
            <a:ext cx="3571707" cy="617220"/>
          </a:xfrm>
          <a:prstGeom prst="rect">
            <a:avLst/>
          </a:prstGeom>
        </p:spPr>
      </p:pic>
      <p:cxnSp>
        <p:nvCxnSpPr>
          <p:cNvPr id="42" name="Google Shape;768;p83"/>
          <p:cNvCxnSpPr/>
          <p:nvPr/>
        </p:nvCxnSpPr>
        <p:spPr>
          <a:xfrm flipV="1">
            <a:off x="2946563" y="3346330"/>
            <a:ext cx="152726" cy="1828832"/>
          </a:xfrm>
          <a:prstGeom prst="straightConnector1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30" name="Picture 2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0799" y="972615"/>
            <a:ext cx="3630336" cy="614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70245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另一个示例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Lecture 6 - </a:t>
            </a:r>
            <a:fld id="{AC1089D3-84F4-7045-A571-C61BEF9B13BC}" type="slidenum"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73</a:t>
            </a:fld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FFCB0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3" name="Google Shape;1238;p10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72499" y="1871752"/>
            <a:ext cx="8199002" cy="2949156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1239;p105"/>
          <p:cNvSpPr/>
          <p:nvPr/>
        </p:nvSpPr>
        <p:spPr>
          <a:xfrm>
            <a:off x="783802" y="2146060"/>
            <a:ext cx="398021" cy="19453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Google Shape;1240;p105"/>
          <p:cNvSpPr/>
          <p:nvPr/>
        </p:nvSpPr>
        <p:spPr>
          <a:xfrm>
            <a:off x="766969" y="2761697"/>
            <a:ext cx="398021" cy="19453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Google Shape;1241;p105"/>
          <p:cNvSpPr/>
          <p:nvPr/>
        </p:nvSpPr>
        <p:spPr>
          <a:xfrm>
            <a:off x="783834" y="3394200"/>
            <a:ext cx="398021" cy="19453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Google Shape;1242;p105"/>
          <p:cNvSpPr/>
          <p:nvPr/>
        </p:nvSpPr>
        <p:spPr>
          <a:xfrm>
            <a:off x="808477" y="4011492"/>
            <a:ext cx="398021" cy="19453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4172118" y="1636558"/>
            <a:ext cx="247215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defTabSz="685800">
              <a:defRPr/>
            </a:pPr>
            <a:r>
              <a:rPr lang="zh-CN" altLang="en-US" sz="2100" b="1" dirty="0">
                <a:solidFill>
                  <a:prstClr val="black"/>
                </a:solidFill>
              </a:rPr>
              <a:t>后向传递</a:t>
            </a:r>
            <a:r>
              <a:rPr lang="en-US" altLang="zh-CN" sz="2100" dirty="0">
                <a:solidFill>
                  <a:prstClr val="black"/>
                </a:solidFill>
              </a:rPr>
              <a:t>: </a:t>
            </a:r>
            <a:r>
              <a:rPr lang="zh-CN" altLang="en-US" sz="2100" dirty="0">
                <a:solidFill>
                  <a:prstClr val="black"/>
                </a:solidFill>
              </a:rPr>
              <a:t>计算梯度</a:t>
            </a:r>
            <a:endParaRPr lang="en-US" altLang="zh-CN" sz="2100" b="1" dirty="0">
              <a:solidFill>
                <a:prstClr val="black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3765307" y="2201408"/>
            <a:ext cx="3771900" cy="1094040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00">
              <a:defRPr/>
            </a:pPr>
            <a:r>
              <a:rPr lang="zh-CN" altLang="en-US" sz="1350" dirty="0">
                <a:solidFill>
                  <a:prstClr val="black"/>
                </a:solidFill>
              </a:rPr>
              <a:t>当前梯度</a:t>
            </a:r>
            <a:endParaRPr lang="en-US" altLang="zh-CN" sz="1350" dirty="0">
              <a:solidFill>
                <a:prstClr val="black"/>
              </a:solidFill>
            </a:endParaRP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5" name="Google Shape;768;p83"/>
          <p:cNvCxnSpPr/>
          <p:nvPr/>
        </p:nvCxnSpPr>
        <p:spPr>
          <a:xfrm flipH="1" flipV="1">
            <a:off x="2035616" y="3974829"/>
            <a:ext cx="8595" cy="482871"/>
          </a:xfrm>
          <a:prstGeom prst="straightConnector1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6" name="Google Shape;768;p83"/>
          <p:cNvCxnSpPr/>
          <p:nvPr/>
        </p:nvCxnSpPr>
        <p:spPr>
          <a:xfrm flipH="1">
            <a:off x="2776921" y="2492619"/>
            <a:ext cx="972005" cy="366342"/>
          </a:xfrm>
          <a:prstGeom prst="straightConnector1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7" name="Rectangle 26"/>
          <p:cNvSpPr/>
          <p:nvPr/>
        </p:nvSpPr>
        <p:spPr>
          <a:xfrm>
            <a:off x="1657375" y="4454690"/>
            <a:ext cx="1114500" cy="443898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00">
              <a:defRPr/>
            </a:pPr>
            <a:r>
              <a:rPr lang="zh-CN" altLang="en-US" sz="1350" dirty="0">
                <a:solidFill>
                  <a:prstClr val="black"/>
                </a:solidFill>
              </a:rPr>
              <a:t>下游梯度</a:t>
            </a:r>
            <a:endParaRPr lang="en-US" altLang="zh-CN" sz="1350" dirty="0">
              <a:solidFill>
                <a:prstClr val="black"/>
              </a:solidFill>
            </a:endParaRPr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4255476" y="2038502"/>
            <a:ext cx="3836257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oogle Shape;768;p83"/>
          <p:cNvCxnSpPr/>
          <p:nvPr/>
        </p:nvCxnSpPr>
        <p:spPr>
          <a:xfrm flipH="1" flipV="1">
            <a:off x="3114776" y="3295448"/>
            <a:ext cx="241688" cy="1168182"/>
          </a:xfrm>
          <a:prstGeom prst="straightConnector1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9" name="Rectangle 28"/>
          <p:cNvSpPr/>
          <p:nvPr/>
        </p:nvSpPr>
        <p:spPr>
          <a:xfrm>
            <a:off x="3302460" y="4487033"/>
            <a:ext cx="846736" cy="443898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00">
              <a:defRPr/>
            </a:pPr>
            <a:r>
              <a:rPr lang="zh-CN" altLang="en-US" sz="1350" dirty="0">
                <a:solidFill>
                  <a:prstClr val="black"/>
                </a:solidFill>
              </a:rPr>
              <a:t>上游梯度</a:t>
            </a:r>
            <a:endParaRPr lang="en-US" altLang="zh-CN" sz="1350" dirty="0">
              <a:solidFill>
                <a:prstClr val="black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7213" y="2588334"/>
            <a:ext cx="3571707" cy="617220"/>
          </a:xfrm>
          <a:prstGeom prst="rect">
            <a:avLst/>
          </a:prstGeom>
        </p:spPr>
      </p:pic>
      <p:cxnSp>
        <p:nvCxnSpPr>
          <p:cNvPr id="42" name="Google Shape;768;p83"/>
          <p:cNvCxnSpPr/>
          <p:nvPr/>
        </p:nvCxnSpPr>
        <p:spPr>
          <a:xfrm flipV="1">
            <a:off x="1670071" y="2675790"/>
            <a:ext cx="365546" cy="1793523"/>
          </a:xfrm>
          <a:prstGeom prst="straightConnector1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3" name="Rectangle 22"/>
          <p:cNvSpPr/>
          <p:nvPr/>
        </p:nvSpPr>
        <p:spPr>
          <a:xfrm>
            <a:off x="1781897" y="2146060"/>
            <a:ext cx="1574567" cy="1797290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0799" y="972615"/>
            <a:ext cx="3630336" cy="614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02817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另一个示例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Lecture 6 - </a:t>
            </a:r>
            <a:fld id="{AC1089D3-84F4-7045-A571-C61BEF9B13BC}" type="slidenum"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74</a:t>
            </a:fld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FFCB0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3" name="Google Shape;1238;p10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72499" y="1871752"/>
            <a:ext cx="8199002" cy="2949156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1241;p105"/>
          <p:cNvSpPr/>
          <p:nvPr/>
        </p:nvSpPr>
        <p:spPr>
          <a:xfrm>
            <a:off x="783834" y="3394200"/>
            <a:ext cx="398021" cy="19453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Google Shape;1242;p105"/>
          <p:cNvSpPr/>
          <p:nvPr/>
        </p:nvSpPr>
        <p:spPr>
          <a:xfrm>
            <a:off x="808477" y="4011492"/>
            <a:ext cx="398021" cy="19453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4172118" y="1636558"/>
            <a:ext cx="247215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defTabSz="685800">
              <a:defRPr/>
            </a:pPr>
            <a:r>
              <a:rPr lang="zh-CN" altLang="en-US" sz="2100" b="1" dirty="0">
                <a:solidFill>
                  <a:prstClr val="black"/>
                </a:solidFill>
              </a:rPr>
              <a:t>后向传递</a:t>
            </a:r>
            <a:r>
              <a:rPr lang="en-US" altLang="zh-CN" sz="2100" dirty="0">
                <a:solidFill>
                  <a:prstClr val="black"/>
                </a:solidFill>
              </a:rPr>
              <a:t>: </a:t>
            </a:r>
            <a:r>
              <a:rPr lang="zh-CN" altLang="en-US" sz="2100" dirty="0">
                <a:solidFill>
                  <a:prstClr val="black"/>
                </a:solidFill>
              </a:rPr>
              <a:t>计算梯度</a:t>
            </a:r>
            <a:endParaRPr lang="en-US" altLang="zh-CN" sz="2100" b="1" dirty="0">
              <a:solidFill>
                <a:prstClr val="black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3748926" y="2262958"/>
            <a:ext cx="3771900" cy="1094040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00">
              <a:defRPr/>
            </a:pPr>
            <a:r>
              <a:rPr lang="zh-CN" altLang="en-US" sz="1350" dirty="0">
                <a:solidFill>
                  <a:prstClr val="black"/>
                </a:solidFill>
              </a:rPr>
              <a:t>当前梯度</a:t>
            </a:r>
            <a:endParaRPr lang="en-US" altLang="zh-CN" sz="1350" dirty="0">
              <a:solidFill>
                <a:prstClr val="black"/>
              </a:solidFill>
            </a:endParaRP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5" name="Google Shape;768;p83"/>
          <p:cNvCxnSpPr>
            <a:stCxn id="27" idx="2"/>
          </p:cNvCxnSpPr>
          <p:nvPr/>
        </p:nvCxnSpPr>
        <p:spPr>
          <a:xfrm flipH="1">
            <a:off x="1233122" y="1745725"/>
            <a:ext cx="34161" cy="403994"/>
          </a:xfrm>
          <a:prstGeom prst="straightConnector1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7" name="Rectangle 26"/>
          <p:cNvSpPr/>
          <p:nvPr/>
        </p:nvSpPr>
        <p:spPr>
          <a:xfrm>
            <a:off x="226584" y="1550658"/>
            <a:ext cx="2081397" cy="195067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00">
              <a:defRPr/>
            </a:pPr>
            <a:r>
              <a:rPr lang="zh-CN" altLang="en-US" sz="1350" dirty="0">
                <a:solidFill>
                  <a:prstClr val="black"/>
                </a:solidFill>
              </a:rPr>
              <a:t>下游梯度</a:t>
            </a:r>
            <a:endParaRPr lang="en-US" altLang="zh-CN" sz="1350" dirty="0">
              <a:solidFill>
                <a:prstClr val="black"/>
              </a:solidFill>
            </a:endParaRPr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4255476" y="2038502"/>
            <a:ext cx="3836257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2479066" y="1564629"/>
            <a:ext cx="846736" cy="443898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00">
              <a:defRPr/>
            </a:pPr>
            <a:r>
              <a:rPr lang="zh-CN" altLang="en-US" sz="1350" dirty="0">
                <a:solidFill>
                  <a:prstClr val="black"/>
                </a:solidFill>
              </a:rPr>
              <a:t>上游梯度</a:t>
            </a:r>
            <a:endParaRPr lang="en-US" altLang="zh-CN" sz="1350" dirty="0">
              <a:solidFill>
                <a:prstClr val="black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825817" y="1894470"/>
            <a:ext cx="1482164" cy="1152065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1" name="Elbow Connector 10"/>
          <p:cNvCxnSpPr/>
          <p:nvPr/>
        </p:nvCxnSpPr>
        <p:spPr>
          <a:xfrm rot="16200000" flipH="1">
            <a:off x="-22134" y="2090976"/>
            <a:ext cx="1151219" cy="460717"/>
          </a:xfrm>
          <a:prstGeom prst="bentConnector3">
            <a:avLst>
              <a:gd name="adj1" fmla="val 99834"/>
            </a:avLst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/>
          <p:nvPr/>
        </p:nvCxnSpPr>
        <p:spPr>
          <a:xfrm rot="5400000">
            <a:off x="2171283" y="2186559"/>
            <a:ext cx="545125" cy="189060"/>
          </a:xfrm>
          <a:prstGeom prst="bentConnector3">
            <a:avLst>
              <a:gd name="adj1" fmla="val 100806"/>
            </a:avLst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5740" y="2615201"/>
            <a:ext cx="2949949" cy="617220"/>
          </a:xfrm>
          <a:prstGeom prst="rect">
            <a:avLst/>
          </a:prstGeom>
        </p:spPr>
      </p:pic>
      <p:cxnSp>
        <p:nvCxnSpPr>
          <p:cNvPr id="38" name="Elbow Connector 37"/>
          <p:cNvCxnSpPr>
            <a:stCxn id="24" idx="1"/>
          </p:cNvCxnSpPr>
          <p:nvPr/>
        </p:nvCxnSpPr>
        <p:spPr>
          <a:xfrm rot="10800000">
            <a:off x="1569428" y="2690426"/>
            <a:ext cx="2179499" cy="119552"/>
          </a:xfrm>
          <a:prstGeom prst="bentConnector3">
            <a:avLst>
              <a:gd name="adj1" fmla="val 100225"/>
            </a:avLst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0799" y="972615"/>
            <a:ext cx="3630336" cy="614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54578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另一个示例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Lecture 6 - </a:t>
            </a:r>
            <a:fld id="{AC1089D3-84F4-7045-A571-C61BEF9B13BC}" type="slidenum"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75</a:t>
            </a:fld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FFCB0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3" name="Google Shape;1238;p10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72499" y="1871752"/>
            <a:ext cx="8199002" cy="2949156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TextBox 59"/>
          <p:cNvSpPr txBox="1"/>
          <p:nvPr/>
        </p:nvSpPr>
        <p:spPr>
          <a:xfrm>
            <a:off x="4172118" y="1636558"/>
            <a:ext cx="247215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defTabSz="685800">
              <a:defRPr/>
            </a:pPr>
            <a:r>
              <a:rPr lang="zh-CN" altLang="en-US" sz="2100" b="1" dirty="0">
                <a:solidFill>
                  <a:prstClr val="black"/>
                </a:solidFill>
              </a:rPr>
              <a:t>后向传递</a:t>
            </a:r>
            <a:r>
              <a:rPr lang="en-US" altLang="zh-CN" sz="2100" dirty="0">
                <a:solidFill>
                  <a:prstClr val="black"/>
                </a:solidFill>
              </a:rPr>
              <a:t>: </a:t>
            </a:r>
            <a:r>
              <a:rPr lang="zh-CN" altLang="en-US" sz="2100" dirty="0">
                <a:solidFill>
                  <a:prstClr val="black"/>
                </a:solidFill>
              </a:rPr>
              <a:t>计算梯度</a:t>
            </a:r>
            <a:endParaRPr lang="en-US" altLang="zh-CN" sz="2100" b="1" dirty="0">
              <a:solidFill>
                <a:prstClr val="black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3748926" y="2262958"/>
            <a:ext cx="3771900" cy="1094040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00">
              <a:defRPr/>
            </a:pPr>
            <a:r>
              <a:rPr lang="zh-CN" altLang="en-US" sz="1350" dirty="0">
                <a:solidFill>
                  <a:prstClr val="black"/>
                </a:solidFill>
              </a:rPr>
              <a:t>当前梯度</a:t>
            </a:r>
            <a:endParaRPr lang="en-US" altLang="zh-CN" sz="1350" dirty="0">
              <a:solidFill>
                <a:prstClr val="black"/>
              </a:solidFill>
            </a:endParaRP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226584" y="1550658"/>
            <a:ext cx="2081397" cy="195067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00">
              <a:defRPr/>
            </a:pPr>
            <a:r>
              <a:rPr lang="zh-CN" altLang="en-US" sz="1350" dirty="0">
                <a:solidFill>
                  <a:prstClr val="black"/>
                </a:solidFill>
              </a:rPr>
              <a:t>下游梯度</a:t>
            </a:r>
            <a:endParaRPr lang="en-US" altLang="zh-CN" sz="1350" dirty="0">
              <a:solidFill>
                <a:prstClr val="black"/>
              </a:solidFill>
            </a:endParaRPr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4255476" y="2038502"/>
            <a:ext cx="3836257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2479066" y="1564629"/>
            <a:ext cx="846736" cy="443898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00">
              <a:defRPr/>
            </a:pPr>
            <a:r>
              <a:rPr lang="zh-CN" altLang="en-US" sz="1350" dirty="0">
                <a:solidFill>
                  <a:prstClr val="black"/>
                </a:solidFill>
              </a:rPr>
              <a:t>上游梯度</a:t>
            </a:r>
            <a:endParaRPr lang="en-US" altLang="zh-CN" sz="1350" dirty="0">
              <a:solidFill>
                <a:prstClr val="black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825817" y="3074836"/>
            <a:ext cx="1482164" cy="1152065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1" name="Elbow Connector 10"/>
          <p:cNvCxnSpPr/>
          <p:nvPr/>
        </p:nvCxnSpPr>
        <p:spPr>
          <a:xfrm rot="16200000" flipH="1">
            <a:off x="-678889" y="2651198"/>
            <a:ext cx="2322916" cy="511969"/>
          </a:xfrm>
          <a:prstGeom prst="bentConnector3">
            <a:avLst>
              <a:gd name="adj1" fmla="val 99962"/>
            </a:avLst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/>
          <p:nvPr/>
        </p:nvCxnSpPr>
        <p:spPr>
          <a:xfrm rot="5400000">
            <a:off x="1684364" y="2681925"/>
            <a:ext cx="1843613" cy="490729"/>
          </a:xfrm>
          <a:prstGeom prst="bentConnector3">
            <a:avLst>
              <a:gd name="adj1" fmla="val 99718"/>
            </a:avLst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5740" y="2615201"/>
            <a:ext cx="2949949" cy="617220"/>
          </a:xfrm>
          <a:prstGeom prst="rect">
            <a:avLst/>
          </a:prstGeom>
        </p:spPr>
      </p:pic>
      <p:cxnSp>
        <p:nvCxnSpPr>
          <p:cNvPr id="38" name="Elbow Connector 37"/>
          <p:cNvCxnSpPr>
            <a:stCxn id="24" idx="1"/>
          </p:cNvCxnSpPr>
          <p:nvPr/>
        </p:nvCxnSpPr>
        <p:spPr>
          <a:xfrm rot="10800000" flipV="1">
            <a:off x="1576021" y="2809978"/>
            <a:ext cx="2172905" cy="612428"/>
          </a:xfrm>
          <a:prstGeom prst="bentConnector3">
            <a:avLst>
              <a:gd name="adj1" fmla="val 100073"/>
            </a:avLst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/>
          <p:nvPr/>
        </p:nvCxnSpPr>
        <p:spPr>
          <a:xfrm rot="16200000" flipH="1">
            <a:off x="-332660" y="2410541"/>
            <a:ext cx="1736031" cy="406394"/>
          </a:xfrm>
          <a:prstGeom prst="bentConnector3">
            <a:avLst>
              <a:gd name="adj1" fmla="val 99760"/>
            </a:avLst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0799" y="972615"/>
            <a:ext cx="3630336" cy="614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78940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4290" y="640867"/>
            <a:ext cx="2914650" cy="513268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另一个示例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Lecture 6 - </a:t>
            </a:r>
            <a:fld id="{AC1089D3-84F4-7045-A571-C61BEF9B13BC}" type="slidenum"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76</a:t>
            </a:fld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FFCB0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3" name="Google Shape;1238;p10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72499" y="1871752"/>
            <a:ext cx="8199002" cy="2949156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TextBox 59"/>
          <p:cNvSpPr txBox="1"/>
          <p:nvPr/>
        </p:nvSpPr>
        <p:spPr>
          <a:xfrm>
            <a:off x="4172118" y="1636558"/>
            <a:ext cx="247215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defTabSz="685800">
              <a:defRPr/>
            </a:pPr>
            <a:r>
              <a:rPr lang="zh-CN" altLang="en-US" sz="2100" b="1" dirty="0">
                <a:solidFill>
                  <a:prstClr val="black"/>
                </a:solidFill>
              </a:rPr>
              <a:t>后向传递</a:t>
            </a:r>
            <a:r>
              <a:rPr lang="en-US" altLang="zh-CN" sz="2100" dirty="0">
                <a:solidFill>
                  <a:prstClr val="black"/>
                </a:solidFill>
              </a:rPr>
              <a:t>: </a:t>
            </a:r>
            <a:r>
              <a:rPr lang="zh-CN" altLang="en-US" sz="2100" dirty="0">
                <a:solidFill>
                  <a:prstClr val="black"/>
                </a:solidFill>
              </a:rPr>
              <a:t>计算梯度</a:t>
            </a:r>
            <a:endParaRPr lang="en-US" altLang="zh-CN" sz="2100" b="1" dirty="0">
              <a:solidFill>
                <a:prstClr val="black"/>
              </a:solidFill>
            </a:endParaRPr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4255476" y="2038502"/>
            <a:ext cx="3836257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4431324" y="3285063"/>
            <a:ext cx="3743766" cy="109404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7334396" y="1077125"/>
            <a:ext cx="1750290" cy="376928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0" y="3269160"/>
            <a:ext cx="93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Sigmoid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1539" y="2294880"/>
            <a:ext cx="2169863" cy="71384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291540" y="2305311"/>
            <a:ext cx="274081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计算图不唯一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zh-CN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可以使用简单梯度的基本单元</a:t>
            </a: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0799" y="972615"/>
            <a:ext cx="3630336" cy="61481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0678" y="1168963"/>
            <a:ext cx="1842108" cy="191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9464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另一个示例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Lecture 6 - </a:t>
            </a:r>
            <a:fld id="{AC1089D3-84F4-7045-A571-C61BEF9B13BC}" type="slidenum"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77</a:t>
            </a:fld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FFCB0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3" name="Google Shape;1238;p10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72499" y="1871752"/>
            <a:ext cx="8199002" cy="2949156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TextBox 59"/>
          <p:cNvSpPr txBox="1"/>
          <p:nvPr/>
        </p:nvSpPr>
        <p:spPr>
          <a:xfrm>
            <a:off x="4172118" y="1636558"/>
            <a:ext cx="247215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defTabSz="685800">
              <a:defRPr/>
            </a:pPr>
            <a:r>
              <a:rPr lang="zh-CN" altLang="en-US" sz="2100" b="1" dirty="0">
                <a:solidFill>
                  <a:prstClr val="black"/>
                </a:solidFill>
              </a:rPr>
              <a:t>后向传递</a:t>
            </a:r>
            <a:r>
              <a:rPr lang="en-US" altLang="zh-CN" sz="2100" dirty="0">
                <a:solidFill>
                  <a:prstClr val="black"/>
                </a:solidFill>
              </a:rPr>
              <a:t>: </a:t>
            </a:r>
            <a:r>
              <a:rPr lang="zh-CN" altLang="en-US" sz="2100" dirty="0">
                <a:solidFill>
                  <a:prstClr val="black"/>
                </a:solidFill>
              </a:rPr>
              <a:t>计算梯度</a:t>
            </a:r>
            <a:endParaRPr lang="en-US" altLang="zh-CN" sz="2100" b="1" dirty="0">
              <a:solidFill>
                <a:prstClr val="black"/>
              </a:solidFill>
            </a:endParaRPr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4255476" y="2038502"/>
            <a:ext cx="3836257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4431324" y="3285063"/>
            <a:ext cx="3743766" cy="109404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0" y="3269160"/>
            <a:ext cx="93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Sigmoid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1539" y="2294880"/>
            <a:ext cx="2169863" cy="71384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291540" y="2305311"/>
            <a:ext cx="274081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685800">
              <a:defRPr/>
            </a:pPr>
            <a:r>
              <a:rPr lang="zh-CN" altLang="en-US" sz="1500" dirty="0">
                <a:solidFill>
                  <a:prstClr val="black"/>
                </a:solidFill>
              </a:rPr>
              <a:t>计算图不唯一</a:t>
            </a:r>
            <a:r>
              <a:rPr lang="en-US" altLang="zh-CN" sz="1500" dirty="0">
                <a:solidFill>
                  <a:prstClr val="black"/>
                </a:solidFill>
              </a:rPr>
              <a:t>: </a:t>
            </a:r>
            <a:r>
              <a:rPr lang="zh-CN" altLang="en-US" sz="1500" dirty="0">
                <a:solidFill>
                  <a:prstClr val="black"/>
                </a:solidFill>
              </a:rPr>
              <a:t>可以使用简单梯度的基本单元</a:t>
            </a:r>
            <a:endParaRPr lang="en-US" altLang="zh-CN" sz="1500" dirty="0">
              <a:solidFill>
                <a:prstClr val="black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6732" y="5035340"/>
            <a:ext cx="6330535" cy="50409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0701" y="5021928"/>
            <a:ext cx="122290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Sigmoid local gradient:</a:t>
            </a:r>
          </a:p>
        </p:txBody>
      </p:sp>
      <p:sp>
        <p:nvSpPr>
          <p:cNvPr id="15" name="Rectangle 14"/>
          <p:cNvSpPr/>
          <p:nvPr/>
        </p:nvSpPr>
        <p:spPr>
          <a:xfrm>
            <a:off x="7334396" y="1077125"/>
            <a:ext cx="1750290" cy="376928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0799" y="972615"/>
            <a:ext cx="3630336" cy="61481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0678" y="1168963"/>
            <a:ext cx="1842108" cy="191258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FAE51B22-A803-4345-BA32-6E0449CB7620}"/>
              </a:ext>
            </a:extLst>
          </p:cNvPr>
          <p:cNvSpPr/>
          <p:nvPr/>
        </p:nvSpPr>
        <p:spPr>
          <a:xfrm>
            <a:off x="6416040" y="4986248"/>
            <a:ext cx="1379220" cy="58564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4ACBBF6-E767-4EBF-9C84-C89B966FFC67}"/>
              </a:ext>
            </a:extLst>
          </p:cNvPr>
          <p:cNvSpPr/>
          <p:nvPr/>
        </p:nvSpPr>
        <p:spPr>
          <a:xfrm>
            <a:off x="1358512" y="4937504"/>
            <a:ext cx="919868" cy="58564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61282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另一个示例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Lecture 6 - </a:t>
            </a:r>
            <a:fld id="{AC1089D3-84F4-7045-A571-C61BEF9B13BC}" type="slidenum"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78</a:t>
            </a:fld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FFCB0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3" name="Google Shape;1238;p10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72499" y="1871752"/>
            <a:ext cx="8199002" cy="2949156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TextBox 59"/>
          <p:cNvSpPr txBox="1"/>
          <p:nvPr/>
        </p:nvSpPr>
        <p:spPr>
          <a:xfrm>
            <a:off x="4172118" y="1636558"/>
            <a:ext cx="247215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defTabSz="685800">
              <a:defRPr/>
            </a:pPr>
            <a:r>
              <a:rPr lang="zh-CN" altLang="en-US" sz="2100" b="1" dirty="0">
                <a:solidFill>
                  <a:prstClr val="black"/>
                </a:solidFill>
              </a:rPr>
              <a:t>后向传递</a:t>
            </a:r>
            <a:r>
              <a:rPr lang="en-US" altLang="zh-CN" sz="2100" dirty="0">
                <a:solidFill>
                  <a:prstClr val="black"/>
                </a:solidFill>
              </a:rPr>
              <a:t>: </a:t>
            </a:r>
            <a:r>
              <a:rPr lang="zh-CN" altLang="en-US" sz="2100" dirty="0">
                <a:solidFill>
                  <a:prstClr val="black"/>
                </a:solidFill>
              </a:rPr>
              <a:t>计算梯度</a:t>
            </a:r>
            <a:endParaRPr lang="en-US" altLang="zh-CN" sz="2100" b="1" dirty="0">
              <a:solidFill>
                <a:prstClr val="black"/>
              </a:solidFill>
            </a:endParaRPr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4255476" y="2038502"/>
            <a:ext cx="3836257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4431324" y="3285063"/>
            <a:ext cx="3743766" cy="109404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0" y="3269160"/>
            <a:ext cx="93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Sigmoid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1539" y="2294880"/>
            <a:ext cx="2169863" cy="71384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291540" y="2305311"/>
            <a:ext cx="274081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685800">
              <a:defRPr/>
            </a:pPr>
            <a:r>
              <a:rPr lang="zh-CN" altLang="en-US" sz="1500" dirty="0">
                <a:solidFill>
                  <a:prstClr val="black"/>
                </a:solidFill>
              </a:rPr>
              <a:t>计算图不唯一</a:t>
            </a:r>
            <a:r>
              <a:rPr lang="en-US" altLang="zh-CN" sz="1500" dirty="0">
                <a:solidFill>
                  <a:prstClr val="black"/>
                </a:solidFill>
              </a:rPr>
              <a:t>: </a:t>
            </a:r>
            <a:r>
              <a:rPr lang="zh-CN" altLang="en-US" sz="1500" dirty="0">
                <a:solidFill>
                  <a:prstClr val="black"/>
                </a:solidFill>
              </a:rPr>
              <a:t>可以使用简单梯度的基本单元</a:t>
            </a:r>
            <a:endParaRPr lang="en-US" altLang="zh-CN" sz="1500" dirty="0">
              <a:solidFill>
                <a:prstClr val="black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6732" y="5035340"/>
            <a:ext cx="6330535" cy="50409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058722" y="4343817"/>
            <a:ext cx="43252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  <a:r>
              <a:rPr lang="zh-CN" altLang="en-US" dirty="0">
                <a:solidFill>
                  <a:srgbClr val="C00000"/>
                </a:solidFill>
                <a:latin typeface="Calibri" panose="020F0502020204030204"/>
              </a:rPr>
              <a:t>下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游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= [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当前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 *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上游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                      = (1 </a:t>
            </a:r>
            <a:r>
              <a:rPr kumimoji="0" lang="mr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Mangal" panose="02040503050203030202" pitchFamily="18" charset="0"/>
              </a:rPr>
              <a:t>–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0.73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 *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0.73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*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1.0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=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0.2</a:t>
            </a:r>
          </a:p>
        </p:txBody>
      </p:sp>
      <p:sp>
        <p:nvSpPr>
          <p:cNvPr id="28" name="Rectangle 27"/>
          <p:cNvSpPr/>
          <p:nvPr/>
        </p:nvSpPr>
        <p:spPr>
          <a:xfrm>
            <a:off x="8300301" y="3819623"/>
            <a:ext cx="391521" cy="248999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8308133" y="3559297"/>
            <a:ext cx="391521" cy="248999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3996549" y="3829139"/>
            <a:ext cx="391521" cy="24899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70701" y="5021928"/>
            <a:ext cx="122290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Sigmoid local gradient:</a:t>
            </a:r>
          </a:p>
        </p:txBody>
      </p:sp>
      <p:sp>
        <p:nvSpPr>
          <p:cNvPr id="19" name="Rectangle 18"/>
          <p:cNvSpPr/>
          <p:nvPr/>
        </p:nvSpPr>
        <p:spPr>
          <a:xfrm>
            <a:off x="7334396" y="1077125"/>
            <a:ext cx="1750290" cy="376928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0799" y="972615"/>
            <a:ext cx="3630336" cy="61481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0678" y="1168963"/>
            <a:ext cx="1842108" cy="191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39625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其他激活函数的梯度</a:t>
            </a:r>
            <a:r>
              <a:rPr lang="en-US" dirty="0"/>
              <a:t>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ctr" defTabSz="685800" rtl="0" eaLnBrk="1" latinLnBrk="0" hangingPunct="1">
              <a:defRPr sz="1500" kern="1200">
                <a:solidFill>
                  <a:srgbClr val="FFCB05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Lecture 5 - </a:t>
            </a:r>
            <a:fld id="{AC1089D3-84F4-7045-A571-C61BEF9B13BC}" type="slidenum"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79</a:t>
            </a:fld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FFCB0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Google Shape;508;p65"/>
          <p:cNvSpPr txBox="1"/>
          <p:nvPr/>
        </p:nvSpPr>
        <p:spPr>
          <a:xfrm>
            <a:off x="337912" y="1836922"/>
            <a:ext cx="1511606" cy="452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399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Sigmoid</a:t>
            </a:r>
            <a:endParaRPr kumimoji="0" sz="2399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Google Shape;509;p65"/>
          <p:cNvSpPr txBox="1"/>
          <p:nvPr/>
        </p:nvSpPr>
        <p:spPr>
          <a:xfrm>
            <a:off x="337912" y="3052081"/>
            <a:ext cx="2963528" cy="452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399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tanh</a:t>
            </a:r>
            <a:endParaRPr kumimoji="0" sz="2399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Google Shape;510;p65"/>
          <p:cNvSpPr txBox="1"/>
          <p:nvPr/>
        </p:nvSpPr>
        <p:spPr>
          <a:xfrm>
            <a:off x="337912" y="4341820"/>
            <a:ext cx="3126986" cy="452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399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ReLU</a:t>
            </a:r>
            <a:endParaRPr kumimoji="0" sz="2399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Google Shape;511;p65"/>
          <p:cNvSpPr txBox="1"/>
          <p:nvPr/>
        </p:nvSpPr>
        <p:spPr>
          <a:xfrm>
            <a:off x="4742389" y="1774913"/>
            <a:ext cx="2285105" cy="452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399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Leaky </a:t>
            </a:r>
            <a:r>
              <a:rPr kumimoji="0" lang="en" sz="2399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ReLU</a:t>
            </a:r>
            <a:endParaRPr kumimoji="0" sz="2399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Google Shape;512;p65"/>
          <p:cNvSpPr txBox="1"/>
          <p:nvPr/>
        </p:nvSpPr>
        <p:spPr>
          <a:xfrm>
            <a:off x="4818544" y="3180872"/>
            <a:ext cx="2285105" cy="452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399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Maxout</a:t>
            </a:r>
            <a:endParaRPr kumimoji="0" sz="2399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Google Shape;513;p65"/>
          <p:cNvSpPr txBox="1"/>
          <p:nvPr/>
        </p:nvSpPr>
        <p:spPr>
          <a:xfrm>
            <a:off x="4863583" y="4265864"/>
            <a:ext cx="2285105" cy="452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399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ELU</a:t>
            </a:r>
            <a:endParaRPr kumimoji="0" sz="2399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8" name="Google Shape;515;p6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39087" y="2359811"/>
            <a:ext cx="1649645" cy="3825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516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086" y="3543338"/>
            <a:ext cx="1077275" cy="3498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517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9086" y="4833067"/>
            <a:ext cx="1335129" cy="3498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oogle Shape;518;p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63583" y="2235793"/>
            <a:ext cx="1649645" cy="32481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519;p6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20680" y="4718446"/>
            <a:ext cx="1897181" cy="71225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520;p6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20664" y="3607885"/>
            <a:ext cx="2963528" cy="30605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521;p6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394091" y="1824710"/>
            <a:ext cx="1451882" cy="1142753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oogle Shape;522;p6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394102" y="3101218"/>
            <a:ext cx="1451872" cy="1106837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523;p6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443488" y="4287958"/>
            <a:ext cx="1385000" cy="1142753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524;p6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092753" y="1824711"/>
            <a:ext cx="1451872" cy="1142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525;p65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092756" y="4287966"/>
            <a:ext cx="1451872" cy="11427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886469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图像特征</a:t>
            </a:r>
            <a:r>
              <a:rPr lang="en-US" dirty="0"/>
              <a:t>: </a:t>
            </a:r>
            <a:r>
              <a:rPr lang="zh-CN" altLang="en-US" dirty="0"/>
              <a:t>彩色直方图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ctr" defTabSz="685800" rtl="0" eaLnBrk="1" latinLnBrk="0" hangingPunct="1">
              <a:defRPr sz="1500" kern="1200">
                <a:solidFill>
                  <a:srgbClr val="FFCB05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Lecture 5 - </a:t>
            </a:r>
            <a:fld id="{AC1089D3-84F4-7045-A571-C61BEF9B13BC}" type="slidenum"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FFCB0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Google Shape;1826;p10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583573" y="2144283"/>
            <a:ext cx="4790477" cy="181467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" name="Google Shape;1827;p102"/>
          <p:cNvCxnSpPr/>
          <p:nvPr/>
        </p:nvCxnSpPr>
        <p:spPr>
          <a:xfrm>
            <a:off x="3591982" y="2061920"/>
            <a:ext cx="0" cy="1979384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Google Shape;1828;p102"/>
          <p:cNvCxnSpPr/>
          <p:nvPr/>
        </p:nvCxnSpPr>
        <p:spPr>
          <a:xfrm>
            <a:off x="4070225" y="2061920"/>
            <a:ext cx="0" cy="1979384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Google Shape;1829;p102"/>
          <p:cNvCxnSpPr/>
          <p:nvPr/>
        </p:nvCxnSpPr>
        <p:spPr>
          <a:xfrm>
            <a:off x="4548470" y="2061920"/>
            <a:ext cx="0" cy="1979384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Google Shape;1830;p102"/>
          <p:cNvCxnSpPr/>
          <p:nvPr/>
        </p:nvCxnSpPr>
        <p:spPr>
          <a:xfrm>
            <a:off x="5026713" y="2061920"/>
            <a:ext cx="0" cy="1979384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" name="Google Shape;1831;p102"/>
          <p:cNvCxnSpPr/>
          <p:nvPr/>
        </p:nvCxnSpPr>
        <p:spPr>
          <a:xfrm>
            <a:off x="5504957" y="2061920"/>
            <a:ext cx="0" cy="1979384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" name="Google Shape;1832;p102"/>
          <p:cNvCxnSpPr/>
          <p:nvPr/>
        </p:nvCxnSpPr>
        <p:spPr>
          <a:xfrm>
            <a:off x="5983201" y="2061920"/>
            <a:ext cx="0" cy="1979384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" name="Google Shape;1833;p102"/>
          <p:cNvCxnSpPr/>
          <p:nvPr/>
        </p:nvCxnSpPr>
        <p:spPr>
          <a:xfrm>
            <a:off x="6461444" y="2061920"/>
            <a:ext cx="0" cy="1979384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Google Shape;1834;p102"/>
          <p:cNvCxnSpPr/>
          <p:nvPr/>
        </p:nvCxnSpPr>
        <p:spPr>
          <a:xfrm>
            <a:off x="6939689" y="2061920"/>
            <a:ext cx="0" cy="1979384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" name="Google Shape;1835;p102"/>
          <p:cNvCxnSpPr/>
          <p:nvPr/>
        </p:nvCxnSpPr>
        <p:spPr>
          <a:xfrm>
            <a:off x="7417932" y="2061920"/>
            <a:ext cx="0" cy="1979384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" name="Google Shape;1836;p102"/>
          <p:cNvCxnSpPr/>
          <p:nvPr/>
        </p:nvCxnSpPr>
        <p:spPr>
          <a:xfrm>
            <a:off x="7896176" y="2061920"/>
            <a:ext cx="0" cy="1979384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" name="Google Shape;1837;p102"/>
          <p:cNvCxnSpPr/>
          <p:nvPr/>
        </p:nvCxnSpPr>
        <p:spPr>
          <a:xfrm>
            <a:off x="8374420" y="2061920"/>
            <a:ext cx="0" cy="1979384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" name="Google Shape;1838;p102"/>
          <p:cNvCxnSpPr/>
          <p:nvPr/>
        </p:nvCxnSpPr>
        <p:spPr>
          <a:xfrm>
            <a:off x="3583486" y="5188865"/>
            <a:ext cx="4806704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" name="Google Shape;1839;p102"/>
          <p:cNvSpPr/>
          <p:nvPr/>
        </p:nvSpPr>
        <p:spPr>
          <a:xfrm>
            <a:off x="3655080" y="5148026"/>
            <a:ext cx="359606" cy="4079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8" name="Google Shape;1840;p102"/>
          <p:cNvPicPr preferRelativeResize="0"/>
          <p:nvPr/>
        </p:nvPicPr>
        <p:blipFill rotWithShape="1">
          <a:blip r:embed="rId3">
            <a:alphaModFix/>
          </a:blip>
          <a:srcRect r="27262"/>
          <a:stretch/>
        </p:blipFill>
        <p:spPr>
          <a:xfrm>
            <a:off x="677527" y="2239883"/>
            <a:ext cx="1574512" cy="1623477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841;p102"/>
          <p:cNvSpPr/>
          <p:nvPr/>
        </p:nvSpPr>
        <p:spPr>
          <a:xfrm>
            <a:off x="4138979" y="4909439"/>
            <a:ext cx="359606" cy="279527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Google Shape;1842;p102"/>
          <p:cNvSpPr/>
          <p:nvPr/>
        </p:nvSpPr>
        <p:spPr>
          <a:xfrm>
            <a:off x="4604558" y="4844381"/>
            <a:ext cx="359606" cy="34461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Google Shape;1843;p102"/>
          <p:cNvSpPr/>
          <p:nvPr/>
        </p:nvSpPr>
        <p:spPr>
          <a:xfrm>
            <a:off x="5086033" y="4687146"/>
            <a:ext cx="359606" cy="50177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Google Shape;1844;p102"/>
          <p:cNvSpPr/>
          <p:nvPr/>
        </p:nvSpPr>
        <p:spPr>
          <a:xfrm>
            <a:off x="5563958" y="4226266"/>
            <a:ext cx="359606" cy="96275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Google Shape;1845;p102"/>
          <p:cNvSpPr/>
          <p:nvPr/>
        </p:nvSpPr>
        <p:spPr>
          <a:xfrm>
            <a:off x="6042533" y="4161208"/>
            <a:ext cx="359606" cy="1027832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Google Shape;1846;p102"/>
          <p:cNvSpPr/>
          <p:nvPr/>
        </p:nvSpPr>
        <p:spPr>
          <a:xfrm>
            <a:off x="6520783" y="4470253"/>
            <a:ext cx="359606" cy="718613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Google Shape;1847;p102"/>
          <p:cNvSpPr/>
          <p:nvPr/>
        </p:nvSpPr>
        <p:spPr>
          <a:xfrm>
            <a:off x="6999009" y="4616315"/>
            <a:ext cx="359606" cy="572551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Google Shape;1848;p102"/>
          <p:cNvSpPr/>
          <p:nvPr/>
        </p:nvSpPr>
        <p:spPr>
          <a:xfrm>
            <a:off x="7477259" y="4969097"/>
            <a:ext cx="359606" cy="219843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Google Shape;1849;p102"/>
          <p:cNvSpPr/>
          <p:nvPr/>
        </p:nvSpPr>
        <p:spPr>
          <a:xfrm>
            <a:off x="7955510" y="5148076"/>
            <a:ext cx="359606" cy="4079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8" name="Google Shape;1850;p102"/>
          <p:cNvCxnSpPr/>
          <p:nvPr/>
        </p:nvCxnSpPr>
        <p:spPr>
          <a:xfrm>
            <a:off x="1860535" y="2949774"/>
            <a:ext cx="3867493" cy="0"/>
          </a:xfrm>
          <a:prstGeom prst="straightConnector1">
            <a:avLst/>
          </a:prstGeom>
          <a:noFill/>
          <a:ln w="19050" cap="flat" cmpd="sng">
            <a:solidFill>
              <a:srgbClr val="4A86E8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9" name="Google Shape;1851;p102"/>
          <p:cNvCxnSpPr/>
          <p:nvPr/>
        </p:nvCxnSpPr>
        <p:spPr>
          <a:xfrm>
            <a:off x="5717243" y="2962920"/>
            <a:ext cx="0" cy="1577889"/>
          </a:xfrm>
          <a:prstGeom prst="straightConnector1">
            <a:avLst/>
          </a:prstGeom>
          <a:noFill/>
          <a:ln w="19050" cap="flat" cmpd="sng">
            <a:solidFill>
              <a:srgbClr val="4A86E8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0" name="Google Shape;1852;p102"/>
          <p:cNvSpPr txBox="1"/>
          <p:nvPr/>
        </p:nvSpPr>
        <p:spPr>
          <a:xfrm>
            <a:off x="5535340" y="4525439"/>
            <a:ext cx="447861" cy="3644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86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+1</a:t>
            </a:r>
            <a:endParaRPr kumimoji="0" sz="1865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13846" y="4375522"/>
            <a:ext cx="17018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忽略纹理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空域位置信息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Google Shape;144;p20"/>
          <p:cNvSpPr txBox="1"/>
          <p:nvPr/>
        </p:nvSpPr>
        <p:spPr>
          <a:xfrm>
            <a:off x="-26767" y="5402289"/>
            <a:ext cx="1310834" cy="2172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600" b="0" i="0" u="sng" strike="noStrike" kern="1200" cap="none" spc="0" normalizeH="0" baseline="0" noProof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Frog </a:t>
            </a:r>
            <a:r>
              <a:rPr kumimoji="0" lang="en" sz="600" b="0" i="0" u="sng" strike="noStrike" kern="1200" cap="none" spc="0" normalizeH="0" baseline="0" noProof="0" dirty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image</a:t>
            </a:r>
            <a:r>
              <a:rPr kumimoji="0" lang="en" sz="600" b="0" i="0" u="none" strike="noStrike" kern="1200" cap="none" spc="0" normalizeH="0" baseline="0" noProof="0" dirty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is in the public domain</a:t>
            </a:r>
            <a:endParaRPr kumimoji="0" sz="600" b="0" i="0" u="none" strike="noStrike" kern="1200" cap="none" spc="0" normalizeH="0" baseline="0" noProof="0" dirty="0">
              <a:ln>
                <a:noFill/>
              </a:ln>
              <a:solidFill>
                <a:srgbClr val="99999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5689206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18842-19A4-4D05-8323-CE0A67CF5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其他激活函数的梯度</a:t>
            </a:r>
            <a:r>
              <a:rPr lang="en-US" dirty="0"/>
              <a:t>?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2A533A17-A9FA-4F44-BDB8-22280413D1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 algn="ctr">
              <a:buNone/>
            </a:pPr>
            <a:r>
              <a:rPr lang="en-US" sz="1500" dirty="0">
                <a:hlinkClick r:id="rId3"/>
              </a:rPr>
              <a:t>https://towardsdatascience.com/activation-functions-neural-networks-1cbd9f8d91d6</a:t>
            </a:r>
            <a:endParaRPr lang="en-US" sz="1500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l" defTabSz="6858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Richard Szeliski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ctr" defTabSz="6858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UW CSE 576 - Deep Neural Networks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r" defTabSz="6858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2D1479-DF4D-48DC-965E-2EAAECBF7152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5D8CB34-669F-49AC-AD34-8EE3197734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4682" y="2200700"/>
            <a:ext cx="6330535" cy="50409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F8CE0AE-C26D-4F47-AD8F-F9ED8A646E01}"/>
              </a:ext>
            </a:extLst>
          </p:cNvPr>
          <p:cNvSpPr txBox="1"/>
          <p:nvPr/>
        </p:nvSpPr>
        <p:spPr>
          <a:xfrm>
            <a:off x="628650" y="2187288"/>
            <a:ext cx="122290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Sigmoid 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当前梯度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787DE35-0163-4CAC-8EB3-B4F3C9C197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9178"/>
          <a:stretch/>
        </p:blipFill>
        <p:spPr bwMode="auto">
          <a:xfrm>
            <a:off x="1217244" y="2826741"/>
            <a:ext cx="7088354" cy="597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338B9CF4-C107-4607-8BB7-770710CB38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958" b="51880"/>
          <a:stretch/>
        </p:blipFill>
        <p:spPr bwMode="auto">
          <a:xfrm>
            <a:off x="1219200" y="3419658"/>
            <a:ext cx="7088354" cy="505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>
            <a:extLst>
              <a:ext uri="{FF2B5EF4-FFF2-40B4-BE49-F238E27FC236}">
                <a16:creationId xmlns:a16="http://schemas.microsoft.com/office/drawing/2014/main" id="{5D415151-951F-45B0-AC68-5D08017ECE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554" b="19298"/>
          <a:stretch/>
        </p:blipFill>
        <p:spPr bwMode="auto">
          <a:xfrm>
            <a:off x="1217244" y="3836671"/>
            <a:ext cx="7088354" cy="1333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E96A9570-0C4F-41A7-A5AE-F6AFAF73FB2C}"/>
              </a:ext>
            </a:extLst>
          </p:cNvPr>
          <p:cNvSpPr/>
          <p:nvPr/>
        </p:nvSpPr>
        <p:spPr>
          <a:xfrm>
            <a:off x="5881519" y="3897980"/>
            <a:ext cx="1793390" cy="122083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86659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  <p:bldP spid="17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梯度流的模式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Lecture 6 - </a:t>
            </a:r>
            <a:fld id="{AC1089D3-84F4-7045-A571-C61BEF9B13BC}" type="slidenum"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81</a:t>
            </a:fld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FFCB0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Google Shape;1747;p126"/>
          <p:cNvSpPr txBox="1"/>
          <p:nvPr/>
        </p:nvSpPr>
        <p:spPr>
          <a:xfrm>
            <a:off x="958300" y="1700699"/>
            <a:ext cx="3556174" cy="741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799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add</a:t>
            </a:r>
            <a:r>
              <a:rPr kumimoji="0" lang="en" sz="17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gate: </a:t>
            </a:r>
            <a:r>
              <a:rPr kumimoji="0" lang="zh-CN" altLang="en" sz="17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梯度</a:t>
            </a:r>
            <a:r>
              <a:rPr kumimoji="0" lang="zh-CN" altLang="en-US" sz="17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分发</a:t>
            </a:r>
            <a:endParaRPr kumimoji="0" sz="1799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799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Google Shape;1749;p126"/>
          <p:cNvSpPr/>
          <p:nvPr/>
        </p:nvSpPr>
        <p:spPr>
          <a:xfrm>
            <a:off x="2446658" y="2657995"/>
            <a:ext cx="451982" cy="451982"/>
          </a:xfrm>
          <a:prstGeom prst="ellipse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Google Shape;1750;p126"/>
          <p:cNvSpPr txBox="1"/>
          <p:nvPr/>
        </p:nvSpPr>
        <p:spPr>
          <a:xfrm>
            <a:off x="2465948" y="2560336"/>
            <a:ext cx="451982" cy="451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9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+</a:t>
            </a:r>
            <a:endParaRPr kumimoji="0" sz="2999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7" name="Google Shape;1751;p126"/>
          <p:cNvCxnSpPr/>
          <p:nvPr/>
        </p:nvCxnSpPr>
        <p:spPr>
          <a:xfrm>
            <a:off x="2917939" y="2883990"/>
            <a:ext cx="652031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" name="Google Shape;1752;p126"/>
          <p:cNvCxnSpPr/>
          <p:nvPr/>
        </p:nvCxnSpPr>
        <p:spPr>
          <a:xfrm>
            <a:off x="1450846" y="3263916"/>
            <a:ext cx="652031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" name="Google Shape;1753;p126"/>
          <p:cNvCxnSpPr/>
          <p:nvPr/>
        </p:nvCxnSpPr>
        <p:spPr>
          <a:xfrm>
            <a:off x="1450846" y="2471448"/>
            <a:ext cx="652031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" name="Google Shape;1754;p126"/>
          <p:cNvCxnSpPr/>
          <p:nvPr/>
        </p:nvCxnSpPr>
        <p:spPr>
          <a:xfrm rot="10800000" flipH="1">
            <a:off x="2102886" y="3042915"/>
            <a:ext cx="373703" cy="215944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" name="Google Shape;1755;p126"/>
          <p:cNvCxnSpPr/>
          <p:nvPr/>
        </p:nvCxnSpPr>
        <p:spPr>
          <a:xfrm>
            <a:off x="2110170" y="2468164"/>
            <a:ext cx="391698" cy="226141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" name="Google Shape;1756;p126"/>
          <p:cNvSpPr txBox="1"/>
          <p:nvPr/>
        </p:nvSpPr>
        <p:spPr>
          <a:xfrm>
            <a:off x="1584162" y="2083724"/>
            <a:ext cx="385400" cy="393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799" b="0" i="0" u="none" strike="noStrike" kern="1200" cap="none" spc="0" normalizeH="0" baseline="0" noProof="0">
                <a:ln>
                  <a:noFill/>
                </a:ln>
                <a:solidFill>
                  <a:srgbClr val="6AA84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  <a:endParaRPr kumimoji="0" sz="1799" b="0" i="0" u="none" strike="noStrike" kern="1200" cap="none" spc="0" normalizeH="0" baseline="0" noProof="0">
              <a:ln>
                <a:noFill/>
              </a:ln>
              <a:solidFill>
                <a:srgbClr val="6AA84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Google Shape;1757;p126"/>
          <p:cNvSpPr txBox="1"/>
          <p:nvPr/>
        </p:nvSpPr>
        <p:spPr>
          <a:xfrm>
            <a:off x="1584162" y="2845476"/>
            <a:ext cx="385400" cy="393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799" b="0" i="0" u="none" strike="noStrike" kern="1200" cap="none" spc="0" normalizeH="0" baseline="0" noProof="0">
                <a:ln>
                  <a:noFill/>
                </a:ln>
                <a:solidFill>
                  <a:srgbClr val="6AA84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</a:t>
            </a:r>
            <a:endParaRPr kumimoji="0" sz="1799" b="0" i="0" u="none" strike="noStrike" kern="1200" cap="none" spc="0" normalizeH="0" baseline="0" noProof="0">
              <a:ln>
                <a:noFill/>
              </a:ln>
              <a:solidFill>
                <a:srgbClr val="6AA84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Google Shape;1758;p126"/>
          <p:cNvSpPr txBox="1"/>
          <p:nvPr/>
        </p:nvSpPr>
        <p:spPr>
          <a:xfrm>
            <a:off x="3025537" y="2506139"/>
            <a:ext cx="385400" cy="393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799" b="0" i="0" u="none" strike="noStrike" kern="1200" cap="none" spc="0" normalizeH="0" baseline="0" noProof="0">
                <a:ln>
                  <a:noFill/>
                </a:ln>
                <a:solidFill>
                  <a:srgbClr val="6AA84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7</a:t>
            </a:r>
            <a:endParaRPr kumimoji="0" sz="1799" b="0" i="0" u="none" strike="noStrike" kern="1200" cap="none" spc="0" normalizeH="0" baseline="0" noProof="0">
              <a:ln>
                <a:noFill/>
              </a:ln>
              <a:solidFill>
                <a:srgbClr val="6AA84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Google Shape;1759;p126"/>
          <p:cNvSpPr txBox="1"/>
          <p:nvPr/>
        </p:nvSpPr>
        <p:spPr>
          <a:xfrm>
            <a:off x="3035259" y="2805586"/>
            <a:ext cx="432188" cy="393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799" b="0" i="0" u="none" strike="noStrike" kern="1200" cap="none" spc="0" normalizeH="0" baseline="0" noProof="0">
                <a:ln>
                  <a:noFill/>
                </a:ln>
                <a:solidFill>
                  <a:srgbClr val="CC412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  <a:endParaRPr kumimoji="0" sz="1799" b="0" i="0" u="none" strike="noStrike" kern="1200" cap="none" spc="0" normalizeH="0" baseline="0" noProof="0">
              <a:ln>
                <a:noFill/>
              </a:ln>
              <a:solidFill>
                <a:srgbClr val="CC412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Google Shape;1760;p126"/>
          <p:cNvSpPr txBox="1"/>
          <p:nvPr/>
        </p:nvSpPr>
        <p:spPr>
          <a:xfrm>
            <a:off x="1585812" y="2387870"/>
            <a:ext cx="308020" cy="393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799" b="0" i="0" u="none" strike="noStrike" kern="1200" cap="none" spc="0" normalizeH="0" baseline="0" noProof="0">
                <a:ln>
                  <a:noFill/>
                </a:ln>
                <a:solidFill>
                  <a:srgbClr val="CC412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  <a:endParaRPr kumimoji="0" sz="1799" b="0" i="0" u="none" strike="noStrike" kern="1200" cap="none" spc="0" normalizeH="0" baseline="0" noProof="0">
              <a:ln>
                <a:noFill/>
              </a:ln>
              <a:solidFill>
                <a:srgbClr val="CC412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Google Shape;1761;p126"/>
          <p:cNvSpPr txBox="1"/>
          <p:nvPr/>
        </p:nvSpPr>
        <p:spPr>
          <a:xfrm>
            <a:off x="1585812" y="3175079"/>
            <a:ext cx="308020" cy="393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799" b="0" i="0" u="none" strike="noStrike" kern="1200" cap="none" spc="0" normalizeH="0" baseline="0" noProof="0">
                <a:ln>
                  <a:noFill/>
                </a:ln>
                <a:solidFill>
                  <a:srgbClr val="CC412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  <a:endParaRPr kumimoji="0" sz="1799" b="0" i="0" u="none" strike="noStrike" kern="1200" cap="none" spc="0" normalizeH="0" baseline="0" noProof="0">
              <a:ln>
                <a:noFill/>
              </a:ln>
              <a:solidFill>
                <a:srgbClr val="CC412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1508192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梯度流的模式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Lecture 6 - </a:t>
            </a:r>
            <a:fld id="{AC1089D3-84F4-7045-A571-C61BEF9B13BC}" type="slidenum"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82</a:t>
            </a:fld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FFCB0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Google Shape;1747;p126"/>
          <p:cNvSpPr txBox="1"/>
          <p:nvPr/>
        </p:nvSpPr>
        <p:spPr>
          <a:xfrm>
            <a:off x="958300" y="1700699"/>
            <a:ext cx="3556174" cy="741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lvl="0" defTabSz="685800"/>
            <a:r>
              <a:rPr kumimoji="0" lang="en" sz="1799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add</a:t>
            </a:r>
            <a:r>
              <a:rPr kumimoji="0" lang="en" sz="17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gate:</a:t>
            </a:r>
            <a:r>
              <a:rPr kumimoji="0" lang="zh-CN" altLang="en-US" sz="17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lang="zh-CN" altLang="en" sz="1799" dirty="0">
                <a:solidFill>
                  <a:prstClr val="black"/>
                </a:solidFill>
              </a:rPr>
              <a:t>梯度</a:t>
            </a:r>
            <a:r>
              <a:rPr lang="zh-CN" altLang="en-US" sz="1799" dirty="0">
                <a:solidFill>
                  <a:prstClr val="black"/>
                </a:solidFill>
              </a:rPr>
              <a:t>分发</a:t>
            </a:r>
            <a:endParaRPr kumimoji="0" sz="1799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799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799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Google Shape;1749;p126"/>
          <p:cNvSpPr/>
          <p:nvPr/>
        </p:nvSpPr>
        <p:spPr>
          <a:xfrm>
            <a:off x="2446658" y="2657995"/>
            <a:ext cx="451982" cy="451982"/>
          </a:xfrm>
          <a:prstGeom prst="ellipse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Google Shape;1750;p126"/>
          <p:cNvSpPr txBox="1"/>
          <p:nvPr/>
        </p:nvSpPr>
        <p:spPr>
          <a:xfrm>
            <a:off x="2465948" y="2560336"/>
            <a:ext cx="451982" cy="451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9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+</a:t>
            </a:r>
            <a:endParaRPr kumimoji="0" sz="2999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7" name="Google Shape;1751;p126"/>
          <p:cNvCxnSpPr/>
          <p:nvPr/>
        </p:nvCxnSpPr>
        <p:spPr>
          <a:xfrm>
            <a:off x="2917939" y="2883990"/>
            <a:ext cx="652031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" name="Google Shape;1752;p126"/>
          <p:cNvCxnSpPr/>
          <p:nvPr/>
        </p:nvCxnSpPr>
        <p:spPr>
          <a:xfrm>
            <a:off x="1450846" y="3263916"/>
            <a:ext cx="652031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" name="Google Shape;1753;p126"/>
          <p:cNvCxnSpPr/>
          <p:nvPr/>
        </p:nvCxnSpPr>
        <p:spPr>
          <a:xfrm>
            <a:off x="1450846" y="2471448"/>
            <a:ext cx="652031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" name="Google Shape;1754;p126"/>
          <p:cNvCxnSpPr/>
          <p:nvPr/>
        </p:nvCxnSpPr>
        <p:spPr>
          <a:xfrm rot="10800000" flipH="1">
            <a:off x="2102886" y="3042915"/>
            <a:ext cx="373703" cy="215944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" name="Google Shape;1755;p126"/>
          <p:cNvCxnSpPr/>
          <p:nvPr/>
        </p:nvCxnSpPr>
        <p:spPr>
          <a:xfrm>
            <a:off x="2110170" y="2468164"/>
            <a:ext cx="391698" cy="226141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" name="Google Shape;1756;p126"/>
          <p:cNvSpPr txBox="1"/>
          <p:nvPr/>
        </p:nvSpPr>
        <p:spPr>
          <a:xfrm>
            <a:off x="1584162" y="2083724"/>
            <a:ext cx="385400" cy="393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799" b="0" i="0" u="none" strike="noStrike" kern="1200" cap="none" spc="0" normalizeH="0" baseline="0" noProof="0">
                <a:ln>
                  <a:noFill/>
                </a:ln>
                <a:solidFill>
                  <a:srgbClr val="6AA84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  <a:endParaRPr kumimoji="0" sz="1799" b="0" i="0" u="none" strike="noStrike" kern="1200" cap="none" spc="0" normalizeH="0" baseline="0" noProof="0">
              <a:ln>
                <a:noFill/>
              </a:ln>
              <a:solidFill>
                <a:srgbClr val="6AA84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Google Shape;1757;p126"/>
          <p:cNvSpPr txBox="1"/>
          <p:nvPr/>
        </p:nvSpPr>
        <p:spPr>
          <a:xfrm>
            <a:off x="1584162" y="2845476"/>
            <a:ext cx="385400" cy="393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799" b="0" i="0" u="none" strike="noStrike" kern="1200" cap="none" spc="0" normalizeH="0" baseline="0" noProof="0">
                <a:ln>
                  <a:noFill/>
                </a:ln>
                <a:solidFill>
                  <a:srgbClr val="6AA84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</a:t>
            </a:r>
            <a:endParaRPr kumimoji="0" sz="1799" b="0" i="0" u="none" strike="noStrike" kern="1200" cap="none" spc="0" normalizeH="0" baseline="0" noProof="0">
              <a:ln>
                <a:noFill/>
              </a:ln>
              <a:solidFill>
                <a:srgbClr val="6AA84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Google Shape;1758;p126"/>
          <p:cNvSpPr txBox="1"/>
          <p:nvPr/>
        </p:nvSpPr>
        <p:spPr>
          <a:xfrm>
            <a:off x="3025537" y="2506139"/>
            <a:ext cx="385400" cy="393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799" b="0" i="0" u="none" strike="noStrike" kern="1200" cap="none" spc="0" normalizeH="0" baseline="0" noProof="0">
                <a:ln>
                  <a:noFill/>
                </a:ln>
                <a:solidFill>
                  <a:srgbClr val="6AA84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7</a:t>
            </a:r>
            <a:endParaRPr kumimoji="0" sz="1799" b="0" i="0" u="none" strike="noStrike" kern="1200" cap="none" spc="0" normalizeH="0" baseline="0" noProof="0">
              <a:ln>
                <a:noFill/>
              </a:ln>
              <a:solidFill>
                <a:srgbClr val="6AA84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Google Shape;1759;p126"/>
          <p:cNvSpPr txBox="1"/>
          <p:nvPr/>
        </p:nvSpPr>
        <p:spPr>
          <a:xfrm>
            <a:off x="3035259" y="2805586"/>
            <a:ext cx="432188" cy="393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799" b="0" i="0" u="none" strike="noStrike" kern="1200" cap="none" spc="0" normalizeH="0" baseline="0" noProof="0">
                <a:ln>
                  <a:noFill/>
                </a:ln>
                <a:solidFill>
                  <a:srgbClr val="CC412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  <a:endParaRPr kumimoji="0" sz="1799" b="0" i="0" u="none" strike="noStrike" kern="1200" cap="none" spc="0" normalizeH="0" baseline="0" noProof="0">
              <a:ln>
                <a:noFill/>
              </a:ln>
              <a:solidFill>
                <a:srgbClr val="CC412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Google Shape;1760;p126"/>
          <p:cNvSpPr txBox="1"/>
          <p:nvPr/>
        </p:nvSpPr>
        <p:spPr>
          <a:xfrm>
            <a:off x="1585812" y="2387870"/>
            <a:ext cx="308020" cy="393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799" b="0" i="0" u="none" strike="noStrike" kern="1200" cap="none" spc="0" normalizeH="0" baseline="0" noProof="0">
                <a:ln>
                  <a:noFill/>
                </a:ln>
                <a:solidFill>
                  <a:srgbClr val="CC412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  <a:endParaRPr kumimoji="0" sz="1799" b="0" i="0" u="none" strike="noStrike" kern="1200" cap="none" spc="0" normalizeH="0" baseline="0" noProof="0">
              <a:ln>
                <a:noFill/>
              </a:ln>
              <a:solidFill>
                <a:srgbClr val="CC412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Google Shape;1761;p126"/>
          <p:cNvSpPr txBox="1"/>
          <p:nvPr/>
        </p:nvSpPr>
        <p:spPr>
          <a:xfrm>
            <a:off x="1585812" y="3175079"/>
            <a:ext cx="308020" cy="393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799" b="0" i="0" u="none" strike="noStrike" kern="1200" cap="none" spc="0" normalizeH="0" baseline="0" noProof="0">
                <a:ln>
                  <a:noFill/>
                </a:ln>
                <a:solidFill>
                  <a:srgbClr val="CC412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  <a:endParaRPr kumimoji="0" sz="1799" b="0" i="0" u="none" strike="noStrike" kern="1200" cap="none" spc="0" normalizeH="0" baseline="0" noProof="0">
              <a:ln>
                <a:noFill/>
              </a:ln>
              <a:solidFill>
                <a:srgbClr val="CC412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Google Shape;1765;p126"/>
          <p:cNvSpPr txBox="1"/>
          <p:nvPr/>
        </p:nvSpPr>
        <p:spPr>
          <a:xfrm>
            <a:off x="1034481" y="3681383"/>
            <a:ext cx="3556174" cy="741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799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copy</a:t>
            </a:r>
            <a:r>
              <a:rPr kumimoji="0" lang="en" sz="17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gate: </a:t>
            </a:r>
            <a:r>
              <a:rPr kumimoji="0" lang="zh-CN" altLang="en" sz="17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梯度</a:t>
            </a:r>
            <a:r>
              <a:rPr kumimoji="0" lang="zh-CN" altLang="en-US" sz="17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相加</a:t>
            </a:r>
            <a:endParaRPr kumimoji="0" sz="1799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799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799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Google Shape;1791;p126"/>
          <p:cNvSpPr/>
          <p:nvPr/>
        </p:nvSpPr>
        <p:spPr>
          <a:xfrm>
            <a:off x="2141938" y="4562499"/>
            <a:ext cx="451982" cy="451982"/>
          </a:xfrm>
          <a:prstGeom prst="ellipse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7" name="Google Shape;1792;p126"/>
          <p:cNvCxnSpPr/>
          <p:nvPr/>
        </p:nvCxnSpPr>
        <p:spPr>
          <a:xfrm>
            <a:off x="1470517" y="4788494"/>
            <a:ext cx="652031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8" name="Google Shape;1793;p126"/>
          <p:cNvCxnSpPr/>
          <p:nvPr/>
        </p:nvCxnSpPr>
        <p:spPr>
          <a:xfrm>
            <a:off x="2969140" y="5138788"/>
            <a:ext cx="652031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9" name="Google Shape;1794;p126"/>
          <p:cNvCxnSpPr/>
          <p:nvPr/>
        </p:nvCxnSpPr>
        <p:spPr>
          <a:xfrm>
            <a:off x="2944817" y="4412992"/>
            <a:ext cx="652031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0" name="Google Shape;1795;p126"/>
          <p:cNvCxnSpPr/>
          <p:nvPr/>
        </p:nvCxnSpPr>
        <p:spPr>
          <a:xfrm rot="10800000" flipH="1">
            <a:off x="2559967" y="4414158"/>
            <a:ext cx="373703" cy="215944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" name="Google Shape;1796;p126"/>
          <p:cNvCxnSpPr/>
          <p:nvPr/>
        </p:nvCxnSpPr>
        <p:spPr>
          <a:xfrm>
            <a:off x="2567251" y="4905929"/>
            <a:ext cx="391698" cy="226141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2" name="Google Shape;1797;p126"/>
          <p:cNvSpPr txBox="1"/>
          <p:nvPr/>
        </p:nvSpPr>
        <p:spPr>
          <a:xfrm>
            <a:off x="3078133" y="4025269"/>
            <a:ext cx="385400" cy="393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799" b="0" i="0" u="none" strike="noStrike" kern="1200" cap="none" spc="0" normalizeH="0" baseline="0" noProof="0">
                <a:ln>
                  <a:noFill/>
                </a:ln>
                <a:solidFill>
                  <a:srgbClr val="6AA84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7</a:t>
            </a:r>
            <a:endParaRPr kumimoji="0" sz="1799" b="0" i="0" u="none" strike="noStrike" kern="1200" cap="none" spc="0" normalizeH="0" baseline="0" noProof="0">
              <a:ln>
                <a:noFill/>
              </a:ln>
              <a:solidFill>
                <a:srgbClr val="6AA84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Google Shape;1798;p126"/>
          <p:cNvSpPr txBox="1"/>
          <p:nvPr/>
        </p:nvSpPr>
        <p:spPr>
          <a:xfrm>
            <a:off x="3102455" y="4720348"/>
            <a:ext cx="385400" cy="393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799" b="0" i="0" u="none" strike="noStrike" kern="1200" cap="none" spc="0" normalizeH="0" baseline="0" noProof="0">
                <a:ln>
                  <a:noFill/>
                </a:ln>
                <a:solidFill>
                  <a:srgbClr val="6AA84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7</a:t>
            </a:r>
            <a:endParaRPr kumimoji="0" sz="1799" b="0" i="0" u="none" strike="noStrike" kern="1200" cap="none" spc="0" normalizeH="0" baseline="0" noProof="0">
              <a:ln>
                <a:noFill/>
              </a:ln>
              <a:solidFill>
                <a:srgbClr val="6AA84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Google Shape;1799;p126"/>
          <p:cNvSpPr txBox="1"/>
          <p:nvPr/>
        </p:nvSpPr>
        <p:spPr>
          <a:xfrm>
            <a:off x="1578113" y="4410643"/>
            <a:ext cx="385400" cy="393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799" b="0" i="0" u="none" strike="noStrike" kern="1200" cap="none" spc="0" normalizeH="0" baseline="0" noProof="0">
                <a:ln>
                  <a:noFill/>
                </a:ln>
                <a:solidFill>
                  <a:srgbClr val="6AA84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7</a:t>
            </a:r>
            <a:endParaRPr kumimoji="0" sz="1799" b="0" i="0" u="none" strike="noStrike" kern="1200" cap="none" spc="0" normalizeH="0" baseline="0" noProof="0">
              <a:ln>
                <a:noFill/>
              </a:ln>
              <a:solidFill>
                <a:srgbClr val="6AA84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Google Shape;1800;p126"/>
          <p:cNvSpPr txBox="1"/>
          <p:nvPr/>
        </p:nvSpPr>
        <p:spPr>
          <a:xfrm>
            <a:off x="1272493" y="4720338"/>
            <a:ext cx="996641" cy="393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799" b="0" i="0" u="none" strike="noStrike" kern="1200" cap="none" spc="0" normalizeH="0" baseline="0" noProof="0">
                <a:ln>
                  <a:noFill/>
                </a:ln>
                <a:solidFill>
                  <a:srgbClr val="CC412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4+2=6</a:t>
            </a:r>
            <a:endParaRPr kumimoji="0" sz="1799" b="0" i="0" u="none" strike="noStrike" kern="1200" cap="none" spc="0" normalizeH="0" baseline="0" noProof="0">
              <a:ln>
                <a:noFill/>
              </a:ln>
              <a:solidFill>
                <a:srgbClr val="CC412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" name="Google Shape;1801;p126"/>
          <p:cNvSpPr txBox="1"/>
          <p:nvPr/>
        </p:nvSpPr>
        <p:spPr>
          <a:xfrm>
            <a:off x="3070560" y="4340536"/>
            <a:ext cx="308020" cy="393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799" b="0" i="0" u="none" strike="noStrike" kern="1200" cap="none" spc="0" normalizeH="0" baseline="0" noProof="0">
                <a:ln>
                  <a:noFill/>
                </a:ln>
                <a:solidFill>
                  <a:srgbClr val="CC412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</a:t>
            </a:r>
            <a:endParaRPr kumimoji="0" sz="1799" b="0" i="0" u="none" strike="noStrike" kern="1200" cap="none" spc="0" normalizeH="0" baseline="0" noProof="0">
              <a:ln>
                <a:noFill/>
              </a:ln>
              <a:solidFill>
                <a:srgbClr val="CC412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7" name="Google Shape;1802;p126"/>
          <p:cNvSpPr txBox="1"/>
          <p:nvPr/>
        </p:nvSpPr>
        <p:spPr>
          <a:xfrm>
            <a:off x="3105574" y="5049961"/>
            <a:ext cx="373703" cy="393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799" b="0" i="0" u="none" strike="noStrike" kern="1200" cap="none" spc="0" normalizeH="0" baseline="0" noProof="0">
                <a:ln>
                  <a:noFill/>
                </a:ln>
                <a:solidFill>
                  <a:srgbClr val="CC412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  <a:endParaRPr kumimoji="0" sz="1799" b="0" i="0" u="none" strike="noStrike" kern="1200" cap="none" spc="0" normalizeH="0" baseline="0" noProof="0">
              <a:ln>
                <a:noFill/>
              </a:ln>
              <a:solidFill>
                <a:srgbClr val="CC412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4140684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梯度流的模式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Lecture 6 - </a:t>
            </a:r>
            <a:fld id="{AC1089D3-84F4-7045-A571-C61BEF9B13BC}" type="slidenum"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83</a:t>
            </a:fld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FFCB0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Google Shape;1747;p126"/>
          <p:cNvSpPr txBox="1"/>
          <p:nvPr/>
        </p:nvSpPr>
        <p:spPr>
          <a:xfrm>
            <a:off x="958300" y="1700699"/>
            <a:ext cx="3556174" cy="741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lvl="0" defTabSz="685800"/>
            <a:r>
              <a:rPr kumimoji="0" lang="en" sz="1799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add</a:t>
            </a:r>
            <a:r>
              <a:rPr kumimoji="0" lang="en" sz="17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gate:</a:t>
            </a:r>
            <a:r>
              <a:rPr kumimoji="0" lang="zh-CN" altLang="en-US" sz="17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lang="zh-CN" altLang="en" sz="1799" dirty="0">
                <a:solidFill>
                  <a:prstClr val="black"/>
                </a:solidFill>
              </a:rPr>
              <a:t>梯度</a:t>
            </a:r>
            <a:r>
              <a:rPr lang="zh-CN" altLang="en-US" sz="1799" dirty="0">
                <a:solidFill>
                  <a:prstClr val="black"/>
                </a:solidFill>
              </a:rPr>
              <a:t>分发</a:t>
            </a:r>
            <a:endParaRPr kumimoji="0" sz="1799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799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799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Google Shape;1749;p126"/>
          <p:cNvSpPr/>
          <p:nvPr/>
        </p:nvSpPr>
        <p:spPr>
          <a:xfrm>
            <a:off x="2446658" y="2657995"/>
            <a:ext cx="451982" cy="451982"/>
          </a:xfrm>
          <a:prstGeom prst="ellipse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Google Shape;1750;p126"/>
          <p:cNvSpPr txBox="1"/>
          <p:nvPr/>
        </p:nvSpPr>
        <p:spPr>
          <a:xfrm>
            <a:off x="2465948" y="2560336"/>
            <a:ext cx="451982" cy="451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9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+</a:t>
            </a:r>
            <a:endParaRPr kumimoji="0" sz="2999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7" name="Google Shape;1751;p126"/>
          <p:cNvCxnSpPr/>
          <p:nvPr/>
        </p:nvCxnSpPr>
        <p:spPr>
          <a:xfrm>
            <a:off x="2917939" y="2883990"/>
            <a:ext cx="652031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" name="Google Shape;1752;p126"/>
          <p:cNvCxnSpPr/>
          <p:nvPr/>
        </p:nvCxnSpPr>
        <p:spPr>
          <a:xfrm>
            <a:off x="1450846" y="3263916"/>
            <a:ext cx="652031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" name="Google Shape;1753;p126"/>
          <p:cNvCxnSpPr/>
          <p:nvPr/>
        </p:nvCxnSpPr>
        <p:spPr>
          <a:xfrm>
            <a:off x="1450846" y="2471448"/>
            <a:ext cx="652031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" name="Google Shape;1754;p126"/>
          <p:cNvCxnSpPr/>
          <p:nvPr/>
        </p:nvCxnSpPr>
        <p:spPr>
          <a:xfrm rot="10800000" flipH="1">
            <a:off x="2102886" y="3042915"/>
            <a:ext cx="373703" cy="215944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" name="Google Shape;1755;p126"/>
          <p:cNvCxnSpPr/>
          <p:nvPr/>
        </p:nvCxnSpPr>
        <p:spPr>
          <a:xfrm>
            <a:off x="2110170" y="2468164"/>
            <a:ext cx="391698" cy="226141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" name="Google Shape;1756;p126"/>
          <p:cNvSpPr txBox="1"/>
          <p:nvPr/>
        </p:nvSpPr>
        <p:spPr>
          <a:xfrm>
            <a:off x="1584162" y="2083724"/>
            <a:ext cx="385400" cy="393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799" b="0" i="0" u="none" strike="noStrike" kern="1200" cap="none" spc="0" normalizeH="0" baseline="0" noProof="0">
                <a:ln>
                  <a:noFill/>
                </a:ln>
                <a:solidFill>
                  <a:srgbClr val="6AA84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  <a:endParaRPr kumimoji="0" sz="1799" b="0" i="0" u="none" strike="noStrike" kern="1200" cap="none" spc="0" normalizeH="0" baseline="0" noProof="0">
              <a:ln>
                <a:noFill/>
              </a:ln>
              <a:solidFill>
                <a:srgbClr val="6AA84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Google Shape;1757;p126"/>
          <p:cNvSpPr txBox="1"/>
          <p:nvPr/>
        </p:nvSpPr>
        <p:spPr>
          <a:xfrm>
            <a:off x="1584162" y="2845476"/>
            <a:ext cx="385400" cy="393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799" b="0" i="0" u="none" strike="noStrike" kern="1200" cap="none" spc="0" normalizeH="0" baseline="0" noProof="0">
                <a:ln>
                  <a:noFill/>
                </a:ln>
                <a:solidFill>
                  <a:srgbClr val="6AA84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</a:t>
            </a:r>
            <a:endParaRPr kumimoji="0" sz="1799" b="0" i="0" u="none" strike="noStrike" kern="1200" cap="none" spc="0" normalizeH="0" baseline="0" noProof="0">
              <a:ln>
                <a:noFill/>
              </a:ln>
              <a:solidFill>
                <a:srgbClr val="6AA84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Google Shape;1758;p126"/>
          <p:cNvSpPr txBox="1"/>
          <p:nvPr/>
        </p:nvSpPr>
        <p:spPr>
          <a:xfrm>
            <a:off x="3025537" y="2506139"/>
            <a:ext cx="385400" cy="393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799" b="0" i="0" u="none" strike="noStrike" kern="1200" cap="none" spc="0" normalizeH="0" baseline="0" noProof="0">
                <a:ln>
                  <a:noFill/>
                </a:ln>
                <a:solidFill>
                  <a:srgbClr val="6AA84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7</a:t>
            </a:r>
            <a:endParaRPr kumimoji="0" sz="1799" b="0" i="0" u="none" strike="noStrike" kern="1200" cap="none" spc="0" normalizeH="0" baseline="0" noProof="0">
              <a:ln>
                <a:noFill/>
              </a:ln>
              <a:solidFill>
                <a:srgbClr val="6AA84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Google Shape;1759;p126"/>
          <p:cNvSpPr txBox="1"/>
          <p:nvPr/>
        </p:nvSpPr>
        <p:spPr>
          <a:xfrm>
            <a:off x="3035259" y="2805586"/>
            <a:ext cx="432188" cy="393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799" b="0" i="0" u="none" strike="noStrike" kern="1200" cap="none" spc="0" normalizeH="0" baseline="0" noProof="0">
                <a:ln>
                  <a:noFill/>
                </a:ln>
                <a:solidFill>
                  <a:srgbClr val="CC412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  <a:endParaRPr kumimoji="0" sz="1799" b="0" i="0" u="none" strike="noStrike" kern="1200" cap="none" spc="0" normalizeH="0" baseline="0" noProof="0">
              <a:ln>
                <a:noFill/>
              </a:ln>
              <a:solidFill>
                <a:srgbClr val="CC412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Google Shape;1760;p126"/>
          <p:cNvSpPr txBox="1"/>
          <p:nvPr/>
        </p:nvSpPr>
        <p:spPr>
          <a:xfrm>
            <a:off x="1585812" y="2387870"/>
            <a:ext cx="308020" cy="393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799" b="0" i="0" u="none" strike="noStrike" kern="1200" cap="none" spc="0" normalizeH="0" baseline="0" noProof="0">
                <a:ln>
                  <a:noFill/>
                </a:ln>
                <a:solidFill>
                  <a:srgbClr val="CC412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  <a:endParaRPr kumimoji="0" sz="1799" b="0" i="0" u="none" strike="noStrike" kern="1200" cap="none" spc="0" normalizeH="0" baseline="0" noProof="0">
              <a:ln>
                <a:noFill/>
              </a:ln>
              <a:solidFill>
                <a:srgbClr val="CC412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Google Shape;1761;p126"/>
          <p:cNvSpPr txBox="1"/>
          <p:nvPr/>
        </p:nvSpPr>
        <p:spPr>
          <a:xfrm>
            <a:off x="1585812" y="3175079"/>
            <a:ext cx="308020" cy="393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799" b="0" i="0" u="none" strike="noStrike" kern="1200" cap="none" spc="0" normalizeH="0" baseline="0" noProof="0">
                <a:ln>
                  <a:noFill/>
                </a:ln>
                <a:solidFill>
                  <a:srgbClr val="CC412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  <a:endParaRPr kumimoji="0" sz="1799" b="0" i="0" u="none" strike="noStrike" kern="1200" cap="none" spc="0" normalizeH="0" baseline="0" noProof="0">
              <a:ln>
                <a:noFill/>
              </a:ln>
              <a:solidFill>
                <a:srgbClr val="CC412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Google Shape;1762;p126"/>
          <p:cNvSpPr txBox="1"/>
          <p:nvPr/>
        </p:nvSpPr>
        <p:spPr>
          <a:xfrm>
            <a:off x="4933265" y="1706329"/>
            <a:ext cx="3556174" cy="741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799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mul</a:t>
            </a:r>
            <a:r>
              <a:rPr kumimoji="0" lang="en" sz="17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gate: “</a:t>
            </a:r>
            <a:r>
              <a:rPr kumimoji="0" lang="zh-CN" altLang="en" sz="17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梯度交换</a:t>
            </a:r>
            <a:r>
              <a:rPr kumimoji="0" lang="en" sz="17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”</a:t>
            </a:r>
            <a:endParaRPr kumimoji="0" sz="1799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799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799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Google Shape;1765;p126"/>
          <p:cNvSpPr txBox="1"/>
          <p:nvPr/>
        </p:nvSpPr>
        <p:spPr>
          <a:xfrm>
            <a:off x="1034481" y="3681383"/>
            <a:ext cx="3556174" cy="741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lvl="0" defTabSz="685800"/>
            <a:r>
              <a:rPr kumimoji="0" lang="en" sz="1799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copy</a:t>
            </a:r>
            <a:r>
              <a:rPr kumimoji="0" lang="en" sz="17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gate:</a:t>
            </a:r>
            <a:r>
              <a:rPr lang="zh-CN" altLang="en" sz="1799" dirty="0">
                <a:solidFill>
                  <a:prstClr val="black"/>
                </a:solidFill>
              </a:rPr>
              <a:t>梯度</a:t>
            </a:r>
            <a:r>
              <a:rPr lang="zh-CN" altLang="en-US" sz="1799" dirty="0">
                <a:solidFill>
                  <a:prstClr val="black"/>
                </a:solidFill>
              </a:rPr>
              <a:t>相加</a:t>
            </a:r>
            <a:endParaRPr kumimoji="0" sz="1799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799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799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Google Shape;1766;p126"/>
          <p:cNvSpPr/>
          <p:nvPr/>
        </p:nvSpPr>
        <p:spPr>
          <a:xfrm>
            <a:off x="6484206" y="2657995"/>
            <a:ext cx="451982" cy="451982"/>
          </a:xfrm>
          <a:prstGeom prst="ellipse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Google Shape;1767;p126"/>
          <p:cNvSpPr txBox="1"/>
          <p:nvPr/>
        </p:nvSpPr>
        <p:spPr>
          <a:xfrm>
            <a:off x="6503496" y="2560336"/>
            <a:ext cx="451982" cy="451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9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×</a:t>
            </a:r>
            <a:endParaRPr kumimoji="0" sz="2999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3" name="Google Shape;1768;p126"/>
          <p:cNvCxnSpPr/>
          <p:nvPr/>
        </p:nvCxnSpPr>
        <p:spPr>
          <a:xfrm>
            <a:off x="6955488" y="2883990"/>
            <a:ext cx="652031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4" name="Google Shape;1769;p126"/>
          <p:cNvCxnSpPr/>
          <p:nvPr/>
        </p:nvCxnSpPr>
        <p:spPr>
          <a:xfrm>
            <a:off x="5488395" y="3263916"/>
            <a:ext cx="652031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" name="Google Shape;1770;p126"/>
          <p:cNvCxnSpPr/>
          <p:nvPr/>
        </p:nvCxnSpPr>
        <p:spPr>
          <a:xfrm>
            <a:off x="5488395" y="2471448"/>
            <a:ext cx="652031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" name="Google Shape;1771;p126"/>
          <p:cNvCxnSpPr/>
          <p:nvPr/>
        </p:nvCxnSpPr>
        <p:spPr>
          <a:xfrm rot="10800000" flipH="1">
            <a:off x="6140434" y="3042915"/>
            <a:ext cx="373703" cy="215944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7" name="Google Shape;1772;p126"/>
          <p:cNvCxnSpPr/>
          <p:nvPr/>
        </p:nvCxnSpPr>
        <p:spPr>
          <a:xfrm>
            <a:off x="6147719" y="2468164"/>
            <a:ext cx="391698" cy="226141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8" name="Google Shape;1773;p126"/>
          <p:cNvSpPr txBox="1"/>
          <p:nvPr/>
        </p:nvSpPr>
        <p:spPr>
          <a:xfrm>
            <a:off x="5621710" y="2083724"/>
            <a:ext cx="385400" cy="393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799" b="0" i="0" u="none" strike="noStrike" kern="1200" cap="none" spc="0" normalizeH="0" baseline="0" noProof="0">
                <a:ln>
                  <a:noFill/>
                </a:ln>
                <a:solidFill>
                  <a:srgbClr val="6AA84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  <a:endParaRPr kumimoji="0" sz="1799" b="0" i="0" u="none" strike="noStrike" kern="1200" cap="none" spc="0" normalizeH="0" baseline="0" noProof="0">
              <a:ln>
                <a:noFill/>
              </a:ln>
              <a:solidFill>
                <a:srgbClr val="6AA84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Google Shape;1774;p126"/>
          <p:cNvSpPr txBox="1"/>
          <p:nvPr/>
        </p:nvSpPr>
        <p:spPr>
          <a:xfrm>
            <a:off x="5621710" y="2845476"/>
            <a:ext cx="385400" cy="393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799" b="0" i="0" u="none" strike="noStrike" kern="1200" cap="none" spc="0" normalizeH="0" baseline="0" noProof="0">
                <a:ln>
                  <a:noFill/>
                </a:ln>
                <a:solidFill>
                  <a:srgbClr val="6AA84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  <a:endParaRPr kumimoji="0" sz="1799" b="0" i="0" u="none" strike="noStrike" kern="1200" cap="none" spc="0" normalizeH="0" baseline="0" noProof="0">
              <a:ln>
                <a:noFill/>
              </a:ln>
              <a:solidFill>
                <a:srgbClr val="6AA84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Google Shape;1775;p126"/>
          <p:cNvSpPr txBox="1"/>
          <p:nvPr/>
        </p:nvSpPr>
        <p:spPr>
          <a:xfrm>
            <a:off x="7063084" y="2506139"/>
            <a:ext cx="385400" cy="393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799" b="0" i="0" u="none" strike="noStrike" kern="1200" cap="none" spc="0" normalizeH="0" baseline="0" noProof="0">
                <a:ln>
                  <a:noFill/>
                </a:ln>
                <a:solidFill>
                  <a:srgbClr val="6AA84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6</a:t>
            </a:r>
            <a:endParaRPr kumimoji="0" sz="1799" b="0" i="0" u="none" strike="noStrike" kern="1200" cap="none" spc="0" normalizeH="0" baseline="0" noProof="0">
              <a:ln>
                <a:noFill/>
              </a:ln>
              <a:solidFill>
                <a:srgbClr val="6AA84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Google Shape;1776;p126"/>
          <p:cNvSpPr txBox="1"/>
          <p:nvPr/>
        </p:nvSpPr>
        <p:spPr>
          <a:xfrm>
            <a:off x="7072807" y="2805586"/>
            <a:ext cx="432188" cy="393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799" b="0" i="0" u="none" strike="noStrike" kern="1200" cap="none" spc="0" normalizeH="0" baseline="0" noProof="0">
                <a:ln>
                  <a:noFill/>
                </a:ln>
                <a:solidFill>
                  <a:srgbClr val="CC412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5</a:t>
            </a:r>
            <a:endParaRPr kumimoji="0" sz="1799" b="0" i="0" u="none" strike="noStrike" kern="1200" cap="none" spc="0" normalizeH="0" baseline="0" noProof="0">
              <a:ln>
                <a:noFill/>
              </a:ln>
              <a:solidFill>
                <a:srgbClr val="CC412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Google Shape;1777;p126"/>
          <p:cNvSpPr txBox="1"/>
          <p:nvPr/>
        </p:nvSpPr>
        <p:spPr>
          <a:xfrm>
            <a:off x="5300569" y="2387870"/>
            <a:ext cx="935156" cy="393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799" b="0" i="0" u="none" strike="noStrike" kern="1200" cap="none" spc="0" normalizeH="0" baseline="0" noProof="0">
                <a:ln>
                  <a:noFill/>
                </a:ln>
                <a:solidFill>
                  <a:srgbClr val="CC412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5*3=15</a:t>
            </a:r>
            <a:endParaRPr kumimoji="0" sz="1799" b="0" i="0" u="none" strike="noStrike" kern="1200" cap="none" spc="0" normalizeH="0" baseline="0" noProof="0">
              <a:ln>
                <a:noFill/>
              </a:ln>
              <a:solidFill>
                <a:srgbClr val="CC412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Google Shape;1778;p126"/>
          <p:cNvSpPr txBox="1"/>
          <p:nvPr/>
        </p:nvSpPr>
        <p:spPr>
          <a:xfrm>
            <a:off x="5342334" y="3175090"/>
            <a:ext cx="935156" cy="393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799" b="0" i="0" u="none" strike="noStrike" kern="1200" cap="none" spc="0" normalizeH="0" baseline="0" noProof="0">
                <a:ln>
                  <a:noFill/>
                </a:ln>
                <a:solidFill>
                  <a:srgbClr val="CC412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2*5=10</a:t>
            </a:r>
            <a:endParaRPr kumimoji="0" sz="1799" b="0" i="0" u="none" strike="noStrike" kern="1200" cap="none" spc="0" normalizeH="0" baseline="0" noProof="0">
              <a:ln>
                <a:noFill/>
              </a:ln>
              <a:solidFill>
                <a:srgbClr val="CC412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Google Shape;1791;p126"/>
          <p:cNvSpPr/>
          <p:nvPr/>
        </p:nvSpPr>
        <p:spPr>
          <a:xfrm>
            <a:off x="2141938" y="4562499"/>
            <a:ext cx="451982" cy="451982"/>
          </a:xfrm>
          <a:prstGeom prst="ellipse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7" name="Google Shape;1792;p126"/>
          <p:cNvCxnSpPr/>
          <p:nvPr/>
        </p:nvCxnSpPr>
        <p:spPr>
          <a:xfrm>
            <a:off x="1470517" y="4788494"/>
            <a:ext cx="652031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8" name="Google Shape;1793;p126"/>
          <p:cNvCxnSpPr/>
          <p:nvPr/>
        </p:nvCxnSpPr>
        <p:spPr>
          <a:xfrm>
            <a:off x="2969140" y="5138788"/>
            <a:ext cx="652031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9" name="Google Shape;1794;p126"/>
          <p:cNvCxnSpPr/>
          <p:nvPr/>
        </p:nvCxnSpPr>
        <p:spPr>
          <a:xfrm>
            <a:off x="2944817" y="4412992"/>
            <a:ext cx="652031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0" name="Google Shape;1795;p126"/>
          <p:cNvCxnSpPr/>
          <p:nvPr/>
        </p:nvCxnSpPr>
        <p:spPr>
          <a:xfrm rot="10800000" flipH="1">
            <a:off x="2559967" y="4414158"/>
            <a:ext cx="373703" cy="215944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" name="Google Shape;1796;p126"/>
          <p:cNvCxnSpPr/>
          <p:nvPr/>
        </p:nvCxnSpPr>
        <p:spPr>
          <a:xfrm>
            <a:off x="2567251" y="4905929"/>
            <a:ext cx="391698" cy="226141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2" name="Google Shape;1797;p126"/>
          <p:cNvSpPr txBox="1"/>
          <p:nvPr/>
        </p:nvSpPr>
        <p:spPr>
          <a:xfrm>
            <a:off x="3078133" y="4025269"/>
            <a:ext cx="385400" cy="393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799" b="0" i="0" u="none" strike="noStrike" kern="1200" cap="none" spc="0" normalizeH="0" baseline="0" noProof="0">
                <a:ln>
                  <a:noFill/>
                </a:ln>
                <a:solidFill>
                  <a:srgbClr val="6AA84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7</a:t>
            </a:r>
            <a:endParaRPr kumimoji="0" sz="1799" b="0" i="0" u="none" strike="noStrike" kern="1200" cap="none" spc="0" normalizeH="0" baseline="0" noProof="0">
              <a:ln>
                <a:noFill/>
              </a:ln>
              <a:solidFill>
                <a:srgbClr val="6AA84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Google Shape;1798;p126"/>
          <p:cNvSpPr txBox="1"/>
          <p:nvPr/>
        </p:nvSpPr>
        <p:spPr>
          <a:xfrm>
            <a:off x="3102455" y="4720348"/>
            <a:ext cx="385400" cy="393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799" b="0" i="0" u="none" strike="noStrike" kern="1200" cap="none" spc="0" normalizeH="0" baseline="0" noProof="0">
                <a:ln>
                  <a:noFill/>
                </a:ln>
                <a:solidFill>
                  <a:srgbClr val="6AA84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7</a:t>
            </a:r>
            <a:endParaRPr kumimoji="0" sz="1799" b="0" i="0" u="none" strike="noStrike" kern="1200" cap="none" spc="0" normalizeH="0" baseline="0" noProof="0">
              <a:ln>
                <a:noFill/>
              </a:ln>
              <a:solidFill>
                <a:srgbClr val="6AA84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Google Shape;1799;p126"/>
          <p:cNvSpPr txBox="1"/>
          <p:nvPr/>
        </p:nvSpPr>
        <p:spPr>
          <a:xfrm>
            <a:off x="1578113" y="4410643"/>
            <a:ext cx="385400" cy="393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799" b="0" i="0" u="none" strike="noStrike" kern="1200" cap="none" spc="0" normalizeH="0" baseline="0" noProof="0">
                <a:ln>
                  <a:noFill/>
                </a:ln>
                <a:solidFill>
                  <a:srgbClr val="6AA84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7</a:t>
            </a:r>
            <a:endParaRPr kumimoji="0" sz="1799" b="0" i="0" u="none" strike="noStrike" kern="1200" cap="none" spc="0" normalizeH="0" baseline="0" noProof="0">
              <a:ln>
                <a:noFill/>
              </a:ln>
              <a:solidFill>
                <a:srgbClr val="6AA84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Google Shape;1800;p126"/>
          <p:cNvSpPr txBox="1"/>
          <p:nvPr/>
        </p:nvSpPr>
        <p:spPr>
          <a:xfrm>
            <a:off x="1272493" y="4720338"/>
            <a:ext cx="996641" cy="393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799" b="0" i="0" u="none" strike="noStrike" kern="1200" cap="none" spc="0" normalizeH="0" baseline="0" noProof="0">
                <a:ln>
                  <a:noFill/>
                </a:ln>
                <a:solidFill>
                  <a:srgbClr val="CC412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4+2=6</a:t>
            </a:r>
            <a:endParaRPr kumimoji="0" sz="1799" b="0" i="0" u="none" strike="noStrike" kern="1200" cap="none" spc="0" normalizeH="0" baseline="0" noProof="0">
              <a:ln>
                <a:noFill/>
              </a:ln>
              <a:solidFill>
                <a:srgbClr val="CC412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" name="Google Shape;1801;p126"/>
          <p:cNvSpPr txBox="1"/>
          <p:nvPr/>
        </p:nvSpPr>
        <p:spPr>
          <a:xfrm>
            <a:off x="3070560" y="4340536"/>
            <a:ext cx="308020" cy="393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799" b="0" i="0" u="none" strike="noStrike" kern="1200" cap="none" spc="0" normalizeH="0" baseline="0" noProof="0">
                <a:ln>
                  <a:noFill/>
                </a:ln>
                <a:solidFill>
                  <a:srgbClr val="CC412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</a:t>
            </a:r>
            <a:endParaRPr kumimoji="0" sz="1799" b="0" i="0" u="none" strike="noStrike" kern="1200" cap="none" spc="0" normalizeH="0" baseline="0" noProof="0">
              <a:ln>
                <a:noFill/>
              </a:ln>
              <a:solidFill>
                <a:srgbClr val="CC412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7" name="Google Shape;1802;p126"/>
          <p:cNvSpPr txBox="1"/>
          <p:nvPr/>
        </p:nvSpPr>
        <p:spPr>
          <a:xfrm>
            <a:off x="3105574" y="5049961"/>
            <a:ext cx="373703" cy="393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799" b="0" i="0" u="none" strike="noStrike" kern="1200" cap="none" spc="0" normalizeH="0" baseline="0" noProof="0">
                <a:ln>
                  <a:noFill/>
                </a:ln>
                <a:solidFill>
                  <a:srgbClr val="CC412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  <a:endParaRPr kumimoji="0" sz="1799" b="0" i="0" u="none" strike="noStrike" kern="1200" cap="none" spc="0" normalizeH="0" baseline="0" noProof="0">
              <a:ln>
                <a:noFill/>
              </a:ln>
              <a:solidFill>
                <a:srgbClr val="CC412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4776174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梯度流的模式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Lecture 6 - </a:t>
            </a:r>
            <a:fld id="{AC1089D3-84F4-7045-A571-C61BEF9B13BC}" type="slidenum"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84</a:t>
            </a:fld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FFCB0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Google Shape;1747;p126"/>
          <p:cNvSpPr txBox="1"/>
          <p:nvPr/>
        </p:nvSpPr>
        <p:spPr>
          <a:xfrm>
            <a:off x="958300" y="1700699"/>
            <a:ext cx="3556174" cy="741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lvl="0" defTabSz="685800"/>
            <a:r>
              <a:rPr kumimoji="0" lang="en" sz="1799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add</a:t>
            </a:r>
            <a:r>
              <a:rPr kumimoji="0" lang="en" sz="17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gate:</a:t>
            </a:r>
            <a:r>
              <a:rPr lang="zh-CN" altLang="en" sz="1799" dirty="0">
                <a:solidFill>
                  <a:prstClr val="black"/>
                </a:solidFill>
              </a:rPr>
              <a:t>梯度</a:t>
            </a:r>
            <a:r>
              <a:rPr lang="zh-CN" altLang="en-US" sz="1799" dirty="0">
                <a:solidFill>
                  <a:prstClr val="black"/>
                </a:solidFill>
              </a:rPr>
              <a:t>分发</a:t>
            </a:r>
            <a:endParaRPr kumimoji="0" sz="1799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799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799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Google Shape;1749;p126"/>
          <p:cNvSpPr/>
          <p:nvPr/>
        </p:nvSpPr>
        <p:spPr>
          <a:xfrm>
            <a:off x="2446658" y="2657995"/>
            <a:ext cx="451982" cy="451982"/>
          </a:xfrm>
          <a:prstGeom prst="ellipse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Google Shape;1750;p126"/>
          <p:cNvSpPr txBox="1"/>
          <p:nvPr/>
        </p:nvSpPr>
        <p:spPr>
          <a:xfrm>
            <a:off x="2465948" y="2560336"/>
            <a:ext cx="451982" cy="451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9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+</a:t>
            </a:r>
            <a:endParaRPr kumimoji="0" sz="2999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7" name="Google Shape;1751;p126"/>
          <p:cNvCxnSpPr/>
          <p:nvPr/>
        </p:nvCxnSpPr>
        <p:spPr>
          <a:xfrm>
            <a:off x="2917939" y="2883990"/>
            <a:ext cx="652031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" name="Google Shape;1752;p126"/>
          <p:cNvCxnSpPr/>
          <p:nvPr/>
        </p:nvCxnSpPr>
        <p:spPr>
          <a:xfrm>
            <a:off x="1450846" y="3263916"/>
            <a:ext cx="652031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" name="Google Shape;1753;p126"/>
          <p:cNvCxnSpPr/>
          <p:nvPr/>
        </p:nvCxnSpPr>
        <p:spPr>
          <a:xfrm>
            <a:off x="1450846" y="2471448"/>
            <a:ext cx="652031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" name="Google Shape;1754;p126"/>
          <p:cNvCxnSpPr/>
          <p:nvPr/>
        </p:nvCxnSpPr>
        <p:spPr>
          <a:xfrm rot="10800000" flipH="1">
            <a:off x="2102886" y="3042915"/>
            <a:ext cx="373703" cy="215944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" name="Google Shape;1755;p126"/>
          <p:cNvCxnSpPr/>
          <p:nvPr/>
        </p:nvCxnSpPr>
        <p:spPr>
          <a:xfrm>
            <a:off x="2110170" y="2468164"/>
            <a:ext cx="391698" cy="226141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" name="Google Shape;1756;p126"/>
          <p:cNvSpPr txBox="1"/>
          <p:nvPr/>
        </p:nvSpPr>
        <p:spPr>
          <a:xfrm>
            <a:off x="1584162" y="2083724"/>
            <a:ext cx="385400" cy="393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799" b="0" i="0" u="none" strike="noStrike" kern="1200" cap="none" spc="0" normalizeH="0" baseline="0" noProof="0">
                <a:ln>
                  <a:noFill/>
                </a:ln>
                <a:solidFill>
                  <a:srgbClr val="6AA84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  <a:endParaRPr kumimoji="0" sz="1799" b="0" i="0" u="none" strike="noStrike" kern="1200" cap="none" spc="0" normalizeH="0" baseline="0" noProof="0">
              <a:ln>
                <a:noFill/>
              </a:ln>
              <a:solidFill>
                <a:srgbClr val="6AA84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Google Shape;1757;p126"/>
          <p:cNvSpPr txBox="1"/>
          <p:nvPr/>
        </p:nvSpPr>
        <p:spPr>
          <a:xfrm>
            <a:off x="1584162" y="2845476"/>
            <a:ext cx="385400" cy="393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799" b="0" i="0" u="none" strike="noStrike" kern="1200" cap="none" spc="0" normalizeH="0" baseline="0" noProof="0">
                <a:ln>
                  <a:noFill/>
                </a:ln>
                <a:solidFill>
                  <a:srgbClr val="6AA84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</a:t>
            </a:r>
            <a:endParaRPr kumimoji="0" sz="1799" b="0" i="0" u="none" strike="noStrike" kern="1200" cap="none" spc="0" normalizeH="0" baseline="0" noProof="0">
              <a:ln>
                <a:noFill/>
              </a:ln>
              <a:solidFill>
                <a:srgbClr val="6AA84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Google Shape;1758;p126"/>
          <p:cNvSpPr txBox="1"/>
          <p:nvPr/>
        </p:nvSpPr>
        <p:spPr>
          <a:xfrm>
            <a:off x="3025537" y="2506139"/>
            <a:ext cx="385400" cy="393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799" b="0" i="0" u="none" strike="noStrike" kern="1200" cap="none" spc="0" normalizeH="0" baseline="0" noProof="0">
                <a:ln>
                  <a:noFill/>
                </a:ln>
                <a:solidFill>
                  <a:srgbClr val="6AA84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7</a:t>
            </a:r>
            <a:endParaRPr kumimoji="0" sz="1799" b="0" i="0" u="none" strike="noStrike" kern="1200" cap="none" spc="0" normalizeH="0" baseline="0" noProof="0">
              <a:ln>
                <a:noFill/>
              </a:ln>
              <a:solidFill>
                <a:srgbClr val="6AA84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Google Shape;1759;p126"/>
          <p:cNvSpPr txBox="1"/>
          <p:nvPr/>
        </p:nvSpPr>
        <p:spPr>
          <a:xfrm>
            <a:off x="3035259" y="2805586"/>
            <a:ext cx="432188" cy="393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799" b="0" i="0" u="none" strike="noStrike" kern="1200" cap="none" spc="0" normalizeH="0" baseline="0" noProof="0">
                <a:ln>
                  <a:noFill/>
                </a:ln>
                <a:solidFill>
                  <a:srgbClr val="CC412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  <a:endParaRPr kumimoji="0" sz="1799" b="0" i="0" u="none" strike="noStrike" kern="1200" cap="none" spc="0" normalizeH="0" baseline="0" noProof="0">
              <a:ln>
                <a:noFill/>
              </a:ln>
              <a:solidFill>
                <a:srgbClr val="CC412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Google Shape;1760;p126"/>
          <p:cNvSpPr txBox="1"/>
          <p:nvPr/>
        </p:nvSpPr>
        <p:spPr>
          <a:xfrm>
            <a:off x="1585812" y="2387870"/>
            <a:ext cx="308020" cy="393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799" b="0" i="0" u="none" strike="noStrike" kern="1200" cap="none" spc="0" normalizeH="0" baseline="0" noProof="0">
                <a:ln>
                  <a:noFill/>
                </a:ln>
                <a:solidFill>
                  <a:srgbClr val="CC412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  <a:endParaRPr kumimoji="0" sz="1799" b="0" i="0" u="none" strike="noStrike" kern="1200" cap="none" spc="0" normalizeH="0" baseline="0" noProof="0">
              <a:ln>
                <a:noFill/>
              </a:ln>
              <a:solidFill>
                <a:srgbClr val="CC412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Google Shape;1761;p126"/>
          <p:cNvSpPr txBox="1"/>
          <p:nvPr/>
        </p:nvSpPr>
        <p:spPr>
          <a:xfrm>
            <a:off x="1585812" y="3175079"/>
            <a:ext cx="308020" cy="393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799" b="0" i="0" u="none" strike="noStrike" kern="1200" cap="none" spc="0" normalizeH="0" baseline="0" noProof="0">
                <a:ln>
                  <a:noFill/>
                </a:ln>
                <a:solidFill>
                  <a:srgbClr val="CC412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  <a:endParaRPr kumimoji="0" sz="1799" b="0" i="0" u="none" strike="noStrike" kern="1200" cap="none" spc="0" normalizeH="0" baseline="0" noProof="0">
              <a:ln>
                <a:noFill/>
              </a:ln>
              <a:solidFill>
                <a:srgbClr val="CC412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Google Shape;1762;p126"/>
          <p:cNvSpPr txBox="1"/>
          <p:nvPr/>
        </p:nvSpPr>
        <p:spPr>
          <a:xfrm>
            <a:off x="4933265" y="1706329"/>
            <a:ext cx="3556174" cy="741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lvl="0" defTabSz="685800"/>
            <a:r>
              <a:rPr kumimoji="0" lang="en" sz="1799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mul</a:t>
            </a:r>
            <a:r>
              <a:rPr kumimoji="0" lang="en" sz="17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gate: “</a:t>
            </a:r>
            <a:r>
              <a:rPr lang="zh-CN" altLang="en" sz="1799" dirty="0">
                <a:solidFill>
                  <a:prstClr val="black"/>
                </a:solidFill>
              </a:rPr>
              <a:t>梯度交换</a:t>
            </a:r>
            <a:r>
              <a:rPr kumimoji="0" lang="en" sz="17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”</a:t>
            </a:r>
            <a:endParaRPr kumimoji="0" sz="1799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799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799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Google Shape;1764;p126"/>
          <p:cNvSpPr txBox="1"/>
          <p:nvPr/>
        </p:nvSpPr>
        <p:spPr>
          <a:xfrm>
            <a:off x="6459389" y="4575146"/>
            <a:ext cx="548557" cy="451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max</a:t>
            </a:r>
            <a:endParaRPr kumimoji="0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Google Shape;1765;p126"/>
          <p:cNvSpPr txBox="1"/>
          <p:nvPr/>
        </p:nvSpPr>
        <p:spPr>
          <a:xfrm>
            <a:off x="1034481" y="3681383"/>
            <a:ext cx="3556174" cy="741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lvl="0" defTabSz="685800"/>
            <a:r>
              <a:rPr kumimoji="0" lang="en" sz="1799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copy</a:t>
            </a:r>
            <a:r>
              <a:rPr kumimoji="0" lang="en" sz="17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gate:</a:t>
            </a:r>
            <a:r>
              <a:rPr lang="zh-CN" altLang="en" sz="1799" dirty="0">
                <a:solidFill>
                  <a:prstClr val="black"/>
                </a:solidFill>
              </a:rPr>
              <a:t>梯度</a:t>
            </a:r>
            <a:r>
              <a:rPr lang="zh-CN" altLang="en-US" sz="1799" dirty="0">
                <a:solidFill>
                  <a:prstClr val="black"/>
                </a:solidFill>
              </a:rPr>
              <a:t>相加</a:t>
            </a:r>
            <a:endParaRPr kumimoji="0" sz="1799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799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799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Google Shape;1766;p126"/>
          <p:cNvSpPr/>
          <p:nvPr/>
        </p:nvSpPr>
        <p:spPr>
          <a:xfrm>
            <a:off x="6484206" y="2657995"/>
            <a:ext cx="451982" cy="451982"/>
          </a:xfrm>
          <a:prstGeom prst="ellipse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Google Shape;1767;p126"/>
          <p:cNvSpPr txBox="1"/>
          <p:nvPr/>
        </p:nvSpPr>
        <p:spPr>
          <a:xfrm>
            <a:off x="6503496" y="2560336"/>
            <a:ext cx="451982" cy="451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9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×</a:t>
            </a:r>
            <a:endParaRPr kumimoji="0" sz="2999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3" name="Google Shape;1768;p126"/>
          <p:cNvCxnSpPr/>
          <p:nvPr/>
        </p:nvCxnSpPr>
        <p:spPr>
          <a:xfrm>
            <a:off x="6955488" y="2883990"/>
            <a:ext cx="652031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4" name="Google Shape;1769;p126"/>
          <p:cNvCxnSpPr/>
          <p:nvPr/>
        </p:nvCxnSpPr>
        <p:spPr>
          <a:xfrm>
            <a:off x="5488395" y="3263916"/>
            <a:ext cx="652031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" name="Google Shape;1770;p126"/>
          <p:cNvCxnSpPr/>
          <p:nvPr/>
        </p:nvCxnSpPr>
        <p:spPr>
          <a:xfrm>
            <a:off x="5488395" y="2471448"/>
            <a:ext cx="652031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" name="Google Shape;1771;p126"/>
          <p:cNvCxnSpPr/>
          <p:nvPr/>
        </p:nvCxnSpPr>
        <p:spPr>
          <a:xfrm rot="10800000" flipH="1">
            <a:off x="6140434" y="3042915"/>
            <a:ext cx="373703" cy="215944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7" name="Google Shape;1772;p126"/>
          <p:cNvCxnSpPr/>
          <p:nvPr/>
        </p:nvCxnSpPr>
        <p:spPr>
          <a:xfrm>
            <a:off x="6147719" y="2468164"/>
            <a:ext cx="391698" cy="226141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8" name="Google Shape;1773;p126"/>
          <p:cNvSpPr txBox="1"/>
          <p:nvPr/>
        </p:nvSpPr>
        <p:spPr>
          <a:xfrm>
            <a:off x="5621710" y="2083724"/>
            <a:ext cx="385400" cy="393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799" b="0" i="0" u="none" strike="noStrike" kern="1200" cap="none" spc="0" normalizeH="0" baseline="0" noProof="0">
                <a:ln>
                  <a:noFill/>
                </a:ln>
                <a:solidFill>
                  <a:srgbClr val="6AA84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  <a:endParaRPr kumimoji="0" sz="1799" b="0" i="0" u="none" strike="noStrike" kern="1200" cap="none" spc="0" normalizeH="0" baseline="0" noProof="0">
              <a:ln>
                <a:noFill/>
              </a:ln>
              <a:solidFill>
                <a:srgbClr val="6AA84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Google Shape;1774;p126"/>
          <p:cNvSpPr txBox="1"/>
          <p:nvPr/>
        </p:nvSpPr>
        <p:spPr>
          <a:xfrm>
            <a:off x="5621710" y="2845476"/>
            <a:ext cx="385400" cy="393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799" b="0" i="0" u="none" strike="noStrike" kern="1200" cap="none" spc="0" normalizeH="0" baseline="0" noProof="0">
                <a:ln>
                  <a:noFill/>
                </a:ln>
                <a:solidFill>
                  <a:srgbClr val="6AA84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  <a:endParaRPr kumimoji="0" sz="1799" b="0" i="0" u="none" strike="noStrike" kern="1200" cap="none" spc="0" normalizeH="0" baseline="0" noProof="0">
              <a:ln>
                <a:noFill/>
              </a:ln>
              <a:solidFill>
                <a:srgbClr val="6AA84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Google Shape;1775;p126"/>
          <p:cNvSpPr txBox="1"/>
          <p:nvPr/>
        </p:nvSpPr>
        <p:spPr>
          <a:xfrm>
            <a:off x="7063084" y="2506139"/>
            <a:ext cx="385400" cy="393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799" b="0" i="0" u="none" strike="noStrike" kern="1200" cap="none" spc="0" normalizeH="0" baseline="0" noProof="0">
                <a:ln>
                  <a:noFill/>
                </a:ln>
                <a:solidFill>
                  <a:srgbClr val="6AA84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6</a:t>
            </a:r>
            <a:endParaRPr kumimoji="0" sz="1799" b="0" i="0" u="none" strike="noStrike" kern="1200" cap="none" spc="0" normalizeH="0" baseline="0" noProof="0">
              <a:ln>
                <a:noFill/>
              </a:ln>
              <a:solidFill>
                <a:srgbClr val="6AA84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Google Shape;1776;p126"/>
          <p:cNvSpPr txBox="1"/>
          <p:nvPr/>
        </p:nvSpPr>
        <p:spPr>
          <a:xfrm>
            <a:off x="7072807" y="2805586"/>
            <a:ext cx="432188" cy="393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799" b="0" i="0" u="none" strike="noStrike" kern="1200" cap="none" spc="0" normalizeH="0" baseline="0" noProof="0">
                <a:ln>
                  <a:noFill/>
                </a:ln>
                <a:solidFill>
                  <a:srgbClr val="CC412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5</a:t>
            </a:r>
            <a:endParaRPr kumimoji="0" sz="1799" b="0" i="0" u="none" strike="noStrike" kern="1200" cap="none" spc="0" normalizeH="0" baseline="0" noProof="0">
              <a:ln>
                <a:noFill/>
              </a:ln>
              <a:solidFill>
                <a:srgbClr val="CC412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Google Shape;1777;p126"/>
          <p:cNvSpPr txBox="1"/>
          <p:nvPr/>
        </p:nvSpPr>
        <p:spPr>
          <a:xfrm>
            <a:off x="5300569" y="2387870"/>
            <a:ext cx="935156" cy="393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799" b="0" i="0" u="none" strike="noStrike" kern="1200" cap="none" spc="0" normalizeH="0" baseline="0" noProof="0">
                <a:ln>
                  <a:noFill/>
                </a:ln>
                <a:solidFill>
                  <a:srgbClr val="CC412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5*3=15</a:t>
            </a:r>
            <a:endParaRPr kumimoji="0" sz="1799" b="0" i="0" u="none" strike="noStrike" kern="1200" cap="none" spc="0" normalizeH="0" baseline="0" noProof="0">
              <a:ln>
                <a:noFill/>
              </a:ln>
              <a:solidFill>
                <a:srgbClr val="CC412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Google Shape;1778;p126"/>
          <p:cNvSpPr txBox="1"/>
          <p:nvPr/>
        </p:nvSpPr>
        <p:spPr>
          <a:xfrm>
            <a:off x="5342334" y="3175090"/>
            <a:ext cx="935156" cy="393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799" b="0" i="0" u="none" strike="noStrike" kern="1200" cap="none" spc="0" normalizeH="0" baseline="0" noProof="0">
                <a:ln>
                  <a:noFill/>
                </a:ln>
                <a:solidFill>
                  <a:srgbClr val="CC412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2*5=10</a:t>
            </a:r>
            <a:endParaRPr kumimoji="0" sz="1799" b="0" i="0" u="none" strike="noStrike" kern="1200" cap="none" spc="0" normalizeH="0" baseline="0" noProof="0">
              <a:ln>
                <a:noFill/>
              </a:ln>
              <a:solidFill>
                <a:srgbClr val="CC412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Google Shape;1779;p126"/>
          <p:cNvSpPr/>
          <p:nvPr/>
        </p:nvSpPr>
        <p:spPr>
          <a:xfrm>
            <a:off x="6484206" y="4562499"/>
            <a:ext cx="451982" cy="451982"/>
          </a:xfrm>
          <a:prstGeom prst="ellipse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5" name="Google Shape;1780;p126"/>
          <p:cNvCxnSpPr/>
          <p:nvPr/>
        </p:nvCxnSpPr>
        <p:spPr>
          <a:xfrm>
            <a:off x="6955488" y="4788494"/>
            <a:ext cx="652031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6" name="Google Shape;1781;p126"/>
          <p:cNvCxnSpPr/>
          <p:nvPr/>
        </p:nvCxnSpPr>
        <p:spPr>
          <a:xfrm>
            <a:off x="5488395" y="5168420"/>
            <a:ext cx="652031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" name="Google Shape;1782;p126"/>
          <p:cNvCxnSpPr/>
          <p:nvPr/>
        </p:nvCxnSpPr>
        <p:spPr>
          <a:xfrm>
            <a:off x="5488395" y="4375952"/>
            <a:ext cx="652031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" name="Google Shape;1783;p126"/>
          <p:cNvCxnSpPr/>
          <p:nvPr/>
        </p:nvCxnSpPr>
        <p:spPr>
          <a:xfrm rot="10800000" flipH="1">
            <a:off x="6140434" y="4947419"/>
            <a:ext cx="373703" cy="215944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9" name="Google Shape;1784;p126"/>
          <p:cNvCxnSpPr/>
          <p:nvPr/>
        </p:nvCxnSpPr>
        <p:spPr>
          <a:xfrm>
            <a:off x="6147719" y="4372668"/>
            <a:ext cx="391698" cy="226141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0" name="Google Shape;1785;p126"/>
          <p:cNvSpPr txBox="1"/>
          <p:nvPr/>
        </p:nvSpPr>
        <p:spPr>
          <a:xfrm>
            <a:off x="5621710" y="3988228"/>
            <a:ext cx="385400" cy="393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799" b="0" i="0" u="none" strike="noStrike" kern="1200" cap="none" spc="0" normalizeH="0" baseline="0" noProof="0">
                <a:ln>
                  <a:noFill/>
                </a:ln>
                <a:solidFill>
                  <a:srgbClr val="6AA84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</a:t>
            </a:r>
            <a:endParaRPr kumimoji="0" sz="1799" b="0" i="0" u="none" strike="noStrike" kern="1200" cap="none" spc="0" normalizeH="0" baseline="0" noProof="0">
              <a:ln>
                <a:noFill/>
              </a:ln>
              <a:solidFill>
                <a:srgbClr val="6AA84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Google Shape;1786;p126"/>
          <p:cNvSpPr txBox="1"/>
          <p:nvPr/>
        </p:nvSpPr>
        <p:spPr>
          <a:xfrm>
            <a:off x="5621710" y="4749980"/>
            <a:ext cx="385400" cy="393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799" b="0" i="0" u="none" strike="noStrike" kern="1200" cap="none" spc="0" normalizeH="0" baseline="0" noProof="0">
                <a:ln>
                  <a:noFill/>
                </a:ln>
                <a:solidFill>
                  <a:srgbClr val="6AA84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5</a:t>
            </a:r>
            <a:endParaRPr kumimoji="0" sz="1799" b="0" i="0" u="none" strike="noStrike" kern="1200" cap="none" spc="0" normalizeH="0" baseline="0" noProof="0">
              <a:ln>
                <a:noFill/>
              </a:ln>
              <a:solidFill>
                <a:srgbClr val="6AA84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2" name="Google Shape;1787;p126"/>
          <p:cNvSpPr txBox="1"/>
          <p:nvPr/>
        </p:nvSpPr>
        <p:spPr>
          <a:xfrm>
            <a:off x="7063084" y="4410643"/>
            <a:ext cx="385400" cy="393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799" b="0" i="0" u="none" strike="noStrike" kern="1200" cap="none" spc="0" normalizeH="0" baseline="0" noProof="0">
                <a:ln>
                  <a:noFill/>
                </a:ln>
                <a:solidFill>
                  <a:srgbClr val="6AA84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5</a:t>
            </a:r>
            <a:endParaRPr kumimoji="0" sz="1799" b="0" i="0" u="none" strike="noStrike" kern="1200" cap="none" spc="0" normalizeH="0" baseline="0" noProof="0">
              <a:ln>
                <a:noFill/>
              </a:ln>
              <a:solidFill>
                <a:srgbClr val="6AA84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Google Shape;1788;p126"/>
          <p:cNvSpPr txBox="1"/>
          <p:nvPr/>
        </p:nvSpPr>
        <p:spPr>
          <a:xfrm>
            <a:off x="7072807" y="4710091"/>
            <a:ext cx="432188" cy="393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799" b="0" i="0" u="none" strike="noStrike" kern="1200" cap="none" spc="0" normalizeH="0" baseline="0" noProof="0">
                <a:ln>
                  <a:noFill/>
                </a:ln>
                <a:solidFill>
                  <a:srgbClr val="CC412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9</a:t>
            </a:r>
            <a:endParaRPr kumimoji="0" sz="1799" b="0" i="0" u="none" strike="noStrike" kern="1200" cap="none" spc="0" normalizeH="0" baseline="0" noProof="0">
              <a:ln>
                <a:noFill/>
              </a:ln>
              <a:solidFill>
                <a:srgbClr val="CC412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4" name="Google Shape;1789;p126"/>
          <p:cNvSpPr txBox="1"/>
          <p:nvPr/>
        </p:nvSpPr>
        <p:spPr>
          <a:xfrm>
            <a:off x="5614137" y="4303496"/>
            <a:ext cx="308020" cy="393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799" b="0" i="0" u="none" strike="noStrike" kern="1200" cap="none" spc="0" normalizeH="0" baseline="0" noProof="0">
                <a:ln>
                  <a:noFill/>
                </a:ln>
                <a:solidFill>
                  <a:srgbClr val="CC412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  <a:endParaRPr kumimoji="0" sz="1799" b="0" i="0" u="none" strike="noStrike" kern="1200" cap="none" spc="0" normalizeH="0" baseline="0" noProof="0">
              <a:ln>
                <a:noFill/>
              </a:ln>
              <a:solidFill>
                <a:srgbClr val="CC412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Google Shape;1790;p126"/>
          <p:cNvSpPr txBox="1"/>
          <p:nvPr/>
        </p:nvSpPr>
        <p:spPr>
          <a:xfrm>
            <a:off x="5624830" y="5079594"/>
            <a:ext cx="373703" cy="393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799" b="0" i="0" u="none" strike="noStrike" kern="1200" cap="none" spc="0" normalizeH="0" baseline="0" noProof="0">
                <a:ln>
                  <a:noFill/>
                </a:ln>
                <a:solidFill>
                  <a:srgbClr val="CC412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9</a:t>
            </a:r>
            <a:endParaRPr kumimoji="0" sz="1799" b="0" i="0" u="none" strike="noStrike" kern="1200" cap="none" spc="0" normalizeH="0" baseline="0" noProof="0">
              <a:ln>
                <a:noFill/>
              </a:ln>
              <a:solidFill>
                <a:srgbClr val="CC412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Google Shape;1791;p126"/>
          <p:cNvSpPr/>
          <p:nvPr/>
        </p:nvSpPr>
        <p:spPr>
          <a:xfrm>
            <a:off x="2141938" y="4562499"/>
            <a:ext cx="451982" cy="451982"/>
          </a:xfrm>
          <a:prstGeom prst="ellipse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7" name="Google Shape;1792;p126"/>
          <p:cNvCxnSpPr/>
          <p:nvPr/>
        </p:nvCxnSpPr>
        <p:spPr>
          <a:xfrm>
            <a:off x="1470517" y="4788494"/>
            <a:ext cx="652031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8" name="Google Shape;1793;p126"/>
          <p:cNvCxnSpPr/>
          <p:nvPr/>
        </p:nvCxnSpPr>
        <p:spPr>
          <a:xfrm>
            <a:off x="2969140" y="5138788"/>
            <a:ext cx="652031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9" name="Google Shape;1794;p126"/>
          <p:cNvCxnSpPr/>
          <p:nvPr/>
        </p:nvCxnSpPr>
        <p:spPr>
          <a:xfrm>
            <a:off x="2944817" y="4412992"/>
            <a:ext cx="652031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0" name="Google Shape;1795;p126"/>
          <p:cNvCxnSpPr/>
          <p:nvPr/>
        </p:nvCxnSpPr>
        <p:spPr>
          <a:xfrm rot="10800000" flipH="1">
            <a:off x="2559967" y="4414158"/>
            <a:ext cx="373703" cy="215944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" name="Google Shape;1796;p126"/>
          <p:cNvCxnSpPr/>
          <p:nvPr/>
        </p:nvCxnSpPr>
        <p:spPr>
          <a:xfrm>
            <a:off x="2567251" y="4905929"/>
            <a:ext cx="391698" cy="226141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2" name="Google Shape;1797;p126"/>
          <p:cNvSpPr txBox="1"/>
          <p:nvPr/>
        </p:nvSpPr>
        <p:spPr>
          <a:xfrm>
            <a:off x="3078133" y="4025269"/>
            <a:ext cx="385400" cy="393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799" b="0" i="0" u="none" strike="noStrike" kern="1200" cap="none" spc="0" normalizeH="0" baseline="0" noProof="0">
                <a:ln>
                  <a:noFill/>
                </a:ln>
                <a:solidFill>
                  <a:srgbClr val="6AA84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7</a:t>
            </a:r>
            <a:endParaRPr kumimoji="0" sz="1799" b="0" i="0" u="none" strike="noStrike" kern="1200" cap="none" spc="0" normalizeH="0" baseline="0" noProof="0">
              <a:ln>
                <a:noFill/>
              </a:ln>
              <a:solidFill>
                <a:srgbClr val="6AA84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Google Shape;1798;p126"/>
          <p:cNvSpPr txBox="1"/>
          <p:nvPr/>
        </p:nvSpPr>
        <p:spPr>
          <a:xfrm>
            <a:off x="3102455" y="4720348"/>
            <a:ext cx="385400" cy="393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799" b="0" i="0" u="none" strike="noStrike" kern="1200" cap="none" spc="0" normalizeH="0" baseline="0" noProof="0">
                <a:ln>
                  <a:noFill/>
                </a:ln>
                <a:solidFill>
                  <a:srgbClr val="6AA84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7</a:t>
            </a:r>
            <a:endParaRPr kumimoji="0" sz="1799" b="0" i="0" u="none" strike="noStrike" kern="1200" cap="none" spc="0" normalizeH="0" baseline="0" noProof="0">
              <a:ln>
                <a:noFill/>
              </a:ln>
              <a:solidFill>
                <a:srgbClr val="6AA84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Google Shape;1799;p126"/>
          <p:cNvSpPr txBox="1"/>
          <p:nvPr/>
        </p:nvSpPr>
        <p:spPr>
          <a:xfrm>
            <a:off x="1578113" y="4410643"/>
            <a:ext cx="385400" cy="393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799" b="0" i="0" u="none" strike="noStrike" kern="1200" cap="none" spc="0" normalizeH="0" baseline="0" noProof="0">
                <a:ln>
                  <a:noFill/>
                </a:ln>
                <a:solidFill>
                  <a:srgbClr val="6AA84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7</a:t>
            </a:r>
            <a:endParaRPr kumimoji="0" sz="1799" b="0" i="0" u="none" strike="noStrike" kern="1200" cap="none" spc="0" normalizeH="0" baseline="0" noProof="0">
              <a:ln>
                <a:noFill/>
              </a:ln>
              <a:solidFill>
                <a:srgbClr val="6AA84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Google Shape;1800;p126"/>
          <p:cNvSpPr txBox="1"/>
          <p:nvPr/>
        </p:nvSpPr>
        <p:spPr>
          <a:xfrm>
            <a:off x="1272493" y="4720338"/>
            <a:ext cx="996641" cy="393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799" b="0" i="0" u="none" strike="noStrike" kern="1200" cap="none" spc="0" normalizeH="0" baseline="0" noProof="0">
                <a:ln>
                  <a:noFill/>
                </a:ln>
                <a:solidFill>
                  <a:srgbClr val="CC412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4+2=6</a:t>
            </a:r>
            <a:endParaRPr kumimoji="0" sz="1799" b="0" i="0" u="none" strike="noStrike" kern="1200" cap="none" spc="0" normalizeH="0" baseline="0" noProof="0">
              <a:ln>
                <a:noFill/>
              </a:ln>
              <a:solidFill>
                <a:srgbClr val="CC412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" name="Google Shape;1801;p126"/>
          <p:cNvSpPr txBox="1"/>
          <p:nvPr/>
        </p:nvSpPr>
        <p:spPr>
          <a:xfrm>
            <a:off x="3070560" y="4340536"/>
            <a:ext cx="308020" cy="393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799" b="0" i="0" u="none" strike="noStrike" kern="1200" cap="none" spc="0" normalizeH="0" baseline="0" noProof="0">
                <a:ln>
                  <a:noFill/>
                </a:ln>
                <a:solidFill>
                  <a:srgbClr val="CC412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</a:t>
            </a:r>
            <a:endParaRPr kumimoji="0" sz="1799" b="0" i="0" u="none" strike="noStrike" kern="1200" cap="none" spc="0" normalizeH="0" baseline="0" noProof="0">
              <a:ln>
                <a:noFill/>
              </a:ln>
              <a:solidFill>
                <a:srgbClr val="CC412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7" name="Google Shape;1802;p126"/>
          <p:cNvSpPr txBox="1"/>
          <p:nvPr/>
        </p:nvSpPr>
        <p:spPr>
          <a:xfrm>
            <a:off x="3105574" y="5049961"/>
            <a:ext cx="373703" cy="393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799" b="0" i="0" u="none" strike="noStrike" kern="1200" cap="none" spc="0" normalizeH="0" baseline="0" noProof="0">
                <a:ln>
                  <a:noFill/>
                </a:ln>
                <a:solidFill>
                  <a:srgbClr val="CC412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  <a:endParaRPr kumimoji="0" sz="1799" b="0" i="0" u="none" strike="noStrike" kern="1200" cap="none" spc="0" normalizeH="0" baseline="0" noProof="0">
              <a:ln>
                <a:noFill/>
              </a:ln>
              <a:solidFill>
                <a:srgbClr val="CC412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8" name="Google Shape;1763;p126"/>
          <p:cNvSpPr txBox="1"/>
          <p:nvPr/>
        </p:nvSpPr>
        <p:spPr>
          <a:xfrm>
            <a:off x="4932109" y="3680185"/>
            <a:ext cx="3556174" cy="741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799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max</a:t>
            </a:r>
            <a:r>
              <a:rPr kumimoji="0" lang="en" sz="17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gate: </a:t>
            </a:r>
            <a:r>
              <a:rPr kumimoji="0" lang="zh-CN" altLang="en" sz="17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梯度</a:t>
            </a:r>
            <a:r>
              <a:rPr kumimoji="0" lang="zh-CN" altLang="en-US" sz="17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路由</a:t>
            </a:r>
            <a:endParaRPr kumimoji="0" sz="1799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799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799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1071886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0862" y="607045"/>
            <a:ext cx="4638577" cy="850303"/>
          </a:xfrm>
        </p:spPr>
        <p:txBody>
          <a:bodyPr>
            <a:normAutofit fontScale="90000"/>
          </a:bodyPr>
          <a:lstStyle/>
          <a:p>
            <a:r>
              <a:rPr lang="zh-CN" altLang="en-US" sz="3000" dirty="0"/>
              <a:t>后向传播应用</a:t>
            </a:r>
            <a:r>
              <a:rPr lang="en-US" sz="3000" dirty="0"/>
              <a:t>:</a:t>
            </a:r>
            <a:br>
              <a:rPr lang="en-US" sz="3000" dirty="0"/>
            </a:br>
            <a:r>
              <a:rPr lang="en-US" sz="3000" dirty="0"/>
              <a:t>”</a:t>
            </a:r>
            <a:r>
              <a:rPr lang="zh-CN" altLang="en-US" sz="3000" dirty="0"/>
              <a:t>扁平化</a:t>
            </a:r>
            <a:r>
              <a:rPr lang="en-US" sz="3000" dirty="0"/>
              <a:t>” </a:t>
            </a:r>
            <a:r>
              <a:rPr lang="zh-CN" altLang="en-US" sz="3000" dirty="0"/>
              <a:t>梯度编码</a:t>
            </a:r>
            <a:r>
              <a:rPr lang="en-US" sz="3000" dirty="0"/>
              <a:t>: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Lecture 6 - </a:t>
            </a:r>
            <a:fld id="{AC1089D3-84F4-7045-A571-C61BEF9B13BC}" type="slidenum"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85</a:t>
            </a:fld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FFCB0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Google Shape;1808;p127"/>
          <p:cNvPicPr preferRelativeResize="0"/>
          <p:nvPr/>
        </p:nvPicPr>
        <p:blipFill rotWithShape="1">
          <a:blip r:embed="rId2">
            <a:alphaModFix/>
          </a:blip>
          <a:srcRect b="64025"/>
          <a:stretch/>
        </p:blipFill>
        <p:spPr>
          <a:xfrm>
            <a:off x="5600700" y="930107"/>
            <a:ext cx="3359316" cy="165931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" name="Google Shape;1810;p127"/>
          <p:cNvGrpSpPr/>
          <p:nvPr/>
        </p:nvGrpSpPr>
        <p:grpSpPr>
          <a:xfrm>
            <a:off x="215669" y="2313692"/>
            <a:ext cx="4142509" cy="2611976"/>
            <a:chOff x="134200" y="1347450"/>
            <a:chExt cx="3883402" cy="2448601"/>
          </a:xfrm>
        </p:grpSpPr>
        <p:pic>
          <p:nvPicPr>
            <p:cNvPr id="6" name="Google Shape;1811;p127" descr="Lecture 4 - slide 41 printed no blanks.png"/>
            <p:cNvPicPr preferRelativeResize="0"/>
            <p:nvPr/>
          </p:nvPicPr>
          <p:blipFill rotWithShape="1">
            <a:blip r:embed="rId3">
              <a:alphaModFix/>
            </a:blip>
            <a:srcRect t="7467" r="53423" b="7476"/>
            <a:stretch/>
          </p:blipFill>
          <p:spPr>
            <a:xfrm>
              <a:off x="134200" y="1347450"/>
              <a:ext cx="3170673" cy="24486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" name="Google Shape;1812;p127" descr="Lecture 4 - slide 41 printed no blanks.png"/>
            <p:cNvPicPr preferRelativeResize="0"/>
            <p:nvPr/>
          </p:nvPicPr>
          <p:blipFill rotWithShape="1">
            <a:blip r:embed="rId3">
              <a:alphaModFix/>
            </a:blip>
            <a:srcRect l="96763" t="7476" r="8466" b="7467"/>
            <a:stretch/>
          </p:blipFill>
          <p:spPr>
            <a:xfrm flipH="1">
              <a:off x="3661554" y="1347450"/>
              <a:ext cx="356048" cy="24486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" name="Google Shape;1813;p127"/>
            <p:cNvSpPr/>
            <p:nvPr/>
          </p:nvSpPr>
          <p:spPr>
            <a:xfrm>
              <a:off x="3304875" y="2689850"/>
              <a:ext cx="356100" cy="3270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01" tIns="91401" rIns="91401" bIns="91401" anchor="ctr" anchorCtr="0"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0" name="Google Shape;1815;p127"/>
          <p:cNvSpPr/>
          <p:nvPr/>
        </p:nvSpPr>
        <p:spPr>
          <a:xfrm>
            <a:off x="5779407" y="1213946"/>
            <a:ext cx="1856305" cy="1432041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13" t="36195" r="91260" b="29140"/>
          <a:stretch/>
        </p:blipFill>
        <p:spPr>
          <a:xfrm>
            <a:off x="3667901" y="3796341"/>
            <a:ext cx="233314" cy="247454"/>
          </a:xfrm>
          <a:prstGeom prst="rect">
            <a:avLst/>
          </a:prstGeom>
        </p:spPr>
      </p:pic>
      <p:sp>
        <p:nvSpPr>
          <p:cNvPr id="16" name="Google Shape;1816;p127"/>
          <p:cNvSpPr txBox="1"/>
          <p:nvPr/>
        </p:nvSpPr>
        <p:spPr>
          <a:xfrm>
            <a:off x="3901214" y="1591804"/>
            <a:ext cx="1866957" cy="676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" sz="1800" b="0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前向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传播</a:t>
            </a:r>
            <a:r>
              <a:rPr kumimoji="0" lang="en" sz="1800" b="0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" sz="1800" b="0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计算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输出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2656677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131094"/>
            <a:ext cx="4638577" cy="850303"/>
          </a:xfrm>
        </p:spPr>
        <p:txBody>
          <a:bodyPr>
            <a:normAutofit fontScale="90000"/>
          </a:bodyPr>
          <a:lstStyle/>
          <a:p>
            <a:r>
              <a:rPr lang="zh-CN" altLang="en-US" sz="3000" dirty="0"/>
              <a:t>后向传播应用</a:t>
            </a:r>
            <a:r>
              <a:rPr lang="en-US" altLang="zh-CN" sz="3000" dirty="0"/>
              <a:t>:</a:t>
            </a:r>
            <a:br>
              <a:rPr lang="en-US" altLang="zh-CN" sz="3000" dirty="0"/>
            </a:br>
            <a:r>
              <a:rPr lang="en-US" altLang="zh-CN" sz="3000" dirty="0"/>
              <a:t>”</a:t>
            </a:r>
            <a:r>
              <a:rPr lang="zh-CN" altLang="en-US" sz="3000" dirty="0"/>
              <a:t>扁平化</a:t>
            </a:r>
            <a:r>
              <a:rPr lang="en-US" altLang="zh-CN" sz="3000" dirty="0"/>
              <a:t>” </a:t>
            </a:r>
            <a:r>
              <a:rPr lang="zh-CN" altLang="en-US" sz="3000" dirty="0"/>
              <a:t>梯度编码</a:t>
            </a:r>
            <a:r>
              <a:rPr lang="en-US" altLang="zh-CN" sz="3000" dirty="0"/>
              <a:t>:</a:t>
            </a:r>
            <a:endParaRPr lang="en-US" sz="3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Lecture 6 - </a:t>
            </a:r>
            <a:fld id="{AC1089D3-84F4-7045-A571-C61BEF9B13BC}" type="slidenum"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86</a:t>
            </a:fld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FFCB0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Google Shape;1808;p1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600700" y="930107"/>
            <a:ext cx="3359316" cy="461247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" name="Google Shape;1810;p127"/>
          <p:cNvGrpSpPr/>
          <p:nvPr/>
        </p:nvGrpSpPr>
        <p:grpSpPr>
          <a:xfrm>
            <a:off x="215669" y="2313692"/>
            <a:ext cx="4142509" cy="2611976"/>
            <a:chOff x="134200" y="1347450"/>
            <a:chExt cx="3883402" cy="2448601"/>
          </a:xfrm>
        </p:grpSpPr>
        <p:pic>
          <p:nvPicPr>
            <p:cNvPr id="6" name="Google Shape;1811;p127" descr="Lecture 4 - slide 41 printed no blanks.png"/>
            <p:cNvPicPr preferRelativeResize="0"/>
            <p:nvPr/>
          </p:nvPicPr>
          <p:blipFill rotWithShape="1">
            <a:blip r:embed="rId3">
              <a:alphaModFix/>
            </a:blip>
            <a:srcRect t="7467" r="53423" b="7476"/>
            <a:stretch/>
          </p:blipFill>
          <p:spPr>
            <a:xfrm>
              <a:off x="134200" y="1347450"/>
              <a:ext cx="3170673" cy="24486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" name="Google Shape;1812;p127" descr="Lecture 4 - slide 41 printed no blanks.png"/>
            <p:cNvPicPr preferRelativeResize="0"/>
            <p:nvPr/>
          </p:nvPicPr>
          <p:blipFill rotWithShape="1">
            <a:blip r:embed="rId3">
              <a:alphaModFix/>
            </a:blip>
            <a:srcRect l="96763" t="7476" r="8466" b="7467"/>
            <a:stretch/>
          </p:blipFill>
          <p:spPr>
            <a:xfrm flipH="1">
              <a:off x="3661554" y="1347450"/>
              <a:ext cx="356048" cy="24486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" name="Google Shape;1813;p127"/>
            <p:cNvSpPr/>
            <p:nvPr/>
          </p:nvSpPr>
          <p:spPr>
            <a:xfrm>
              <a:off x="3304875" y="2689850"/>
              <a:ext cx="356100" cy="3270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01" tIns="91401" rIns="91401" bIns="91401" anchor="ctr" anchorCtr="0"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0" name="Google Shape;1815;p127"/>
          <p:cNvSpPr/>
          <p:nvPr/>
        </p:nvSpPr>
        <p:spPr>
          <a:xfrm>
            <a:off x="5779407" y="1213946"/>
            <a:ext cx="1856305" cy="1432041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Google Shape;1816;p127"/>
          <p:cNvSpPr txBox="1"/>
          <p:nvPr/>
        </p:nvSpPr>
        <p:spPr>
          <a:xfrm>
            <a:off x="3901214" y="1591804"/>
            <a:ext cx="1866957" cy="676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lvl="0" defTabSz="685800">
              <a:defRPr/>
            </a:pPr>
            <a:r>
              <a:rPr lang="zh-CN" altLang="en-US" dirty="0">
                <a:solidFill>
                  <a:srgbClr val="4472C4"/>
                </a:solidFill>
              </a:rPr>
              <a:t>前向传播</a:t>
            </a:r>
            <a:r>
              <a:rPr lang="en-US" altLang="zh-CN" dirty="0">
                <a:solidFill>
                  <a:srgbClr val="4472C4"/>
                </a:solidFill>
              </a:rPr>
              <a:t>:</a:t>
            </a:r>
            <a:endParaRPr lang="zh-CN" altLang="en-US" dirty="0">
              <a:solidFill>
                <a:srgbClr val="4472C4"/>
              </a:solidFill>
            </a:endParaRPr>
          </a:p>
          <a:p>
            <a:pPr lvl="0" defTabSz="685800">
              <a:defRPr/>
            </a:pPr>
            <a:r>
              <a:rPr lang="zh-CN" altLang="en-US" dirty="0">
                <a:solidFill>
                  <a:srgbClr val="4472C4"/>
                </a:solidFill>
              </a:rPr>
              <a:t>计算输出</a:t>
            </a:r>
          </a:p>
        </p:txBody>
      </p:sp>
      <p:sp>
        <p:nvSpPr>
          <p:cNvPr id="12" name="Google Shape;1817;p127"/>
          <p:cNvSpPr/>
          <p:nvPr/>
        </p:nvSpPr>
        <p:spPr>
          <a:xfrm>
            <a:off x="5779406" y="2744968"/>
            <a:ext cx="3277396" cy="2799761"/>
          </a:xfrm>
          <a:prstGeom prst="rect">
            <a:avLst/>
          </a:prstGeom>
          <a:noFill/>
          <a:ln w="381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Google Shape;1818;p127"/>
          <p:cNvSpPr txBox="1"/>
          <p:nvPr/>
        </p:nvSpPr>
        <p:spPr>
          <a:xfrm>
            <a:off x="4017236" y="3756315"/>
            <a:ext cx="1634913" cy="676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后向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传播</a:t>
            </a:r>
            <a:r>
              <a:rPr kumimoji="0" lang="en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计算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梯度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13" t="36195" r="91260" b="29140"/>
          <a:stretch/>
        </p:blipFill>
        <p:spPr>
          <a:xfrm>
            <a:off x="3667901" y="3796341"/>
            <a:ext cx="233314" cy="247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72009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131094"/>
            <a:ext cx="4638577" cy="850303"/>
          </a:xfrm>
        </p:spPr>
        <p:txBody>
          <a:bodyPr>
            <a:normAutofit fontScale="90000"/>
          </a:bodyPr>
          <a:lstStyle/>
          <a:p>
            <a:r>
              <a:rPr lang="zh-CN" altLang="en-US" sz="3000" dirty="0"/>
              <a:t>后向传播应用</a:t>
            </a:r>
            <a:r>
              <a:rPr lang="en-US" altLang="zh-CN" sz="3000" dirty="0"/>
              <a:t>:</a:t>
            </a:r>
            <a:br>
              <a:rPr lang="en-US" altLang="zh-CN" sz="3000" dirty="0"/>
            </a:br>
            <a:r>
              <a:rPr lang="en-US" altLang="zh-CN" sz="3000" dirty="0"/>
              <a:t>”</a:t>
            </a:r>
            <a:r>
              <a:rPr lang="zh-CN" altLang="en-US" sz="3000" dirty="0"/>
              <a:t>扁平化</a:t>
            </a:r>
            <a:r>
              <a:rPr lang="en-US" altLang="zh-CN" sz="3000" dirty="0"/>
              <a:t>” </a:t>
            </a:r>
            <a:r>
              <a:rPr lang="zh-CN" altLang="en-US" sz="3000" dirty="0"/>
              <a:t>梯度编码</a:t>
            </a:r>
            <a:r>
              <a:rPr lang="en-US" altLang="zh-CN" sz="3000" dirty="0"/>
              <a:t>:</a:t>
            </a:r>
            <a:endParaRPr lang="en-US" sz="3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Lecture 6 - </a:t>
            </a:r>
            <a:fld id="{AC1089D3-84F4-7045-A571-C61BEF9B13BC}" type="slidenum"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87</a:t>
            </a:fld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FFCB0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Google Shape;1808;p1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600700" y="930107"/>
            <a:ext cx="3359316" cy="461247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" name="Google Shape;1810;p127"/>
          <p:cNvGrpSpPr/>
          <p:nvPr/>
        </p:nvGrpSpPr>
        <p:grpSpPr>
          <a:xfrm>
            <a:off x="215669" y="2313692"/>
            <a:ext cx="4142509" cy="2611976"/>
            <a:chOff x="134200" y="1347450"/>
            <a:chExt cx="3883402" cy="2448601"/>
          </a:xfrm>
        </p:grpSpPr>
        <p:pic>
          <p:nvPicPr>
            <p:cNvPr id="6" name="Google Shape;1811;p127" descr="Lecture 4 - slide 41 printed no blanks.png"/>
            <p:cNvPicPr preferRelativeResize="0"/>
            <p:nvPr/>
          </p:nvPicPr>
          <p:blipFill rotWithShape="1">
            <a:blip r:embed="rId3">
              <a:alphaModFix/>
            </a:blip>
            <a:srcRect t="7467" r="53423" b="7476"/>
            <a:stretch/>
          </p:blipFill>
          <p:spPr>
            <a:xfrm>
              <a:off x="134200" y="1347450"/>
              <a:ext cx="3170673" cy="24486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" name="Google Shape;1812;p127" descr="Lecture 4 - slide 41 printed no blanks.png"/>
            <p:cNvPicPr preferRelativeResize="0"/>
            <p:nvPr/>
          </p:nvPicPr>
          <p:blipFill rotWithShape="1">
            <a:blip r:embed="rId3">
              <a:alphaModFix/>
            </a:blip>
            <a:srcRect l="96763" t="7476" r="8466" b="7467"/>
            <a:stretch/>
          </p:blipFill>
          <p:spPr>
            <a:xfrm flipH="1">
              <a:off x="3661554" y="1347450"/>
              <a:ext cx="356048" cy="24486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" name="Google Shape;1813;p127"/>
            <p:cNvSpPr/>
            <p:nvPr/>
          </p:nvSpPr>
          <p:spPr>
            <a:xfrm>
              <a:off x="3304875" y="2689850"/>
              <a:ext cx="356100" cy="3270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01" tIns="91401" rIns="91401" bIns="91401" anchor="ctr" anchorCtr="0"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0" name="Google Shape;1815;p127"/>
          <p:cNvSpPr/>
          <p:nvPr/>
        </p:nvSpPr>
        <p:spPr>
          <a:xfrm>
            <a:off x="5779407" y="1213946"/>
            <a:ext cx="1856305" cy="1432041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Google Shape;1816;p127"/>
          <p:cNvSpPr txBox="1"/>
          <p:nvPr/>
        </p:nvSpPr>
        <p:spPr>
          <a:xfrm>
            <a:off x="3901214" y="1591804"/>
            <a:ext cx="1866957" cy="676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lvl="0" defTabSz="685800">
              <a:defRPr/>
            </a:pPr>
            <a:r>
              <a:rPr lang="zh-CN" altLang="en-US" dirty="0">
                <a:solidFill>
                  <a:srgbClr val="4472C4"/>
                </a:solidFill>
              </a:rPr>
              <a:t>前向传播</a:t>
            </a:r>
            <a:r>
              <a:rPr lang="en-US" altLang="zh-CN" dirty="0">
                <a:solidFill>
                  <a:srgbClr val="4472C4"/>
                </a:solidFill>
              </a:rPr>
              <a:t>:</a:t>
            </a:r>
            <a:endParaRPr lang="zh-CN" altLang="en-US" dirty="0">
              <a:solidFill>
                <a:srgbClr val="4472C4"/>
              </a:solidFill>
            </a:endParaRPr>
          </a:p>
          <a:p>
            <a:pPr lvl="0" defTabSz="685800">
              <a:defRPr/>
            </a:pPr>
            <a:r>
              <a:rPr lang="zh-CN" altLang="en-US" dirty="0">
                <a:solidFill>
                  <a:srgbClr val="4472C4"/>
                </a:solidFill>
              </a:rPr>
              <a:t>计算输出</a:t>
            </a:r>
          </a:p>
        </p:txBody>
      </p:sp>
      <p:sp>
        <p:nvSpPr>
          <p:cNvPr id="12" name="Google Shape;1817;p127"/>
          <p:cNvSpPr/>
          <p:nvPr/>
        </p:nvSpPr>
        <p:spPr>
          <a:xfrm>
            <a:off x="5779406" y="2744968"/>
            <a:ext cx="3277396" cy="339365"/>
          </a:xfrm>
          <a:prstGeom prst="rect">
            <a:avLst/>
          </a:prstGeom>
          <a:noFill/>
          <a:ln w="381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Google Shape;1818;p127"/>
          <p:cNvSpPr txBox="1"/>
          <p:nvPr/>
        </p:nvSpPr>
        <p:spPr>
          <a:xfrm>
            <a:off x="4536883" y="2702708"/>
            <a:ext cx="1115267" cy="423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Base case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13" t="36195" r="91260" b="29140"/>
          <a:stretch/>
        </p:blipFill>
        <p:spPr>
          <a:xfrm>
            <a:off x="3667901" y="3796341"/>
            <a:ext cx="233314" cy="247454"/>
          </a:xfrm>
          <a:prstGeom prst="rect">
            <a:avLst/>
          </a:prstGeom>
        </p:spPr>
      </p:pic>
      <p:sp>
        <p:nvSpPr>
          <p:cNvPr id="15" name="Google Shape;1817;p127"/>
          <p:cNvSpPr/>
          <p:nvPr/>
        </p:nvSpPr>
        <p:spPr>
          <a:xfrm>
            <a:off x="4020129" y="3658189"/>
            <a:ext cx="516755" cy="529079"/>
          </a:xfrm>
          <a:prstGeom prst="rect">
            <a:avLst/>
          </a:prstGeom>
          <a:noFill/>
          <a:ln w="381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9691604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131094"/>
            <a:ext cx="4638577" cy="850303"/>
          </a:xfrm>
        </p:spPr>
        <p:txBody>
          <a:bodyPr>
            <a:normAutofit fontScale="90000"/>
          </a:bodyPr>
          <a:lstStyle/>
          <a:p>
            <a:r>
              <a:rPr lang="zh-CN" altLang="en-US" sz="3000" dirty="0"/>
              <a:t>后向传播应用</a:t>
            </a:r>
            <a:r>
              <a:rPr lang="en-US" altLang="zh-CN" sz="3000" dirty="0"/>
              <a:t>:</a:t>
            </a:r>
            <a:br>
              <a:rPr lang="en-US" altLang="zh-CN" sz="3000" dirty="0"/>
            </a:br>
            <a:r>
              <a:rPr lang="en-US" altLang="zh-CN" sz="3000" dirty="0"/>
              <a:t>”</a:t>
            </a:r>
            <a:r>
              <a:rPr lang="zh-CN" altLang="en-US" sz="3000" dirty="0"/>
              <a:t>扁平化</a:t>
            </a:r>
            <a:r>
              <a:rPr lang="en-US" altLang="zh-CN" sz="3000" dirty="0"/>
              <a:t>” </a:t>
            </a:r>
            <a:r>
              <a:rPr lang="zh-CN" altLang="en-US" sz="3000" dirty="0"/>
              <a:t>梯度编码</a:t>
            </a:r>
            <a:r>
              <a:rPr lang="en-US" altLang="zh-CN" sz="3000" dirty="0"/>
              <a:t>:</a:t>
            </a:r>
            <a:endParaRPr lang="en-US" sz="3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Lecture 6 - </a:t>
            </a:r>
            <a:fld id="{AC1089D3-84F4-7045-A571-C61BEF9B13BC}" type="slidenum"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88</a:t>
            </a:fld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FFCB0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Google Shape;1808;p1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600700" y="930107"/>
            <a:ext cx="3359316" cy="461247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" name="Google Shape;1810;p127"/>
          <p:cNvGrpSpPr/>
          <p:nvPr/>
        </p:nvGrpSpPr>
        <p:grpSpPr>
          <a:xfrm>
            <a:off x="215669" y="2313692"/>
            <a:ext cx="4142509" cy="2611976"/>
            <a:chOff x="134200" y="1347450"/>
            <a:chExt cx="3883402" cy="2448601"/>
          </a:xfrm>
        </p:grpSpPr>
        <p:pic>
          <p:nvPicPr>
            <p:cNvPr id="6" name="Google Shape;1811;p127" descr="Lecture 4 - slide 41 printed no blanks.png"/>
            <p:cNvPicPr preferRelativeResize="0"/>
            <p:nvPr/>
          </p:nvPicPr>
          <p:blipFill rotWithShape="1">
            <a:blip r:embed="rId3">
              <a:alphaModFix/>
            </a:blip>
            <a:srcRect t="7467" r="53423" b="7476"/>
            <a:stretch/>
          </p:blipFill>
          <p:spPr>
            <a:xfrm>
              <a:off x="134200" y="1347450"/>
              <a:ext cx="3170673" cy="24486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" name="Google Shape;1812;p127" descr="Lecture 4 - slide 41 printed no blanks.png"/>
            <p:cNvPicPr preferRelativeResize="0"/>
            <p:nvPr/>
          </p:nvPicPr>
          <p:blipFill rotWithShape="1">
            <a:blip r:embed="rId3">
              <a:alphaModFix/>
            </a:blip>
            <a:srcRect l="96763" t="7476" r="8466" b="7467"/>
            <a:stretch/>
          </p:blipFill>
          <p:spPr>
            <a:xfrm flipH="1">
              <a:off x="3661554" y="1347450"/>
              <a:ext cx="356048" cy="24486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" name="Google Shape;1813;p127"/>
            <p:cNvSpPr/>
            <p:nvPr/>
          </p:nvSpPr>
          <p:spPr>
            <a:xfrm>
              <a:off x="3304875" y="2689850"/>
              <a:ext cx="356100" cy="3270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01" tIns="91401" rIns="91401" bIns="91401" anchor="ctr" anchorCtr="0"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0" name="Google Shape;1815;p127"/>
          <p:cNvSpPr/>
          <p:nvPr/>
        </p:nvSpPr>
        <p:spPr>
          <a:xfrm>
            <a:off x="5779407" y="1213946"/>
            <a:ext cx="1856305" cy="1432041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Google Shape;1816;p127"/>
          <p:cNvSpPr txBox="1"/>
          <p:nvPr/>
        </p:nvSpPr>
        <p:spPr>
          <a:xfrm>
            <a:off x="3901214" y="1591804"/>
            <a:ext cx="1866957" cy="676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lvl="0" defTabSz="685800">
              <a:defRPr/>
            </a:pPr>
            <a:r>
              <a:rPr lang="zh-CN" altLang="en-US" dirty="0">
                <a:solidFill>
                  <a:srgbClr val="4472C4"/>
                </a:solidFill>
              </a:rPr>
              <a:t>前向传播</a:t>
            </a:r>
            <a:r>
              <a:rPr lang="en-US" altLang="zh-CN" dirty="0">
                <a:solidFill>
                  <a:srgbClr val="4472C4"/>
                </a:solidFill>
              </a:rPr>
              <a:t>:</a:t>
            </a:r>
            <a:endParaRPr lang="zh-CN" altLang="en-US" dirty="0">
              <a:solidFill>
                <a:srgbClr val="4472C4"/>
              </a:solidFill>
            </a:endParaRPr>
          </a:p>
          <a:p>
            <a:pPr lvl="0" defTabSz="685800">
              <a:defRPr/>
            </a:pPr>
            <a:r>
              <a:rPr lang="zh-CN" altLang="en-US" dirty="0">
                <a:solidFill>
                  <a:srgbClr val="4472C4"/>
                </a:solidFill>
              </a:rPr>
              <a:t>计算输出</a:t>
            </a:r>
          </a:p>
        </p:txBody>
      </p:sp>
      <p:sp>
        <p:nvSpPr>
          <p:cNvPr id="12" name="Google Shape;1817;p127"/>
          <p:cNvSpPr/>
          <p:nvPr/>
        </p:nvSpPr>
        <p:spPr>
          <a:xfrm>
            <a:off x="5779406" y="3034843"/>
            <a:ext cx="3277396" cy="339365"/>
          </a:xfrm>
          <a:prstGeom prst="rect">
            <a:avLst/>
          </a:prstGeom>
          <a:noFill/>
          <a:ln w="381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Google Shape;1818;p127"/>
          <p:cNvSpPr txBox="1"/>
          <p:nvPr/>
        </p:nvSpPr>
        <p:spPr>
          <a:xfrm>
            <a:off x="4536883" y="2992583"/>
            <a:ext cx="1115267" cy="423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Sigmoid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13" t="36195" r="91260" b="29140"/>
          <a:stretch/>
        </p:blipFill>
        <p:spPr>
          <a:xfrm>
            <a:off x="3667901" y="3796341"/>
            <a:ext cx="233314" cy="247454"/>
          </a:xfrm>
          <a:prstGeom prst="rect">
            <a:avLst/>
          </a:prstGeom>
        </p:spPr>
      </p:pic>
      <p:sp>
        <p:nvSpPr>
          <p:cNvPr id="15" name="Google Shape;1817;p127"/>
          <p:cNvSpPr/>
          <p:nvPr/>
        </p:nvSpPr>
        <p:spPr>
          <a:xfrm flipH="1">
            <a:off x="3188616" y="3658189"/>
            <a:ext cx="1169561" cy="529079"/>
          </a:xfrm>
          <a:prstGeom prst="rect">
            <a:avLst/>
          </a:prstGeom>
          <a:noFill/>
          <a:ln w="381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Google Shape;1817;p127"/>
          <p:cNvSpPr/>
          <p:nvPr/>
        </p:nvSpPr>
        <p:spPr>
          <a:xfrm>
            <a:off x="5837145" y="2271271"/>
            <a:ext cx="1558183" cy="312263"/>
          </a:xfrm>
          <a:prstGeom prst="rect">
            <a:avLst/>
          </a:prstGeom>
          <a:noFill/>
          <a:ln w="381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0028014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131094"/>
            <a:ext cx="4638577" cy="850303"/>
          </a:xfrm>
        </p:spPr>
        <p:txBody>
          <a:bodyPr>
            <a:normAutofit fontScale="90000"/>
          </a:bodyPr>
          <a:lstStyle/>
          <a:p>
            <a:r>
              <a:rPr lang="zh-CN" altLang="en-US" sz="3000" dirty="0"/>
              <a:t>后向传播应用</a:t>
            </a:r>
            <a:r>
              <a:rPr lang="en-US" altLang="zh-CN" sz="3000" dirty="0"/>
              <a:t>:</a:t>
            </a:r>
            <a:br>
              <a:rPr lang="en-US" altLang="zh-CN" sz="3000" dirty="0"/>
            </a:br>
            <a:r>
              <a:rPr lang="en-US" altLang="zh-CN" sz="3000" dirty="0"/>
              <a:t>”</a:t>
            </a:r>
            <a:r>
              <a:rPr lang="zh-CN" altLang="en-US" sz="3000" dirty="0"/>
              <a:t>扁平化</a:t>
            </a:r>
            <a:r>
              <a:rPr lang="en-US" altLang="zh-CN" sz="3000" dirty="0"/>
              <a:t>” </a:t>
            </a:r>
            <a:r>
              <a:rPr lang="zh-CN" altLang="en-US" sz="3000" dirty="0"/>
              <a:t>梯度编码</a:t>
            </a:r>
            <a:r>
              <a:rPr lang="en-US" altLang="zh-CN" sz="3000" dirty="0"/>
              <a:t>:</a:t>
            </a:r>
            <a:endParaRPr lang="en-US" sz="3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Lecture 6 - </a:t>
            </a:r>
            <a:fld id="{AC1089D3-84F4-7045-A571-C61BEF9B13BC}" type="slidenum"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89</a:t>
            </a:fld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FFCB0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Google Shape;1808;p1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600700" y="930107"/>
            <a:ext cx="3359316" cy="461247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" name="Google Shape;1810;p127"/>
          <p:cNvGrpSpPr/>
          <p:nvPr/>
        </p:nvGrpSpPr>
        <p:grpSpPr>
          <a:xfrm>
            <a:off x="215669" y="2313692"/>
            <a:ext cx="4142509" cy="2611976"/>
            <a:chOff x="134200" y="1347450"/>
            <a:chExt cx="3883402" cy="2448601"/>
          </a:xfrm>
        </p:grpSpPr>
        <p:pic>
          <p:nvPicPr>
            <p:cNvPr id="6" name="Google Shape;1811;p127" descr="Lecture 4 - slide 41 printed no blanks.png"/>
            <p:cNvPicPr preferRelativeResize="0"/>
            <p:nvPr/>
          </p:nvPicPr>
          <p:blipFill rotWithShape="1">
            <a:blip r:embed="rId3">
              <a:alphaModFix/>
            </a:blip>
            <a:srcRect t="7467" r="53423" b="7476"/>
            <a:stretch/>
          </p:blipFill>
          <p:spPr>
            <a:xfrm>
              <a:off x="134200" y="1347450"/>
              <a:ext cx="3170673" cy="24486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" name="Google Shape;1812;p127" descr="Lecture 4 - slide 41 printed no blanks.png"/>
            <p:cNvPicPr preferRelativeResize="0"/>
            <p:nvPr/>
          </p:nvPicPr>
          <p:blipFill rotWithShape="1">
            <a:blip r:embed="rId3">
              <a:alphaModFix/>
            </a:blip>
            <a:srcRect l="96763" t="7476" r="8466" b="7467"/>
            <a:stretch/>
          </p:blipFill>
          <p:spPr>
            <a:xfrm flipH="1">
              <a:off x="3661554" y="1347450"/>
              <a:ext cx="356048" cy="24486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" name="Google Shape;1813;p127"/>
            <p:cNvSpPr/>
            <p:nvPr/>
          </p:nvSpPr>
          <p:spPr>
            <a:xfrm>
              <a:off x="3304875" y="2689850"/>
              <a:ext cx="356100" cy="3270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01" tIns="91401" rIns="91401" bIns="91401" anchor="ctr" anchorCtr="0"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0" name="Google Shape;1815;p127"/>
          <p:cNvSpPr/>
          <p:nvPr/>
        </p:nvSpPr>
        <p:spPr>
          <a:xfrm>
            <a:off x="5779407" y="1213946"/>
            <a:ext cx="1856305" cy="1432041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Google Shape;1816;p127"/>
          <p:cNvSpPr txBox="1"/>
          <p:nvPr/>
        </p:nvSpPr>
        <p:spPr>
          <a:xfrm>
            <a:off x="3901214" y="1591804"/>
            <a:ext cx="1866957" cy="676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lvl="0" defTabSz="685800">
              <a:defRPr/>
            </a:pPr>
            <a:r>
              <a:rPr lang="zh-CN" altLang="en-US" dirty="0">
                <a:solidFill>
                  <a:srgbClr val="4472C4"/>
                </a:solidFill>
              </a:rPr>
              <a:t>前向传播</a:t>
            </a:r>
            <a:r>
              <a:rPr lang="en-US" altLang="zh-CN" dirty="0">
                <a:solidFill>
                  <a:srgbClr val="4472C4"/>
                </a:solidFill>
              </a:rPr>
              <a:t>:</a:t>
            </a:r>
            <a:endParaRPr lang="zh-CN" altLang="en-US" dirty="0">
              <a:solidFill>
                <a:srgbClr val="4472C4"/>
              </a:solidFill>
            </a:endParaRPr>
          </a:p>
          <a:p>
            <a:pPr lvl="0" defTabSz="685800">
              <a:defRPr/>
            </a:pPr>
            <a:r>
              <a:rPr lang="zh-CN" altLang="en-US" dirty="0">
                <a:solidFill>
                  <a:srgbClr val="4472C4"/>
                </a:solidFill>
              </a:rPr>
              <a:t>计算输出</a:t>
            </a:r>
          </a:p>
        </p:txBody>
      </p:sp>
      <p:sp>
        <p:nvSpPr>
          <p:cNvPr id="12" name="Google Shape;1817;p127"/>
          <p:cNvSpPr/>
          <p:nvPr/>
        </p:nvSpPr>
        <p:spPr>
          <a:xfrm>
            <a:off x="5779406" y="3345926"/>
            <a:ext cx="3277396" cy="530258"/>
          </a:xfrm>
          <a:prstGeom prst="rect">
            <a:avLst/>
          </a:prstGeom>
          <a:noFill/>
          <a:ln w="381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Google Shape;1818;p127"/>
          <p:cNvSpPr txBox="1"/>
          <p:nvPr/>
        </p:nvSpPr>
        <p:spPr>
          <a:xfrm>
            <a:off x="4977352" y="3395580"/>
            <a:ext cx="674797" cy="423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加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13" t="36195" r="91260" b="29140"/>
          <a:stretch/>
        </p:blipFill>
        <p:spPr>
          <a:xfrm>
            <a:off x="3667901" y="3796341"/>
            <a:ext cx="233314" cy="247454"/>
          </a:xfrm>
          <a:prstGeom prst="rect">
            <a:avLst/>
          </a:prstGeom>
        </p:spPr>
      </p:pic>
      <p:sp>
        <p:nvSpPr>
          <p:cNvPr id="16" name="Google Shape;1817;p127"/>
          <p:cNvSpPr/>
          <p:nvPr/>
        </p:nvSpPr>
        <p:spPr>
          <a:xfrm>
            <a:off x="5837145" y="1988466"/>
            <a:ext cx="1558183" cy="312263"/>
          </a:xfrm>
          <a:prstGeom prst="rect">
            <a:avLst/>
          </a:prstGeom>
          <a:noFill/>
          <a:ln w="381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Freeform 16"/>
          <p:cNvSpPr/>
          <p:nvPr/>
        </p:nvSpPr>
        <p:spPr>
          <a:xfrm>
            <a:off x="254524" y="2978282"/>
            <a:ext cx="3308808" cy="1845297"/>
          </a:xfrm>
          <a:custGeom>
            <a:avLst/>
            <a:gdLst>
              <a:gd name="connsiteX0" fmla="*/ 2724346 w 4411744"/>
              <a:gd name="connsiteY0" fmla="*/ 9427 h 2469823"/>
              <a:gd name="connsiteX1" fmla="*/ 2724346 w 4411744"/>
              <a:gd name="connsiteY1" fmla="*/ 669304 h 2469823"/>
              <a:gd name="connsiteX2" fmla="*/ 3035431 w 4411744"/>
              <a:gd name="connsiteY2" fmla="*/ 669304 h 2469823"/>
              <a:gd name="connsiteX3" fmla="*/ 3157979 w 4411744"/>
              <a:gd name="connsiteY3" fmla="*/ 1168924 h 2469823"/>
              <a:gd name="connsiteX4" fmla="*/ 1036948 w 4411744"/>
              <a:gd name="connsiteY4" fmla="*/ 1875934 h 2469823"/>
              <a:gd name="connsiteX5" fmla="*/ 0 w 4411744"/>
              <a:gd name="connsiteY5" fmla="*/ 1875934 h 2469823"/>
              <a:gd name="connsiteX6" fmla="*/ 0 w 4411744"/>
              <a:gd name="connsiteY6" fmla="*/ 2469823 h 2469823"/>
              <a:gd name="connsiteX7" fmla="*/ 801278 w 4411744"/>
              <a:gd name="connsiteY7" fmla="*/ 2469823 h 2469823"/>
              <a:gd name="connsiteX8" fmla="*/ 3148553 w 4411744"/>
              <a:gd name="connsiteY8" fmla="*/ 1574277 h 2469823"/>
              <a:gd name="connsiteX9" fmla="*/ 4411744 w 4411744"/>
              <a:gd name="connsiteY9" fmla="*/ 1574277 h 2469823"/>
              <a:gd name="connsiteX10" fmla="*/ 4411744 w 4411744"/>
              <a:gd name="connsiteY10" fmla="*/ 970961 h 2469823"/>
              <a:gd name="connsiteX11" fmla="*/ 3535051 w 4411744"/>
              <a:gd name="connsiteY11" fmla="*/ 970961 h 2469823"/>
              <a:gd name="connsiteX12" fmla="*/ 3535051 w 4411744"/>
              <a:gd name="connsiteY12" fmla="*/ 0 h 2469823"/>
              <a:gd name="connsiteX13" fmla="*/ 2724346 w 4411744"/>
              <a:gd name="connsiteY13" fmla="*/ 9427 h 2469823"/>
              <a:gd name="connsiteX0" fmla="*/ 2724346 w 4411744"/>
              <a:gd name="connsiteY0" fmla="*/ 0 h 2460396"/>
              <a:gd name="connsiteX1" fmla="*/ 2724346 w 4411744"/>
              <a:gd name="connsiteY1" fmla="*/ 659877 h 2460396"/>
              <a:gd name="connsiteX2" fmla="*/ 3035431 w 4411744"/>
              <a:gd name="connsiteY2" fmla="*/ 659877 h 2460396"/>
              <a:gd name="connsiteX3" fmla="*/ 3157979 w 4411744"/>
              <a:gd name="connsiteY3" fmla="*/ 1159497 h 2460396"/>
              <a:gd name="connsiteX4" fmla="*/ 1036948 w 4411744"/>
              <a:gd name="connsiteY4" fmla="*/ 1866507 h 2460396"/>
              <a:gd name="connsiteX5" fmla="*/ 0 w 4411744"/>
              <a:gd name="connsiteY5" fmla="*/ 1866507 h 2460396"/>
              <a:gd name="connsiteX6" fmla="*/ 0 w 4411744"/>
              <a:gd name="connsiteY6" fmla="*/ 2460396 h 2460396"/>
              <a:gd name="connsiteX7" fmla="*/ 801278 w 4411744"/>
              <a:gd name="connsiteY7" fmla="*/ 2460396 h 2460396"/>
              <a:gd name="connsiteX8" fmla="*/ 3148553 w 4411744"/>
              <a:gd name="connsiteY8" fmla="*/ 1564850 h 2460396"/>
              <a:gd name="connsiteX9" fmla="*/ 4411744 w 4411744"/>
              <a:gd name="connsiteY9" fmla="*/ 1564850 h 2460396"/>
              <a:gd name="connsiteX10" fmla="*/ 4411744 w 4411744"/>
              <a:gd name="connsiteY10" fmla="*/ 961534 h 2460396"/>
              <a:gd name="connsiteX11" fmla="*/ 3535051 w 4411744"/>
              <a:gd name="connsiteY11" fmla="*/ 961534 h 2460396"/>
              <a:gd name="connsiteX12" fmla="*/ 3337088 w 4411744"/>
              <a:gd name="connsiteY12" fmla="*/ 9426 h 2460396"/>
              <a:gd name="connsiteX13" fmla="*/ 2724346 w 4411744"/>
              <a:gd name="connsiteY13" fmla="*/ 0 h 2460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411744" h="2460396">
                <a:moveTo>
                  <a:pt x="2724346" y="0"/>
                </a:moveTo>
                <a:lnTo>
                  <a:pt x="2724346" y="659877"/>
                </a:lnTo>
                <a:lnTo>
                  <a:pt x="3035431" y="659877"/>
                </a:lnTo>
                <a:lnTo>
                  <a:pt x="3157979" y="1159497"/>
                </a:lnTo>
                <a:lnTo>
                  <a:pt x="1036948" y="1866507"/>
                </a:lnTo>
                <a:lnTo>
                  <a:pt x="0" y="1866507"/>
                </a:lnTo>
                <a:lnTo>
                  <a:pt x="0" y="2460396"/>
                </a:lnTo>
                <a:lnTo>
                  <a:pt x="801278" y="2460396"/>
                </a:lnTo>
                <a:lnTo>
                  <a:pt x="3148553" y="1564850"/>
                </a:lnTo>
                <a:lnTo>
                  <a:pt x="4411744" y="1564850"/>
                </a:lnTo>
                <a:lnTo>
                  <a:pt x="4411744" y="961534"/>
                </a:lnTo>
                <a:lnTo>
                  <a:pt x="3535051" y="961534"/>
                </a:lnTo>
                <a:lnTo>
                  <a:pt x="3337088" y="9426"/>
                </a:lnTo>
                <a:lnTo>
                  <a:pt x="2724346" y="0"/>
                </a:lnTo>
                <a:close/>
              </a:path>
            </a:pathLst>
          </a:cu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474561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图像特征</a:t>
            </a:r>
            <a:r>
              <a:rPr lang="en-US" dirty="0"/>
              <a:t>: </a:t>
            </a:r>
            <a:r>
              <a:rPr lang="zh-CN" altLang="en-US" dirty="0"/>
              <a:t>方向梯度直方图</a:t>
            </a:r>
            <a:r>
              <a:rPr lang="en-US" altLang="zh-CN" dirty="0"/>
              <a:t>( </a:t>
            </a:r>
            <a:r>
              <a:rPr lang="en-US" dirty="0"/>
              <a:t>Histogram of Oriented Gradients</a:t>
            </a:r>
            <a:r>
              <a:rPr lang="zh-CN" altLang="en-US" dirty="0"/>
              <a:t>，</a:t>
            </a:r>
            <a:r>
              <a:rPr lang="en-US" dirty="0" err="1"/>
              <a:t>HoG</a:t>
            </a:r>
            <a:r>
              <a:rPr lang="en-US" dirty="0"/>
              <a:t>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ctr" defTabSz="685800" rtl="0" eaLnBrk="1" latinLnBrk="0" hangingPunct="1">
              <a:defRPr sz="1500" kern="1200">
                <a:solidFill>
                  <a:srgbClr val="FFCB05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Lecture 5 - </a:t>
            </a:r>
            <a:fld id="{AC1089D3-84F4-7045-A571-C61BEF9B13BC}" type="slidenum"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FFCB0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Google Shape;1859;p10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8483" y="1728645"/>
            <a:ext cx="3041134" cy="2281332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865;p103"/>
          <p:cNvSpPr txBox="1"/>
          <p:nvPr/>
        </p:nvSpPr>
        <p:spPr>
          <a:xfrm>
            <a:off x="390672" y="4006536"/>
            <a:ext cx="3196754" cy="15818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342900" marR="0" lvl="0" indent="-34290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zh-CN" altLang="en-US" sz="16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计算各像素点边缘方向</a:t>
            </a:r>
            <a:r>
              <a:rPr kumimoji="0" lang="en-US" altLang="zh-CN" sz="16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</a:t>
            </a:r>
            <a:r>
              <a:rPr kumimoji="0" lang="zh-CN" altLang="en-US" sz="16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强度</a:t>
            </a:r>
            <a:endParaRPr kumimoji="0" lang="en-US" sz="16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42900" marR="0" lvl="0" indent="-34290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zh-CN" altLang="en-US" sz="16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将图像分为 </a:t>
            </a:r>
            <a:r>
              <a:rPr kumimoji="0" lang="en-US" sz="16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8x8 </a:t>
            </a:r>
            <a:r>
              <a:rPr kumimoji="0" lang="zh-CN" altLang="en-US" sz="16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子区域</a:t>
            </a:r>
            <a:endParaRPr kumimoji="0" lang="en-US" sz="16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42900" marR="0" lvl="0" indent="-34290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zh-CN" altLang="en-US" sz="16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在每个区域计算边缘方向直方图，边缘强度作为权重</a:t>
            </a:r>
            <a:endParaRPr kumimoji="0" sz="16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Google Shape;1867;p103"/>
          <p:cNvSpPr txBox="1"/>
          <p:nvPr/>
        </p:nvSpPr>
        <p:spPr>
          <a:xfrm>
            <a:off x="5818489" y="5343407"/>
            <a:ext cx="3268496" cy="2981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7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Lowe, “Object recognition from local scale-invariant features”, ICCV 1999</a:t>
            </a:r>
            <a:endParaRPr kumimoji="0" sz="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7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Dalal</a:t>
            </a:r>
            <a:r>
              <a:rPr kumimoji="0" lang="en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and </a:t>
            </a:r>
            <a:r>
              <a:rPr kumimoji="0" lang="en" sz="7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Triggs</a:t>
            </a:r>
            <a:r>
              <a:rPr kumimoji="0" lang="en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"Histograms of oriented gradients for human detection," CVPR 2005</a:t>
            </a:r>
            <a:endParaRPr kumimoji="0" sz="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9067470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131094"/>
            <a:ext cx="4638577" cy="850303"/>
          </a:xfrm>
        </p:spPr>
        <p:txBody>
          <a:bodyPr>
            <a:normAutofit fontScale="90000"/>
          </a:bodyPr>
          <a:lstStyle/>
          <a:p>
            <a:r>
              <a:rPr lang="zh-CN" altLang="en-US" sz="3000" dirty="0"/>
              <a:t>后向传播应用</a:t>
            </a:r>
            <a:r>
              <a:rPr lang="en-US" altLang="zh-CN" sz="3000" dirty="0"/>
              <a:t>:</a:t>
            </a:r>
            <a:br>
              <a:rPr lang="en-US" altLang="zh-CN" sz="3000" dirty="0"/>
            </a:br>
            <a:r>
              <a:rPr lang="en-US" altLang="zh-CN" sz="3000" dirty="0"/>
              <a:t>”</a:t>
            </a:r>
            <a:r>
              <a:rPr lang="zh-CN" altLang="en-US" sz="3000" dirty="0"/>
              <a:t>扁平化</a:t>
            </a:r>
            <a:r>
              <a:rPr lang="en-US" altLang="zh-CN" sz="3000" dirty="0"/>
              <a:t>” </a:t>
            </a:r>
            <a:r>
              <a:rPr lang="zh-CN" altLang="en-US" sz="3000" dirty="0"/>
              <a:t>梯度编码</a:t>
            </a:r>
            <a:r>
              <a:rPr lang="en-US" altLang="zh-CN" sz="3000" dirty="0"/>
              <a:t>:</a:t>
            </a:r>
            <a:endParaRPr lang="en-US" sz="3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Lecture 6 - </a:t>
            </a:r>
            <a:fld id="{AC1089D3-84F4-7045-A571-C61BEF9B13BC}" type="slidenum"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90</a:t>
            </a:fld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FFCB0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Google Shape;1808;p1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600700" y="930107"/>
            <a:ext cx="3359316" cy="461247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" name="Google Shape;1810;p127"/>
          <p:cNvGrpSpPr/>
          <p:nvPr/>
        </p:nvGrpSpPr>
        <p:grpSpPr>
          <a:xfrm>
            <a:off x="215669" y="2313692"/>
            <a:ext cx="4142509" cy="2611976"/>
            <a:chOff x="134200" y="1347450"/>
            <a:chExt cx="3883402" cy="2448601"/>
          </a:xfrm>
        </p:grpSpPr>
        <p:pic>
          <p:nvPicPr>
            <p:cNvPr id="6" name="Google Shape;1811;p127" descr="Lecture 4 - slide 41 printed no blanks.png"/>
            <p:cNvPicPr preferRelativeResize="0"/>
            <p:nvPr/>
          </p:nvPicPr>
          <p:blipFill rotWithShape="1">
            <a:blip r:embed="rId3">
              <a:alphaModFix/>
            </a:blip>
            <a:srcRect t="7467" r="53423" b="7476"/>
            <a:stretch/>
          </p:blipFill>
          <p:spPr>
            <a:xfrm>
              <a:off x="134200" y="1347450"/>
              <a:ext cx="3170673" cy="24486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" name="Google Shape;1812;p127" descr="Lecture 4 - slide 41 printed no blanks.png"/>
            <p:cNvPicPr preferRelativeResize="0"/>
            <p:nvPr/>
          </p:nvPicPr>
          <p:blipFill rotWithShape="1">
            <a:blip r:embed="rId3">
              <a:alphaModFix/>
            </a:blip>
            <a:srcRect l="96763" t="7476" r="8466" b="7467"/>
            <a:stretch/>
          </p:blipFill>
          <p:spPr>
            <a:xfrm flipH="1">
              <a:off x="3661554" y="1347450"/>
              <a:ext cx="356048" cy="24486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" name="Google Shape;1813;p127"/>
            <p:cNvSpPr/>
            <p:nvPr/>
          </p:nvSpPr>
          <p:spPr>
            <a:xfrm>
              <a:off x="3304875" y="2689850"/>
              <a:ext cx="356100" cy="3270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01" tIns="91401" rIns="91401" bIns="91401" anchor="ctr" anchorCtr="0"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0" name="Google Shape;1815;p127"/>
          <p:cNvSpPr/>
          <p:nvPr/>
        </p:nvSpPr>
        <p:spPr>
          <a:xfrm>
            <a:off x="5779407" y="1213946"/>
            <a:ext cx="1856305" cy="1432041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Google Shape;1816;p127"/>
          <p:cNvSpPr txBox="1"/>
          <p:nvPr/>
        </p:nvSpPr>
        <p:spPr>
          <a:xfrm>
            <a:off x="3901214" y="1591804"/>
            <a:ext cx="1866957" cy="676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lvl="0" defTabSz="685800">
              <a:defRPr/>
            </a:pPr>
            <a:r>
              <a:rPr lang="zh-CN" altLang="en-US" dirty="0">
                <a:solidFill>
                  <a:srgbClr val="4472C4"/>
                </a:solidFill>
              </a:rPr>
              <a:t>前向传播</a:t>
            </a:r>
            <a:r>
              <a:rPr lang="en-US" altLang="zh-CN" dirty="0">
                <a:solidFill>
                  <a:srgbClr val="4472C4"/>
                </a:solidFill>
              </a:rPr>
              <a:t>:</a:t>
            </a:r>
            <a:endParaRPr lang="zh-CN" altLang="en-US" dirty="0">
              <a:solidFill>
                <a:srgbClr val="4472C4"/>
              </a:solidFill>
            </a:endParaRPr>
          </a:p>
          <a:p>
            <a:pPr lvl="0" defTabSz="685800">
              <a:defRPr/>
            </a:pPr>
            <a:r>
              <a:rPr lang="zh-CN" altLang="en-US" dirty="0">
                <a:solidFill>
                  <a:srgbClr val="4472C4"/>
                </a:solidFill>
              </a:rPr>
              <a:t>计算输出</a:t>
            </a:r>
          </a:p>
        </p:txBody>
      </p:sp>
      <p:sp>
        <p:nvSpPr>
          <p:cNvPr id="12" name="Google Shape;1817;p127"/>
          <p:cNvSpPr/>
          <p:nvPr/>
        </p:nvSpPr>
        <p:spPr>
          <a:xfrm>
            <a:off x="5779406" y="3876185"/>
            <a:ext cx="3277396" cy="530258"/>
          </a:xfrm>
          <a:prstGeom prst="rect">
            <a:avLst/>
          </a:prstGeom>
          <a:noFill/>
          <a:ln w="381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Google Shape;1818;p127"/>
          <p:cNvSpPr txBox="1"/>
          <p:nvPr/>
        </p:nvSpPr>
        <p:spPr>
          <a:xfrm>
            <a:off x="4977352" y="3925839"/>
            <a:ext cx="674797" cy="423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加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13" t="36195" r="91260" b="29140"/>
          <a:stretch/>
        </p:blipFill>
        <p:spPr>
          <a:xfrm>
            <a:off x="3667901" y="3796341"/>
            <a:ext cx="233314" cy="247454"/>
          </a:xfrm>
          <a:prstGeom prst="rect">
            <a:avLst/>
          </a:prstGeom>
        </p:spPr>
      </p:pic>
      <p:sp>
        <p:nvSpPr>
          <p:cNvPr id="16" name="Google Shape;1817;p127"/>
          <p:cNvSpPr/>
          <p:nvPr/>
        </p:nvSpPr>
        <p:spPr>
          <a:xfrm>
            <a:off x="5837145" y="1726871"/>
            <a:ext cx="1558183" cy="312263"/>
          </a:xfrm>
          <a:prstGeom prst="rect">
            <a:avLst/>
          </a:prstGeom>
          <a:noFill/>
          <a:ln w="381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Google Shape;1817;p127"/>
          <p:cNvSpPr/>
          <p:nvPr/>
        </p:nvSpPr>
        <p:spPr>
          <a:xfrm flipH="1">
            <a:off x="1374290" y="2512832"/>
            <a:ext cx="1361561" cy="1483544"/>
          </a:xfrm>
          <a:prstGeom prst="rect">
            <a:avLst/>
          </a:prstGeom>
          <a:noFill/>
          <a:ln w="381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4559690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131094"/>
            <a:ext cx="4638577" cy="850303"/>
          </a:xfrm>
        </p:spPr>
        <p:txBody>
          <a:bodyPr>
            <a:normAutofit fontScale="90000"/>
          </a:bodyPr>
          <a:lstStyle/>
          <a:p>
            <a:r>
              <a:rPr lang="zh-CN" altLang="en-US" sz="3000" dirty="0"/>
              <a:t>后向传播应用</a:t>
            </a:r>
            <a:r>
              <a:rPr lang="en-US" altLang="zh-CN" sz="3000" dirty="0"/>
              <a:t>:</a:t>
            </a:r>
            <a:br>
              <a:rPr lang="en-US" altLang="zh-CN" sz="3000" dirty="0"/>
            </a:br>
            <a:r>
              <a:rPr lang="en-US" altLang="zh-CN" sz="3000" dirty="0"/>
              <a:t>”</a:t>
            </a:r>
            <a:r>
              <a:rPr lang="zh-CN" altLang="en-US" sz="3000" dirty="0"/>
              <a:t>扁平化</a:t>
            </a:r>
            <a:r>
              <a:rPr lang="en-US" altLang="zh-CN" sz="3000" dirty="0"/>
              <a:t>” </a:t>
            </a:r>
            <a:r>
              <a:rPr lang="zh-CN" altLang="en-US" sz="3000" dirty="0"/>
              <a:t>梯度编码</a:t>
            </a:r>
            <a:r>
              <a:rPr lang="en-US" altLang="zh-CN" sz="3000" dirty="0"/>
              <a:t>:</a:t>
            </a:r>
            <a:endParaRPr lang="en-US" sz="3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Lecture 6 - </a:t>
            </a:r>
            <a:fld id="{AC1089D3-84F4-7045-A571-C61BEF9B13BC}" type="slidenum"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91</a:t>
            </a:fld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FFCB0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Google Shape;1808;p1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600700" y="930107"/>
            <a:ext cx="3359316" cy="461247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" name="Google Shape;1810;p127"/>
          <p:cNvGrpSpPr/>
          <p:nvPr/>
        </p:nvGrpSpPr>
        <p:grpSpPr>
          <a:xfrm>
            <a:off x="215669" y="2313692"/>
            <a:ext cx="4142509" cy="2611976"/>
            <a:chOff x="134200" y="1347450"/>
            <a:chExt cx="3883402" cy="2448601"/>
          </a:xfrm>
        </p:grpSpPr>
        <p:pic>
          <p:nvPicPr>
            <p:cNvPr id="6" name="Google Shape;1811;p127" descr="Lecture 4 - slide 41 printed no blanks.png"/>
            <p:cNvPicPr preferRelativeResize="0"/>
            <p:nvPr/>
          </p:nvPicPr>
          <p:blipFill rotWithShape="1">
            <a:blip r:embed="rId3">
              <a:alphaModFix/>
            </a:blip>
            <a:srcRect t="7467" r="53423" b="7476"/>
            <a:stretch/>
          </p:blipFill>
          <p:spPr>
            <a:xfrm>
              <a:off x="134200" y="1347450"/>
              <a:ext cx="3170673" cy="24486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" name="Google Shape;1812;p127" descr="Lecture 4 - slide 41 printed no blanks.png"/>
            <p:cNvPicPr preferRelativeResize="0"/>
            <p:nvPr/>
          </p:nvPicPr>
          <p:blipFill rotWithShape="1">
            <a:blip r:embed="rId3">
              <a:alphaModFix/>
            </a:blip>
            <a:srcRect l="96763" t="7476" r="8466" b="7467"/>
            <a:stretch/>
          </p:blipFill>
          <p:spPr>
            <a:xfrm flipH="1">
              <a:off x="3661554" y="1347450"/>
              <a:ext cx="356048" cy="24486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" name="Google Shape;1813;p127"/>
            <p:cNvSpPr/>
            <p:nvPr/>
          </p:nvSpPr>
          <p:spPr>
            <a:xfrm>
              <a:off x="3304875" y="2689850"/>
              <a:ext cx="356100" cy="3270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01" tIns="91401" rIns="91401" bIns="91401" anchor="ctr" anchorCtr="0"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0" name="Google Shape;1815;p127"/>
          <p:cNvSpPr/>
          <p:nvPr/>
        </p:nvSpPr>
        <p:spPr>
          <a:xfrm>
            <a:off x="5779407" y="1213946"/>
            <a:ext cx="1856305" cy="1432041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Google Shape;1816;p127"/>
          <p:cNvSpPr txBox="1"/>
          <p:nvPr/>
        </p:nvSpPr>
        <p:spPr>
          <a:xfrm>
            <a:off x="3901214" y="1591804"/>
            <a:ext cx="1866957" cy="676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lvl="0" defTabSz="685800">
              <a:defRPr/>
            </a:pPr>
            <a:r>
              <a:rPr lang="zh-CN" altLang="en-US" dirty="0">
                <a:solidFill>
                  <a:srgbClr val="4472C4"/>
                </a:solidFill>
              </a:rPr>
              <a:t>前向传播</a:t>
            </a:r>
            <a:r>
              <a:rPr lang="en-US" altLang="zh-CN" dirty="0">
                <a:solidFill>
                  <a:srgbClr val="4472C4"/>
                </a:solidFill>
              </a:rPr>
              <a:t>:</a:t>
            </a:r>
            <a:endParaRPr lang="zh-CN" altLang="en-US" dirty="0">
              <a:solidFill>
                <a:srgbClr val="4472C4"/>
              </a:solidFill>
            </a:endParaRPr>
          </a:p>
          <a:p>
            <a:pPr lvl="0" defTabSz="685800">
              <a:defRPr/>
            </a:pPr>
            <a:r>
              <a:rPr lang="zh-CN" altLang="en-US" dirty="0">
                <a:solidFill>
                  <a:srgbClr val="4472C4"/>
                </a:solidFill>
              </a:rPr>
              <a:t>计算输出</a:t>
            </a:r>
          </a:p>
        </p:txBody>
      </p:sp>
      <p:sp>
        <p:nvSpPr>
          <p:cNvPr id="12" name="Google Shape;1817;p127"/>
          <p:cNvSpPr/>
          <p:nvPr/>
        </p:nvSpPr>
        <p:spPr>
          <a:xfrm>
            <a:off x="5779406" y="4392304"/>
            <a:ext cx="3277396" cy="530258"/>
          </a:xfrm>
          <a:prstGeom prst="rect">
            <a:avLst/>
          </a:prstGeom>
          <a:noFill/>
          <a:ln w="381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Google Shape;1818;p127"/>
          <p:cNvSpPr txBox="1"/>
          <p:nvPr/>
        </p:nvSpPr>
        <p:spPr>
          <a:xfrm>
            <a:off x="4691651" y="4441958"/>
            <a:ext cx="960498" cy="423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乘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13" t="36195" r="91260" b="29140"/>
          <a:stretch/>
        </p:blipFill>
        <p:spPr>
          <a:xfrm>
            <a:off x="3667901" y="3796341"/>
            <a:ext cx="233314" cy="247454"/>
          </a:xfrm>
          <a:prstGeom prst="rect">
            <a:avLst/>
          </a:prstGeom>
        </p:spPr>
      </p:pic>
      <p:sp>
        <p:nvSpPr>
          <p:cNvPr id="16" name="Google Shape;1817;p127"/>
          <p:cNvSpPr/>
          <p:nvPr/>
        </p:nvSpPr>
        <p:spPr>
          <a:xfrm>
            <a:off x="5837145" y="1472347"/>
            <a:ext cx="1558183" cy="312263"/>
          </a:xfrm>
          <a:prstGeom prst="rect">
            <a:avLst/>
          </a:prstGeom>
          <a:noFill/>
          <a:ln w="381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Google Shape;1817;p127"/>
          <p:cNvSpPr/>
          <p:nvPr/>
        </p:nvSpPr>
        <p:spPr>
          <a:xfrm flipH="1">
            <a:off x="296944" y="3342786"/>
            <a:ext cx="1520073" cy="908117"/>
          </a:xfrm>
          <a:prstGeom prst="rect">
            <a:avLst/>
          </a:prstGeom>
          <a:noFill/>
          <a:ln w="381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5777912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131094"/>
            <a:ext cx="4638577" cy="850303"/>
          </a:xfrm>
        </p:spPr>
        <p:txBody>
          <a:bodyPr>
            <a:normAutofit fontScale="90000"/>
          </a:bodyPr>
          <a:lstStyle/>
          <a:p>
            <a:r>
              <a:rPr lang="zh-CN" altLang="en-US" sz="3000" dirty="0"/>
              <a:t>后向传播应用</a:t>
            </a:r>
            <a:r>
              <a:rPr lang="en-US" altLang="zh-CN" sz="3000" dirty="0"/>
              <a:t>:</a:t>
            </a:r>
            <a:br>
              <a:rPr lang="en-US" altLang="zh-CN" sz="3000" dirty="0"/>
            </a:br>
            <a:r>
              <a:rPr lang="en-US" altLang="zh-CN" sz="3000" dirty="0"/>
              <a:t>”</a:t>
            </a:r>
            <a:r>
              <a:rPr lang="zh-CN" altLang="en-US" sz="3000" dirty="0"/>
              <a:t>扁平化</a:t>
            </a:r>
            <a:r>
              <a:rPr lang="en-US" altLang="zh-CN" sz="3000" dirty="0"/>
              <a:t>” </a:t>
            </a:r>
            <a:r>
              <a:rPr lang="zh-CN" altLang="en-US" sz="3000" dirty="0"/>
              <a:t>梯度编码</a:t>
            </a:r>
            <a:r>
              <a:rPr lang="en-US" altLang="zh-CN" sz="3000" dirty="0"/>
              <a:t>:</a:t>
            </a:r>
            <a:endParaRPr lang="en-US" sz="3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Lecture 6 - </a:t>
            </a:r>
            <a:fld id="{AC1089D3-84F4-7045-A571-C61BEF9B13BC}" type="slidenum"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92</a:t>
            </a:fld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FFCB0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Google Shape;1808;p1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600700" y="930107"/>
            <a:ext cx="3359316" cy="461247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" name="Google Shape;1810;p127"/>
          <p:cNvGrpSpPr/>
          <p:nvPr/>
        </p:nvGrpSpPr>
        <p:grpSpPr>
          <a:xfrm>
            <a:off x="215669" y="2313692"/>
            <a:ext cx="4142509" cy="2611976"/>
            <a:chOff x="134200" y="1347450"/>
            <a:chExt cx="3883402" cy="2448601"/>
          </a:xfrm>
        </p:grpSpPr>
        <p:pic>
          <p:nvPicPr>
            <p:cNvPr id="6" name="Google Shape;1811;p127" descr="Lecture 4 - slide 41 printed no blanks.png"/>
            <p:cNvPicPr preferRelativeResize="0"/>
            <p:nvPr/>
          </p:nvPicPr>
          <p:blipFill rotWithShape="1">
            <a:blip r:embed="rId3">
              <a:alphaModFix/>
            </a:blip>
            <a:srcRect t="7467" r="53423" b="7476"/>
            <a:stretch/>
          </p:blipFill>
          <p:spPr>
            <a:xfrm>
              <a:off x="134200" y="1347450"/>
              <a:ext cx="3170673" cy="24486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" name="Google Shape;1812;p127" descr="Lecture 4 - slide 41 printed no blanks.png"/>
            <p:cNvPicPr preferRelativeResize="0"/>
            <p:nvPr/>
          </p:nvPicPr>
          <p:blipFill rotWithShape="1">
            <a:blip r:embed="rId3">
              <a:alphaModFix/>
            </a:blip>
            <a:srcRect l="96763" t="7476" r="8466" b="7467"/>
            <a:stretch/>
          </p:blipFill>
          <p:spPr>
            <a:xfrm flipH="1">
              <a:off x="3661554" y="1347450"/>
              <a:ext cx="356048" cy="24486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" name="Google Shape;1813;p127"/>
            <p:cNvSpPr/>
            <p:nvPr/>
          </p:nvSpPr>
          <p:spPr>
            <a:xfrm>
              <a:off x="3304875" y="2689850"/>
              <a:ext cx="356100" cy="3270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01" tIns="91401" rIns="91401" bIns="91401" anchor="ctr" anchorCtr="0"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0" name="Google Shape;1815;p127"/>
          <p:cNvSpPr/>
          <p:nvPr/>
        </p:nvSpPr>
        <p:spPr>
          <a:xfrm>
            <a:off x="5779407" y="1213946"/>
            <a:ext cx="1856305" cy="1432041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Google Shape;1816;p127"/>
          <p:cNvSpPr txBox="1"/>
          <p:nvPr/>
        </p:nvSpPr>
        <p:spPr>
          <a:xfrm>
            <a:off x="3901214" y="1591804"/>
            <a:ext cx="1866957" cy="676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lvl="0" defTabSz="685800">
              <a:defRPr/>
            </a:pPr>
            <a:r>
              <a:rPr lang="zh-CN" altLang="en-US" dirty="0">
                <a:solidFill>
                  <a:srgbClr val="4472C4"/>
                </a:solidFill>
              </a:rPr>
              <a:t>前向传播</a:t>
            </a:r>
            <a:r>
              <a:rPr lang="en-US" altLang="zh-CN" dirty="0">
                <a:solidFill>
                  <a:srgbClr val="4472C4"/>
                </a:solidFill>
              </a:rPr>
              <a:t>:</a:t>
            </a:r>
            <a:endParaRPr lang="zh-CN" altLang="en-US" dirty="0">
              <a:solidFill>
                <a:srgbClr val="4472C4"/>
              </a:solidFill>
            </a:endParaRPr>
          </a:p>
          <a:p>
            <a:pPr lvl="0" defTabSz="685800">
              <a:defRPr/>
            </a:pPr>
            <a:r>
              <a:rPr lang="zh-CN" altLang="en-US" dirty="0">
                <a:solidFill>
                  <a:srgbClr val="4472C4"/>
                </a:solidFill>
              </a:rPr>
              <a:t>计算输出</a:t>
            </a:r>
          </a:p>
        </p:txBody>
      </p:sp>
      <p:sp>
        <p:nvSpPr>
          <p:cNvPr id="12" name="Google Shape;1817;p127"/>
          <p:cNvSpPr/>
          <p:nvPr/>
        </p:nvSpPr>
        <p:spPr>
          <a:xfrm>
            <a:off x="5779406" y="4929634"/>
            <a:ext cx="3277396" cy="530258"/>
          </a:xfrm>
          <a:prstGeom prst="rect">
            <a:avLst/>
          </a:prstGeom>
          <a:noFill/>
          <a:ln w="381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Google Shape;1818;p127"/>
          <p:cNvSpPr txBox="1"/>
          <p:nvPr/>
        </p:nvSpPr>
        <p:spPr>
          <a:xfrm>
            <a:off x="4691651" y="4979287"/>
            <a:ext cx="960498" cy="423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乘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13" t="36195" r="91260" b="29140"/>
          <a:stretch/>
        </p:blipFill>
        <p:spPr>
          <a:xfrm>
            <a:off x="3667901" y="3796341"/>
            <a:ext cx="233314" cy="247454"/>
          </a:xfrm>
          <a:prstGeom prst="rect">
            <a:avLst/>
          </a:prstGeom>
        </p:spPr>
      </p:pic>
      <p:sp>
        <p:nvSpPr>
          <p:cNvPr id="16" name="Google Shape;1817;p127"/>
          <p:cNvSpPr/>
          <p:nvPr/>
        </p:nvSpPr>
        <p:spPr>
          <a:xfrm>
            <a:off x="5837145" y="1253172"/>
            <a:ext cx="1558183" cy="226248"/>
          </a:xfrm>
          <a:prstGeom prst="rect">
            <a:avLst/>
          </a:prstGeom>
          <a:noFill/>
          <a:ln w="381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Google Shape;1817;p127"/>
          <p:cNvSpPr/>
          <p:nvPr/>
        </p:nvSpPr>
        <p:spPr>
          <a:xfrm flipH="1">
            <a:off x="296944" y="2268130"/>
            <a:ext cx="1520073" cy="908117"/>
          </a:xfrm>
          <a:prstGeom prst="rect">
            <a:avLst/>
          </a:prstGeom>
          <a:noFill/>
          <a:ln w="381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8975404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Lecture 6 - </a:t>
            </a:r>
            <a:fld id="{AC1089D3-84F4-7045-A571-C61BEF9B13BC}" type="slidenum"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93</a:t>
            </a:fld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FFCB0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Google Shape;2045;p142"/>
          <p:cNvSpPr txBox="1"/>
          <p:nvPr/>
        </p:nvSpPr>
        <p:spPr>
          <a:xfrm>
            <a:off x="1041179" y="2529385"/>
            <a:ext cx="7059261" cy="17992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" sz="29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目前</a:t>
            </a:r>
            <a:r>
              <a:rPr kumimoji="0" lang="zh-CN" altLang="en-US" sz="29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为止</a:t>
            </a:r>
            <a:r>
              <a:rPr kumimoji="0" lang="en" sz="29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zh-CN" altLang="en" sz="29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全是</a:t>
            </a:r>
            <a:r>
              <a:rPr kumimoji="0" lang="zh-CN" altLang="en-US" sz="29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有关</a:t>
            </a:r>
            <a:r>
              <a:rPr kumimoji="0" lang="zh-CN" altLang="en" sz="29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标量</a:t>
            </a:r>
            <a:r>
              <a:rPr kumimoji="0" lang="zh-CN" altLang="en-US" sz="29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的</a:t>
            </a:r>
            <a:r>
              <a:rPr kumimoji="0" lang="zh-CN" altLang="en" sz="29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后向</a:t>
            </a:r>
            <a:r>
              <a:rPr kumimoji="0" lang="zh-CN" altLang="en-US" sz="29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传播</a:t>
            </a:r>
            <a:endParaRPr kumimoji="0" sz="2999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999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999" dirty="0">
                <a:solidFill>
                  <a:prstClr val="black"/>
                </a:solidFill>
                <a:latin typeface="Calibri" panose="020F0502020204030204"/>
              </a:rPr>
              <a:t>如果是矢量值函数会怎样</a:t>
            </a:r>
            <a:r>
              <a:rPr kumimoji="0" lang="en" sz="29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</a:t>
            </a:r>
            <a:endParaRPr kumimoji="0" sz="2999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857725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回顾</a:t>
            </a:r>
            <a:r>
              <a:rPr lang="en-US" dirty="0"/>
              <a:t>: </a:t>
            </a:r>
            <a:r>
              <a:rPr lang="zh-CN" altLang="en-US" dirty="0"/>
              <a:t>矢量导数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Lecture 6 - </a:t>
            </a:r>
            <a:fld id="{AC1089D3-84F4-7045-A571-C61BEF9B13BC}" type="slidenum"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94</a:t>
            </a:fld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FFCB0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Google Shape;2081;p14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45761" y="1915226"/>
            <a:ext cx="2075909" cy="487923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2082;p1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2078" y="2943346"/>
            <a:ext cx="1056771" cy="72653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2083;p145"/>
          <p:cNvSpPr txBox="1"/>
          <p:nvPr/>
        </p:nvSpPr>
        <p:spPr>
          <a:xfrm>
            <a:off x="294748" y="2380567"/>
            <a:ext cx="2113850" cy="430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" sz="17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常规</a:t>
            </a:r>
            <a:r>
              <a:rPr kumimoji="0" lang="zh-CN" altLang="en-US" sz="17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导数</a:t>
            </a:r>
            <a:r>
              <a:rPr kumimoji="0" lang="en" sz="17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</a:t>
            </a:r>
            <a:endParaRPr kumimoji="0" sz="1799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399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Google Shape;2084;p145"/>
          <p:cNvSpPr txBox="1"/>
          <p:nvPr/>
        </p:nvSpPr>
        <p:spPr>
          <a:xfrm>
            <a:off x="209870" y="3802272"/>
            <a:ext cx="2245815" cy="914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" sz="17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如果</a:t>
            </a:r>
            <a:r>
              <a:rPr kumimoji="0" lang="en" sz="17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x </a:t>
            </a:r>
            <a:r>
              <a:rPr lang="zh-CN" altLang="en-US" sz="1799" dirty="0">
                <a:solidFill>
                  <a:prstClr val="black"/>
                </a:solidFill>
                <a:latin typeface="Calibri" panose="020F0502020204030204"/>
              </a:rPr>
              <a:t>变化</a:t>
            </a:r>
            <a:r>
              <a:rPr kumimoji="0" lang="zh-CN" altLang="en-US" sz="17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一个微小变量</a:t>
            </a:r>
            <a:r>
              <a:rPr kumimoji="0" lang="en" sz="17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y </a:t>
            </a:r>
            <a:r>
              <a:rPr kumimoji="0" lang="zh-CN" altLang="en" sz="17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如何</a:t>
            </a:r>
            <a:r>
              <a:rPr kumimoji="0" lang="zh-CN" altLang="en-US" sz="17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改变</a:t>
            </a:r>
            <a:r>
              <a:rPr kumimoji="0" lang="en" sz="17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</a:t>
            </a:r>
            <a:endParaRPr kumimoji="0" sz="1799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399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8133303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回顾</a:t>
            </a:r>
            <a:r>
              <a:rPr lang="en-US" altLang="zh-CN" dirty="0"/>
              <a:t>: </a:t>
            </a:r>
            <a:r>
              <a:rPr lang="zh-CN" altLang="en-US" dirty="0"/>
              <a:t>矢量导数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Lecture 6 - </a:t>
            </a:r>
            <a:fld id="{AC1089D3-84F4-7045-A571-C61BEF9B13BC}" type="slidenum"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95</a:t>
            </a:fld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FFCB0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Google Shape;2081;p14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45761" y="1915226"/>
            <a:ext cx="2075909" cy="487923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2082;p1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2078" y="2943346"/>
            <a:ext cx="1056771" cy="72653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2083;p145"/>
          <p:cNvSpPr txBox="1"/>
          <p:nvPr/>
        </p:nvSpPr>
        <p:spPr>
          <a:xfrm>
            <a:off x="294748" y="2380567"/>
            <a:ext cx="2113850" cy="430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lvl="0" defTabSz="685800">
              <a:defRPr/>
            </a:pPr>
            <a:r>
              <a:rPr lang="zh-CN" altLang="en-US" sz="1799" dirty="0">
                <a:solidFill>
                  <a:prstClr val="black"/>
                </a:solidFill>
              </a:rPr>
              <a:t>常规导数</a:t>
            </a:r>
            <a:r>
              <a:rPr lang="en-US" altLang="zh-CN" sz="1799" dirty="0">
                <a:solidFill>
                  <a:prstClr val="black"/>
                </a:solidFill>
              </a:rPr>
              <a:t>:</a:t>
            </a:r>
            <a:endParaRPr lang="zh-CN" altLang="en-US" sz="1799" dirty="0">
              <a:solidFill>
                <a:prstClr val="black"/>
              </a:solidFill>
            </a:endParaRPr>
          </a:p>
        </p:txBody>
      </p:sp>
      <p:sp>
        <p:nvSpPr>
          <p:cNvPr id="7" name="Google Shape;2084;p145"/>
          <p:cNvSpPr txBox="1"/>
          <p:nvPr/>
        </p:nvSpPr>
        <p:spPr>
          <a:xfrm>
            <a:off x="209870" y="3802272"/>
            <a:ext cx="2245815" cy="914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lvl="0" defTabSz="685800">
              <a:defRPr/>
            </a:pPr>
            <a:r>
              <a:rPr lang="zh-CN" altLang="en-US" sz="1799" dirty="0">
                <a:solidFill>
                  <a:prstClr val="black"/>
                </a:solidFill>
              </a:rPr>
              <a:t>如果 </a:t>
            </a:r>
            <a:r>
              <a:rPr lang="en" altLang="zh-CN" sz="1799" dirty="0">
                <a:solidFill>
                  <a:prstClr val="black"/>
                </a:solidFill>
              </a:rPr>
              <a:t>x </a:t>
            </a:r>
            <a:r>
              <a:rPr lang="zh-CN" altLang="en-US" sz="1799" dirty="0">
                <a:solidFill>
                  <a:prstClr val="black"/>
                </a:solidFill>
              </a:rPr>
              <a:t>变化一个微小变量</a:t>
            </a:r>
            <a:r>
              <a:rPr lang="en-US" altLang="zh-CN" sz="1799" dirty="0">
                <a:solidFill>
                  <a:prstClr val="black"/>
                </a:solidFill>
              </a:rPr>
              <a:t>, </a:t>
            </a:r>
            <a:r>
              <a:rPr lang="en" altLang="zh-CN" sz="1799" dirty="0">
                <a:solidFill>
                  <a:prstClr val="black"/>
                </a:solidFill>
              </a:rPr>
              <a:t>y </a:t>
            </a:r>
            <a:r>
              <a:rPr lang="zh-CN" altLang="en-US" sz="1799" dirty="0">
                <a:solidFill>
                  <a:prstClr val="black"/>
                </a:solidFill>
              </a:rPr>
              <a:t>如何改变</a:t>
            </a:r>
            <a:r>
              <a:rPr lang="en-US" altLang="zh-CN" sz="1799" dirty="0">
                <a:solidFill>
                  <a:prstClr val="black"/>
                </a:solidFill>
              </a:rPr>
              <a:t>?</a:t>
            </a:r>
            <a:endParaRPr lang="zh-CN" altLang="en-US" sz="1799" dirty="0">
              <a:solidFill>
                <a:prstClr val="black"/>
              </a:solidFill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399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Google Shape;2086;p1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99594" y="1922055"/>
            <a:ext cx="2075909" cy="474259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2087;p1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45274" y="2907372"/>
            <a:ext cx="1210906" cy="726544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2088;p145"/>
          <p:cNvSpPr txBox="1"/>
          <p:nvPr/>
        </p:nvSpPr>
        <p:spPr>
          <a:xfrm>
            <a:off x="2336241" y="2406261"/>
            <a:ext cx="3402614" cy="430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" sz="17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导数</a:t>
            </a:r>
            <a:r>
              <a:rPr kumimoji="0" lang="zh-CN" altLang="en-US" sz="17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为梯度：</a:t>
            </a:r>
            <a:endParaRPr kumimoji="0" sz="2399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Google Shape;2089;p145"/>
          <p:cNvSpPr txBox="1"/>
          <p:nvPr/>
        </p:nvSpPr>
        <p:spPr>
          <a:xfrm>
            <a:off x="2746073" y="3802272"/>
            <a:ext cx="2582927" cy="1229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lvl="0" defTabSz="685800">
              <a:defRPr/>
            </a:pPr>
            <a:r>
              <a:rPr kumimoji="0" lang="zh-CN" altLang="en" sz="17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对于</a:t>
            </a:r>
            <a:r>
              <a:rPr kumimoji="0" lang="zh-CN" altLang="en-US" sz="17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每一个</a:t>
            </a:r>
            <a:r>
              <a:rPr kumimoji="0" lang="en" sz="17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x, </a:t>
            </a:r>
            <a:r>
              <a:rPr kumimoji="0" lang="zh-CN" altLang="en" sz="17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如何</a:t>
            </a:r>
            <a:r>
              <a:rPr kumimoji="0" lang="zh-CN" altLang="en-US" sz="17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它变化一个微小变量</a:t>
            </a:r>
            <a:r>
              <a:rPr lang="en" altLang="zh-CN" sz="1799" dirty="0">
                <a:solidFill>
                  <a:prstClr val="black"/>
                </a:solidFill>
              </a:rPr>
              <a:t>, y </a:t>
            </a:r>
            <a:r>
              <a:rPr lang="zh-CN" altLang="en" sz="1799" dirty="0">
                <a:solidFill>
                  <a:prstClr val="black"/>
                </a:solidFill>
              </a:rPr>
              <a:t>如何</a:t>
            </a:r>
            <a:r>
              <a:rPr lang="zh-CN" altLang="en-US" sz="1799" dirty="0">
                <a:solidFill>
                  <a:prstClr val="black"/>
                </a:solidFill>
              </a:rPr>
              <a:t>变化</a:t>
            </a:r>
            <a:r>
              <a:rPr kumimoji="0" lang="en" sz="17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</a:t>
            </a:r>
            <a:endParaRPr kumimoji="0" sz="1799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2" name="Google Shape;2091;p1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91132" y="2960020"/>
            <a:ext cx="1438691" cy="6212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0245669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回顾</a:t>
            </a:r>
            <a:r>
              <a:rPr lang="en-US" altLang="zh-CN" dirty="0"/>
              <a:t>: </a:t>
            </a:r>
            <a:r>
              <a:rPr lang="zh-CN" altLang="en-US" dirty="0"/>
              <a:t>矢量导数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Lecture 6 - </a:t>
            </a:r>
            <a:fld id="{AC1089D3-84F4-7045-A571-C61BEF9B13BC}" type="slidenum"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96</a:t>
            </a:fld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FFCB0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Google Shape;2081;p14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45761" y="1915226"/>
            <a:ext cx="2075909" cy="487923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2082;p1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2078" y="2943346"/>
            <a:ext cx="1056771" cy="72653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2083;p145"/>
          <p:cNvSpPr txBox="1"/>
          <p:nvPr/>
        </p:nvSpPr>
        <p:spPr>
          <a:xfrm>
            <a:off x="294748" y="2380567"/>
            <a:ext cx="2113850" cy="430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lvl="0" defTabSz="685800">
              <a:defRPr/>
            </a:pPr>
            <a:r>
              <a:rPr lang="zh-CN" altLang="en-US" sz="1799" dirty="0">
                <a:solidFill>
                  <a:prstClr val="black"/>
                </a:solidFill>
              </a:rPr>
              <a:t>常规导数</a:t>
            </a:r>
            <a:r>
              <a:rPr lang="en-US" altLang="zh-CN" sz="1799" dirty="0">
                <a:solidFill>
                  <a:prstClr val="black"/>
                </a:solidFill>
              </a:rPr>
              <a:t>:</a:t>
            </a:r>
            <a:endParaRPr lang="zh-CN" altLang="en-US" sz="1799" dirty="0">
              <a:solidFill>
                <a:prstClr val="black"/>
              </a:solidFill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399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Google Shape;2084;p145"/>
          <p:cNvSpPr txBox="1"/>
          <p:nvPr/>
        </p:nvSpPr>
        <p:spPr>
          <a:xfrm>
            <a:off x="209870" y="3802272"/>
            <a:ext cx="2245815" cy="914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lvl="0" defTabSz="685800">
              <a:defRPr/>
            </a:pPr>
            <a:r>
              <a:rPr lang="zh-CN" altLang="en-US" sz="1799" dirty="0">
                <a:solidFill>
                  <a:prstClr val="black"/>
                </a:solidFill>
              </a:rPr>
              <a:t>如果 </a:t>
            </a:r>
            <a:r>
              <a:rPr lang="en" altLang="zh-CN" sz="1799" dirty="0">
                <a:solidFill>
                  <a:prstClr val="black"/>
                </a:solidFill>
              </a:rPr>
              <a:t>x </a:t>
            </a:r>
            <a:r>
              <a:rPr lang="zh-CN" altLang="en-US" sz="1799" dirty="0">
                <a:solidFill>
                  <a:prstClr val="black"/>
                </a:solidFill>
              </a:rPr>
              <a:t>变化一个微小变量</a:t>
            </a:r>
            <a:r>
              <a:rPr lang="en-US" altLang="zh-CN" sz="1799" dirty="0">
                <a:solidFill>
                  <a:prstClr val="black"/>
                </a:solidFill>
              </a:rPr>
              <a:t>, </a:t>
            </a:r>
            <a:r>
              <a:rPr lang="en" altLang="zh-CN" sz="1799" dirty="0">
                <a:solidFill>
                  <a:prstClr val="black"/>
                </a:solidFill>
              </a:rPr>
              <a:t>y </a:t>
            </a:r>
            <a:r>
              <a:rPr lang="zh-CN" altLang="en-US" sz="1799" dirty="0">
                <a:solidFill>
                  <a:prstClr val="black"/>
                </a:solidFill>
              </a:rPr>
              <a:t>如何改变</a:t>
            </a:r>
            <a:r>
              <a:rPr lang="en-US" altLang="zh-CN" sz="1799" dirty="0">
                <a:solidFill>
                  <a:prstClr val="black"/>
                </a:solidFill>
              </a:rPr>
              <a:t>?</a:t>
            </a:r>
            <a:endParaRPr lang="zh-CN" altLang="en-US" sz="1799" dirty="0">
              <a:solidFill>
                <a:prstClr val="black"/>
              </a:solidFill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399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Google Shape;2086;p1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99594" y="1922055"/>
            <a:ext cx="2075909" cy="474259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2087;p1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45274" y="2907372"/>
            <a:ext cx="1210906" cy="726544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2088;p145"/>
          <p:cNvSpPr txBox="1"/>
          <p:nvPr/>
        </p:nvSpPr>
        <p:spPr>
          <a:xfrm>
            <a:off x="2336241" y="2406261"/>
            <a:ext cx="3402614" cy="430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lvl="0" algn="ctr" defTabSz="685800">
              <a:defRPr/>
            </a:pPr>
            <a:r>
              <a:rPr lang="zh-CN" altLang="en-US" sz="1799" dirty="0">
                <a:solidFill>
                  <a:prstClr val="black"/>
                </a:solidFill>
              </a:rPr>
              <a:t>导数为梯度：</a:t>
            </a:r>
            <a:endParaRPr lang="zh-CN" altLang="en-US" sz="2399" dirty="0">
              <a:solidFill>
                <a:prstClr val="black"/>
              </a:solidFill>
            </a:endParaRPr>
          </a:p>
        </p:txBody>
      </p:sp>
      <p:sp>
        <p:nvSpPr>
          <p:cNvPr id="11" name="Google Shape;2089;p145"/>
          <p:cNvSpPr txBox="1"/>
          <p:nvPr/>
        </p:nvSpPr>
        <p:spPr>
          <a:xfrm>
            <a:off x="2746073" y="3802272"/>
            <a:ext cx="2582927" cy="1229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lvl="0" defTabSz="685800">
              <a:defRPr/>
            </a:pPr>
            <a:r>
              <a:rPr lang="zh-CN" altLang="en-US" sz="1799" dirty="0">
                <a:solidFill>
                  <a:prstClr val="black"/>
                </a:solidFill>
              </a:rPr>
              <a:t>对于</a:t>
            </a:r>
            <a:r>
              <a:rPr lang="en" altLang="zh-CN" sz="1799" dirty="0">
                <a:solidFill>
                  <a:prstClr val="black"/>
                </a:solidFill>
              </a:rPr>
              <a:t>x</a:t>
            </a:r>
            <a:r>
              <a:rPr lang="zh-CN" altLang="en" sz="1799" dirty="0">
                <a:solidFill>
                  <a:prstClr val="black"/>
                </a:solidFill>
              </a:rPr>
              <a:t>中</a:t>
            </a:r>
            <a:r>
              <a:rPr lang="zh-CN" altLang="en-US" sz="1799" dirty="0">
                <a:solidFill>
                  <a:prstClr val="black"/>
                </a:solidFill>
              </a:rPr>
              <a:t>的每一个元素</a:t>
            </a:r>
            <a:r>
              <a:rPr lang="en" altLang="zh-CN" sz="1799" dirty="0">
                <a:solidFill>
                  <a:prstClr val="black"/>
                </a:solidFill>
              </a:rPr>
              <a:t>, </a:t>
            </a:r>
            <a:r>
              <a:rPr lang="zh-CN" altLang="en-US" sz="1799" dirty="0">
                <a:solidFill>
                  <a:prstClr val="black"/>
                </a:solidFill>
              </a:rPr>
              <a:t>如果它变化一个微小变量</a:t>
            </a:r>
            <a:r>
              <a:rPr lang="en-US" altLang="zh-CN" sz="1799" dirty="0">
                <a:solidFill>
                  <a:prstClr val="black"/>
                </a:solidFill>
              </a:rPr>
              <a:t>, </a:t>
            </a:r>
            <a:r>
              <a:rPr lang="en" altLang="zh-CN" sz="1799" dirty="0">
                <a:solidFill>
                  <a:prstClr val="black"/>
                </a:solidFill>
              </a:rPr>
              <a:t>y </a:t>
            </a:r>
            <a:r>
              <a:rPr lang="zh-CN" altLang="en-US" sz="1799" dirty="0">
                <a:solidFill>
                  <a:prstClr val="black"/>
                </a:solidFill>
              </a:rPr>
              <a:t>如何变化</a:t>
            </a:r>
            <a:r>
              <a:rPr lang="en-US" altLang="zh-CN" sz="1799" dirty="0">
                <a:solidFill>
                  <a:prstClr val="black"/>
                </a:solidFill>
              </a:rPr>
              <a:t>?</a:t>
            </a:r>
            <a:endParaRPr lang="zh-CN" altLang="en-US" sz="1799" dirty="0">
              <a:solidFill>
                <a:prstClr val="black"/>
              </a:solidFill>
            </a:endParaRPr>
          </a:p>
        </p:txBody>
      </p:sp>
      <p:pic>
        <p:nvPicPr>
          <p:cNvPr id="12" name="Google Shape;2091;p1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91132" y="2960020"/>
            <a:ext cx="1438691" cy="6212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2092;p14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177841" y="1915214"/>
            <a:ext cx="2245809" cy="487923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2093;p145"/>
          <p:cNvSpPr txBox="1"/>
          <p:nvPr/>
        </p:nvSpPr>
        <p:spPr>
          <a:xfrm>
            <a:off x="5892640" y="2406249"/>
            <a:ext cx="2918240" cy="430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" sz="17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导数</a:t>
            </a:r>
            <a:r>
              <a:rPr kumimoji="0" lang="zh-CN" altLang="en-US" sz="17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为</a:t>
            </a:r>
            <a:r>
              <a:rPr kumimoji="0" lang="en" sz="1799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Jacobian</a:t>
            </a:r>
            <a:r>
              <a:rPr kumimoji="0" lang="zh-CN" altLang="en" sz="1799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矩阵</a:t>
            </a:r>
            <a:r>
              <a:rPr kumimoji="0" lang="en" sz="17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</a:t>
            </a:r>
            <a:endParaRPr kumimoji="0" sz="1799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399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oogle Shape;2094;p14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720785" y="2957685"/>
            <a:ext cx="1366752" cy="6184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2095;p14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173836" y="2849559"/>
            <a:ext cx="1808900" cy="701201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2096;p145"/>
          <p:cNvSpPr txBox="1"/>
          <p:nvPr/>
        </p:nvSpPr>
        <p:spPr>
          <a:xfrm>
            <a:off x="5853501" y="3794137"/>
            <a:ext cx="2996519" cy="12377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lvl="0" defTabSz="685800">
              <a:defRPr/>
            </a:pPr>
            <a:r>
              <a:rPr lang="zh-CN" altLang="en-US" sz="1799" dirty="0">
                <a:solidFill>
                  <a:prstClr val="black"/>
                </a:solidFill>
              </a:rPr>
              <a:t>对于</a:t>
            </a:r>
            <a:r>
              <a:rPr lang="en" altLang="zh-CN" sz="1799" dirty="0">
                <a:solidFill>
                  <a:prstClr val="black"/>
                </a:solidFill>
              </a:rPr>
              <a:t>x</a:t>
            </a:r>
            <a:r>
              <a:rPr lang="zh-CN" altLang="en" sz="1799" dirty="0">
                <a:solidFill>
                  <a:prstClr val="black"/>
                </a:solidFill>
              </a:rPr>
              <a:t>中</a:t>
            </a:r>
            <a:r>
              <a:rPr lang="zh-CN" altLang="en-US" sz="1799" dirty="0">
                <a:solidFill>
                  <a:prstClr val="black"/>
                </a:solidFill>
              </a:rPr>
              <a:t>的每一个元素</a:t>
            </a:r>
            <a:r>
              <a:rPr kumimoji="0" lang="en" sz="17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</a:t>
            </a:r>
            <a:r>
              <a:rPr lang="zh-CN" altLang="en-US" sz="1799" dirty="0">
                <a:solidFill>
                  <a:prstClr val="black"/>
                </a:solidFill>
              </a:rPr>
              <a:t>如果它变化一个微小变量</a:t>
            </a:r>
            <a:r>
              <a:rPr lang="en-US" altLang="zh-CN" sz="1799" dirty="0">
                <a:solidFill>
                  <a:prstClr val="black"/>
                </a:solidFill>
              </a:rPr>
              <a:t>, </a:t>
            </a:r>
            <a:r>
              <a:rPr lang="en" altLang="zh-CN" sz="1799" dirty="0">
                <a:solidFill>
                  <a:prstClr val="black"/>
                </a:solidFill>
              </a:rPr>
              <a:t>y </a:t>
            </a:r>
            <a:r>
              <a:rPr lang="zh-CN" altLang="en" sz="1799" dirty="0">
                <a:solidFill>
                  <a:prstClr val="black"/>
                </a:solidFill>
              </a:rPr>
              <a:t>中</a:t>
            </a:r>
            <a:r>
              <a:rPr lang="zh-CN" altLang="en-US" sz="1799" dirty="0">
                <a:solidFill>
                  <a:prstClr val="black"/>
                </a:solidFill>
              </a:rPr>
              <a:t>单个变量如何变化</a:t>
            </a:r>
            <a:r>
              <a:rPr kumimoji="0" lang="en" sz="17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</a:t>
            </a:r>
            <a:endParaRPr kumimoji="0" sz="1799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399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9381080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9095" y="355029"/>
            <a:ext cx="3665054" cy="513268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矢量函数后向传播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Lecture 6 - </a:t>
            </a:r>
            <a:fld id="{AC1089D3-84F4-7045-A571-C61BEF9B13BC}" type="slidenum"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97</a:t>
            </a:fld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FFCB0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Google Shape;2209;p149"/>
          <p:cNvSpPr/>
          <p:nvPr/>
        </p:nvSpPr>
        <p:spPr>
          <a:xfrm>
            <a:off x="23718" y="3929269"/>
            <a:ext cx="954052" cy="648431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Google Shape;2211;p149"/>
          <p:cNvSpPr/>
          <p:nvPr/>
        </p:nvSpPr>
        <p:spPr>
          <a:xfrm>
            <a:off x="7302672" y="2562774"/>
            <a:ext cx="1244676" cy="769300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Google Shape;2213;p149"/>
          <p:cNvSpPr/>
          <p:nvPr/>
        </p:nvSpPr>
        <p:spPr>
          <a:xfrm>
            <a:off x="3280145" y="1894848"/>
            <a:ext cx="2977925" cy="2977925"/>
          </a:xfrm>
          <a:prstGeom prst="ellipse">
            <a:avLst/>
          </a:prstGeom>
          <a:solidFill>
            <a:srgbClr val="F3F3F3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4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</a:t>
            </a:r>
            <a:endParaRPr kumimoji="0" sz="4799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8" name="Google Shape;2214;p149"/>
          <p:cNvCxnSpPr/>
          <p:nvPr/>
        </p:nvCxnSpPr>
        <p:spPr>
          <a:xfrm rot="10800000" flipH="1">
            <a:off x="996890" y="3800177"/>
            <a:ext cx="2170535" cy="533261"/>
          </a:xfrm>
          <a:prstGeom prst="straightConnector1">
            <a:avLst/>
          </a:prstGeom>
          <a:noFill/>
          <a:ln w="25400" cap="flat" cmpd="sng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" name="Google Shape;2215;p149"/>
          <p:cNvCxnSpPr/>
          <p:nvPr/>
        </p:nvCxnSpPr>
        <p:spPr>
          <a:xfrm>
            <a:off x="1174689" y="2052723"/>
            <a:ext cx="2175333" cy="648431"/>
          </a:xfrm>
          <a:prstGeom prst="straightConnector1">
            <a:avLst/>
          </a:prstGeom>
          <a:noFill/>
          <a:ln w="25400" cap="flat" cmpd="sng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" name="Google Shape;2216;p149"/>
          <p:cNvCxnSpPr/>
          <p:nvPr/>
        </p:nvCxnSpPr>
        <p:spPr>
          <a:xfrm>
            <a:off x="6258070" y="3435990"/>
            <a:ext cx="2273708" cy="0"/>
          </a:xfrm>
          <a:prstGeom prst="straightConnector1">
            <a:avLst/>
          </a:prstGeom>
          <a:noFill/>
          <a:ln w="25400" cap="flat" cmpd="sng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1" name="Google Shape;2217;p14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09348" y="1911034"/>
            <a:ext cx="352334" cy="304721"/>
          </a:xfrm>
          <a:prstGeom prst="rect">
            <a:avLst/>
          </a:prstGeom>
          <a:noFill/>
          <a:ln w="254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2" name="Google Shape;2218;p1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7294" y="4122745"/>
            <a:ext cx="295198" cy="361856"/>
          </a:xfrm>
          <a:prstGeom prst="rect">
            <a:avLst/>
          </a:prstGeom>
          <a:noFill/>
          <a:ln w="254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3" name="Google Shape;2219;p1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72591" y="2795064"/>
            <a:ext cx="352334" cy="304721"/>
          </a:xfrm>
          <a:prstGeom prst="rect">
            <a:avLst/>
          </a:prstGeom>
          <a:noFill/>
          <a:ln w="254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4" name="Google Shape;2230;p149"/>
          <p:cNvSpPr txBox="1"/>
          <p:nvPr/>
        </p:nvSpPr>
        <p:spPr>
          <a:xfrm>
            <a:off x="92226" y="1800124"/>
            <a:ext cx="548557" cy="452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599" b="0" i="0" u="none" strike="noStrike" kern="1200" cap="none" spc="0" normalizeH="0" baseline="0" noProof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</a:t>
            </a:r>
            <a:r>
              <a:rPr kumimoji="0" lang="en" sz="2599" b="0" i="0" u="none" strike="noStrike" kern="1200" cap="none" spc="0" normalizeH="0" baseline="-25000" noProof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</a:t>
            </a:r>
            <a:endParaRPr kumimoji="0" sz="2599" b="0" i="0" u="none" strike="noStrike" kern="1200" cap="none" spc="0" normalizeH="0" baseline="-25000" noProof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Google Shape;2231;p149"/>
          <p:cNvSpPr txBox="1"/>
          <p:nvPr/>
        </p:nvSpPr>
        <p:spPr>
          <a:xfrm>
            <a:off x="47763" y="4001200"/>
            <a:ext cx="548557" cy="452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599" b="0" i="0" u="none" strike="noStrike" kern="1200" cap="none" spc="0" normalizeH="0" baseline="0" noProof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</a:t>
            </a:r>
            <a:r>
              <a:rPr kumimoji="0" lang="en" sz="2599" b="0" i="0" u="none" strike="noStrike" kern="1200" cap="none" spc="0" normalizeH="0" baseline="-25000" noProof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</a:t>
            </a:r>
            <a:endParaRPr kumimoji="0" sz="2599" b="0" i="0" u="none" strike="noStrike" kern="1200" cap="none" spc="0" normalizeH="0" baseline="-25000" noProof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Google Shape;2232;p149"/>
          <p:cNvSpPr txBox="1"/>
          <p:nvPr/>
        </p:nvSpPr>
        <p:spPr>
          <a:xfrm>
            <a:off x="7872900" y="2647203"/>
            <a:ext cx="548557" cy="452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599" b="0" i="0" u="none" strike="noStrike" kern="1200" cap="none" spc="0" normalizeH="0" baseline="0" noProof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</a:t>
            </a:r>
            <a:r>
              <a:rPr kumimoji="0" lang="en" sz="2599" b="0" i="0" u="none" strike="noStrike" kern="1200" cap="none" spc="0" normalizeH="0" baseline="-25000" noProof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z</a:t>
            </a:r>
            <a:endParaRPr kumimoji="0" sz="2599" b="0" i="0" u="none" strike="noStrike" kern="1200" cap="none" spc="0" normalizeH="0" baseline="-25000" noProof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Google Shape;2234;p149"/>
          <p:cNvSpPr/>
          <p:nvPr/>
        </p:nvSpPr>
        <p:spPr>
          <a:xfrm>
            <a:off x="138064" y="1689677"/>
            <a:ext cx="1006838" cy="769300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685314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2041" y="404506"/>
            <a:ext cx="3665054" cy="513268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矢量函数后向传播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Lecture 6 - </a:t>
            </a:r>
            <a:fld id="{AC1089D3-84F4-7045-A571-C61BEF9B13BC}" type="slidenum"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98</a:t>
            </a:fld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FFCB0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Google Shape;2209;p149"/>
          <p:cNvSpPr/>
          <p:nvPr/>
        </p:nvSpPr>
        <p:spPr>
          <a:xfrm>
            <a:off x="23718" y="3929269"/>
            <a:ext cx="954052" cy="648431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Google Shape;2211;p149"/>
          <p:cNvSpPr/>
          <p:nvPr/>
        </p:nvSpPr>
        <p:spPr>
          <a:xfrm>
            <a:off x="7302672" y="2562774"/>
            <a:ext cx="1244676" cy="769300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Google Shape;2213;p149"/>
          <p:cNvSpPr/>
          <p:nvPr/>
        </p:nvSpPr>
        <p:spPr>
          <a:xfrm>
            <a:off x="3280145" y="1894848"/>
            <a:ext cx="2977925" cy="2977925"/>
          </a:xfrm>
          <a:prstGeom prst="ellipse">
            <a:avLst/>
          </a:prstGeom>
          <a:solidFill>
            <a:srgbClr val="F3F3F3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4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</a:t>
            </a:r>
            <a:endParaRPr kumimoji="0" sz="4799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8" name="Google Shape;2214;p149"/>
          <p:cNvCxnSpPr/>
          <p:nvPr/>
        </p:nvCxnSpPr>
        <p:spPr>
          <a:xfrm rot="10800000" flipH="1">
            <a:off x="996890" y="3800177"/>
            <a:ext cx="2170535" cy="533261"/>
          </a:xfrm>
          <a:prstGeom prst="straightConnector1">
            <a:avLst/>
          </a:prstGeom>
          <a:noFill/>
          <a:ln w="25400" cap="flat" cmpd="sng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" name="Google Shape;2215;p149"/>
          <p:cNvCxnSpPr/>
          <p:nvPr/>
        </p:nvCxnSpPr>
        <p:spPr>
          <a:xfrm>
            <a:off x="1174689" y="2052723"/>
            <a:ext cx="2175333" cy="648431"/>
          </a:xfrm>
          <a:prstGeom prst="straightConnector1">
            <a:avLst/>
          </a:prstGeom>
          <a:noFill/>
          <a:ln w="25400" cap="flat" cmpd="sng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" name="Google Shape;2216;p149"/>
          <p:cNvCxnSpPr/>
          <p:nvPr/>
        </p:nvCxnSpPr>
        <p:spPr>
          <a:xfrm>
            <a:off x="6258070" y="3435990"/>
            <a:ext cx="2273708" cy="0"/>
          </a:xfrm>
          <a:prstGeom prst="straightConnector1">
            <a:avLst/>
          </a:prstGeom>
          <a:noFill/>
          <a:ln w="25400" cap="flat" cmpd="sng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1" name="Google Shape;2217;p14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09348" y="1911034"/>
            <a:ext cx="352334" cy="304721"/>
          </a:xfrm>
          <a:prstGeom prst="rect">
            <a:avLst/>
          </a:prstGeom>
          <a:noFill/>
          <a:ln w="254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2" name="Google Shape;2218;p1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7294" y="4122745"/>
            <a:ext cx="295198" cy="361856"/>
          </a:xfrm>
          <a:prstGeom prst="rect">
            <a:avLst/>
          </a:prstGeom>
          <a:noFill/>
          <a:ln w="254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3" name="Google Shape;2219;p1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72591" y="2795064"/>
            <a:ext cx="352334" cy="304721"/>
          </a:xfrm>
          <a:prstGeom prst="rect">
            <a:avLst/>
          </a:prstGeom>
          <a:noFill/>
          <a:ln w="254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14" name="Google Shape;2220;p149"/>
          <p:cNvCxnSpPr/>
          <p:nvPr/>
        </p:nvCxnSpPr>
        <p:spPr>
          <a:xfrm rot="10800000">
            <a:off x="6363431" y="3577448"/>
            <a:ext cx="2225420" cy="0"/>
          </a:xfrm>
          <a:prstGeom prst="straightConnector1">
            <a:avLst/>
          </a:prstGeom>
          <a:noFill/>
          <a:ln w="25400" cap="flat" cmpd="sng">
            <a:solidFill>
              <a:srgbClr val="C00000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5" name="Google Shape;2221;p1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91663" y="3743706"/>
            <a:ext cx="514216" cy="676099"/>
          </a:xfrm>
          <a:prstGeom prst="rect">
            <a:avLst/>
          </a:prstGeom>
          <a:noFill/>
          <a:ln w="254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2" name="Google Shape;2228;p149"/>
          <p:cNvSpPr txBox="1"/>
          <p:nvPr/>
        </p:nvSpPr>
        <p:spPr>
          <a:xfrm>
            <a:off x="6426389" y="4465254"/>
            <a:ext cx="2648310" cy="3620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lvl="0" algn="ctr" defTabSz="685800">
              <a:defRPr/>
            </a:pPr>
            <a:r>
              <a:rPr lang="zh-CN" altLang="en-US" sz="1799" dirty="0">
                <a:solidFill>
                  <a:srgbClr val="C00000"/>
                </a:solidFill>
              </a:rPr>
              <a:t>上游梯度</a:t>
            </a:r>
          </a:p>
        </p:txBody>
      </p:sp>
      <p:sp>
        <p:nvSpPr>
          <p:cNvPr id="24" name="Google Shape;2230;p149"/>
          <p:cNvSpPr txBox="1"/>
          <p:nvPr/>
        </p:nvSpPr>
        <p:spPr>
          <a:xfrm>
            <a:off x="92226" y="1800124"/>
            <a:ext cx="548557" cy="452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599" b="0" i="0" u="none" strike="noStrike" kern="1200" cap="none" spc="0" normalizeH="0" baseline="0" noProof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</a:t>
            </a:r>
            <a:r>
              <a:rPr kumimoji="0" lang="en" sz="2599" b="0" i="0" u="none" strike="noStrike" kern="1200" cap="none" spc="0" normalizeH="0" baseline="-25000" noProof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</a:t>
            </a:r>
            <a:endParaRPr kumimoji="0" sz="2599" b="0" i="0" u="none" strike="noStrike" kern="1200" cap="none" spc="0" normalizeH="0" baseline="-25000" noProof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Google Shape;2231;p149"/>
          <p:cNvSpPr txBox="1"/>
          <p:nvPr/>
        </p:nvSpPr>
        <p:spPr>
          <a:xfrm>
            <a:off x="47763" y="4001200"/>
            <a:ext cx="548557" cy="452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599" b="0" i="0" u="none" strike="noStrike" kern="1200" cap="none" spc="0" normalizeH="0" baseline="0" noProof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</a:t>
            </a:r>
            <a:r>
              <a:rPr kumimoji="0" lang="en" sz="2599" b="0" i="0" u="none" strike="noStrike" kern="1200" cap="none" spc="0" normalizeH="0" baseline="-25000" noProof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</a:t>
            </a:r>
            <a:endParaRPr kumimoji="0" sz="2599" b="0" i="0" u="none" strike="noStrike" kern="1200" cap="none" spc="0" normalizeH="0" baseline="-25000" noProof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Google Shape;2232;p149"/>
          <p:cNvSpPr txBox="1"/>
          <p:nvPr/>
        </p:nvSpPr>
        <p:spPr>
          <a:xfrm>
            <a:off x="7872900" y="2647203"/>
            <a:ext cx="548557" cy="452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599" b="0" i="0" u="none" strike="noStrike" kern="1200" cap="none" spc="0" normalizeH="0" baseline="0" noProof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</a:t>
            </a:r>
            <a:r>
              <a:rPr kumimoji="0" lang="en" sz="2599" b="0" i="0" u="none" strike="noStrike" kern="1200" cap="none" spc="0" normalizeH="0" baseline="-25000" noProof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z</a:t>
            </a:r>
            <a:endParaRPr kumimoji="0" sz="2599" b="0" i="0" u="none" strike="noStrike" kern="1200" cap="none" spc="0" normalizeH="0" baseline="-25000" noProof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Google Shape;2233;p149"/>
          <p:cNvSpPr txBox="1"/>
          <p:nvPr/>
        </p:nvSpPr>
        <p:spPr>
          <a:xfrm>
            <a:off x="7998816" y="3855463"/>
            <a:ext cx="548557" cy="452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599" b="0" i="0" u="none" strike="noStrike" kern="1200" cap="none" spc="0" normalizeH="0" baseline="0" noProof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</a:t>
            </a:r>
            <a:r>
              <a:rPr kumimoji="0" lang="en" sz="2599" b="0" i="0" u="none" strike="noStrike" kern="1200" cap="none" spc="0" normalizeH="0" baseline="-25000" noProof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z</a:t>
            </a:r>
            <a:endParaRPr kumimoji="0" sz="2599" b="0" i="0" u="none" strike="noStrike" kern="1200" cap="none" spc="0" normalizeH="0" baseline="-25000" noProof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Google Shape;2234;p149"/>
          <p:cNvSpPr/>
          <p:nvPr/>
        </p:nvSpPr>
        <p:spPr>
          <a:xfrm>
            <a:off x="138064" y="1689677"/>
            <a:ext cx="1006838" cy="769300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Google Shape;2235;p149"/>
          <p:cNvSpPr/>
          <p:nvPr/>
        </p:nvSpPr>
        <p:spPr>
          <a:xfrm>
            <a:off x="7255885" y="3671024"/>
            <a:ext cx="1338251" cy="821486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Google Shape;2236;p149"/>
          <p:cNvSpPr/>
          <p:nvPr/>
        </p:nvSpPr>
        <p:spPr>
          <a:xfrm>
            <a:off x="6719525" y="1682729"/>
            <a:ext cx="2225420" cy="589946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" sz="1799" b="0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损失</a:t>
            </a:r>
            <a:r>
              <a:rPr kumimoji="0" lang="en" sz="1799" b="0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L </a:t>
            </a:r>
            <a:r>
              <a:rPr kumimoji="0" lang="zh-CN" altLang="en" sz="1799" b="0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仍</a:t>
            </a:r>
            <a:r>
              <a:rPr kumimoji="0" lang="zh-CN" altLang="en-US" sz="1799" b="0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为标量</a:t>
            </a:r>
            <a:r>
              <a:rPr kumimoji="0" lang="en" sz="1799" b="0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!</a:t>
            </a:r>
            <a:endParaRPr kumimoji="0" sz="1799" b="0" i="0" u="none" strike="noStrike" kern="1200" cap="none" spc="0" normalizeH="0" baseline="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Google Shape;2240;p149"/>
          <p:cNvSpPr/>
          <p:nvPr/>
        </p:nvSpPr>
        <p:spPr>
          <a:xfrm>
            <a:off x="6126504" y="4796518"/>
            <a:ext cx="2977925" cy="676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lvl="0" defTabSz="685800">
              <a:defRPr/>
            </a:pPr>
            <a:r>
              <a:rPr lang="zh-CN" altLang="en" sz="1799" dirty="0">
                <a:solidFill>
                  <a:srgbClr val="4472C4"/>
                </a:solidFill>
              </a:rPr>
              <a:t>对于</a:t>
            </a:r>
            <a:r>
              <a:rPr lang="en" altLang="zh-CN" sz="1799" dirty="0">
                <a:solidFill>
                  <a:srgbClr val="4472C4"/>
                </a:solidFill>
              </a:rPr>
              <a:t>z</a:t>
            </a:r>
            <a:r>
              <a:rPr lang="zh-CN" altLang="en" sz="1799" dirty="0">
                <a:solidFill>
                  <a:srgbClr val="4472C4"/>
                </a:solidFill>
              </a:rPr>
              <a:t>中</a:t>
            </a:r>
            <a:r>
              <a:rPr lang="zh-CN" altLang="en-US" sz="1799" dirty="0">
                <a:solidFill>
                  <a:srgbClr val="4472C4"/>
                </a:solidFill>
              </a:rPr>
              <a:t>的各个元素</a:t>
            </a:r>
            <a:r>
              <a:rPr lang="en" altLang="zh-CN" sz="1799" dirty="0">
                <a:solidFill>
                  <a:srgbClr val="4472C4"/>
                </a:solidFill>
              </a:rPr>
              <a:t>, </a:t>
            </a:r>
            <a:r>
              <a:rPr lang="zh-CN" altLang="en" sz="1799" dirty="0">
                <a:solidFill>
                  <a:srgbClr val="4472C4"/>
                </a:solidFill>
              </a:rPr>
              <a:t>其</a:t>
            </a:r>
            <a:r>
              <a:rPr lang="zh-CN" altLang="en-US" sz="1799" dirty="0">
                <a:solidFill>
                  <a:srgbClr val="4472C4"/>
                </a:solidFill>
              </a:rPr>
              <a:t>如何影响</a:t>
            </a:r>
            <a:r>
              <a:rPr lang="en" altLang="zh-CN" sz="1799" dirty="0">
                <a:solidFill>
                  <a:srgbClr val="4472C4"/>
                </a:solidFill>
              </a:rPr>
              <a:t>L</a:t>
            </a:r>
            <a:r>
              <a:rPr kumimoji="0" lang="en" sz="1799" b="0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</a:t>
            </a:r>
            <a:endParaRPr kumimoji="0" sz="1799" b="0" i="0" u="none" strike="noStrike" kern="1200" cap="none" spc="0" normalizeH="0" baseline="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9425518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2041" y="417356"/>
            <a:ext cx="3665054" cy="513268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矢量函数后向传播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Lecture 6 - </a:t>
            </a:r>
            <a:fld id="{AC1089D3-84F4-7045-A571-C61BEF9B13BC}" type="slidenum"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99</a:t>
            </a:fld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FFCB0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Google Shape;2209;p149"/>
          <p:cNvSpPr/>
          <p:nvPr/>
        </p:nvSpPr>
        <p:spPr>
          <a:xfrm>
            <a:off x="23718" y="3929269"/>
            <a:ext cx="954052" cy="648431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Google Shape;2211;p149"/>
          <p:cNvSpPr/>
          <p:nvPr/>
        </p:nvSpPr>
        <p:spPr>
          <a:xfrm>
            <a:off x="7302672" y="2562774"/>
            <a:ext cx="1244676" cy="769300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Google Shape;2213;p149"/>
          <p:cNvSpPr/>
          <p:nvPr/>
        </p:nvSpPr>
        <p:spPr>
          <a:xfrm>
            <a:off x="3280145" y="1894848"/>
            <a:ext cx="2977925" cy="2977925"/>
          </a:xfrm>
          <a:prstGeom prst="ellipse">
            <a:avLst/>
          </a:prstGeom>
          <a:solidFill>
            <a:srgbClr val="F3F3F3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4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</a:t>
            </a:r>
            <a:endParaRPr kumimoji="0" sz="4799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8" name="Google Shape;2214;p149"/>
          <p:cNvCxnSpPr/>
          <p:nvPr/>
        </p:nvCxnSpPr>
        <p:spPr>
          <a:xfrm rot="10800000" flipH="1">
            <a:off x="996890" y="3800177"/>
            <a:ext cx="2170535" cy="533261"/>
          </a:xfrm>
          <a:prstGeom prst="straightConnector1">
            <a:avLst/>
          </a:prstGeom>
          <a:noFill/>
          <a:ln w="25400" cap="flat" cmpd="sng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" name="Google Shape;2215;p149"/>
          <p:cNvCxnSpPr/>
          <p:nvPr/>
        </p:nvCxnSpPr>
        <p:spPr>
          <a:xfrm>
            <a:off x="1174689" y="2052723"/>
            <a:ext cx="2175333" cy="648431"/>
          </a:xfrm>
          <a:prstGeom prst="straightConnector1">
            <a:avLst/>
          </a:prstGeom>
          <a:noFill/>
          <a:ln w="25400" cap="flat" cmpd="sng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" name="Google Shape;2216;p149"/>
          <p:cNvCxnSpPr/>
          <p:nvPr/>
        </p:nvCxnSpPr>
        <p:spPr>
          <a:xfrm>
            <a:off x="6258070" y="3435990"/>
            <a:ext cx="2273708" cy="0"/>
          </a:xfrm>
          <a:prstGeom prst="straightConnector1">
            <a:avLst/>
          </a:prstGeom>
          <a:noFill/>
          <a:ln w="25400" cap="flat" cmpd="sng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1" name="Google Shape;2217;p14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09348" y="1911034"/>
            <a:ext cx="352334" cy="304721"/>
          </a:xfrm>
          <a:prstGeom prst="rect">
            <a:avLst/>
          </a:prstGeom>
          <a:noFill/>
          <a:ln w="254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2" name="Google Shape;2218;p1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7294" y="4122745"/>
            <a:ext cx="295198" cy="361856"/>
          </a:xfrm>
          <a:prstGeom prst="rect">
            <a:avLst/>
          </a:prstGeom>
          <a:noFill/>
          <a:ln w="254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3" name="Google Shape;2219;p1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72591" y="2795064"/>
            <a:ext cx="352334" cy="304721"/>
          </a:xfrm>
          <a:prstGeom prst="rect">
            <a:avLst/>
          </a:prstGeom>
          <a:noFill/>
          <a:ln w="254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14" name="Google Shape;2220;p149"/>
          <p:cNvCxnSpPr/>
          <p:nvPr/>
        </p:nvCxnSpPr>
        <p:spPr>
          <a:xfrm rot="10800000">
            <a:off x="6363431" y="3577448"/>
            <a:ext cx="2225420" cy="0"/>
          </a:xfrm>
          <a:prstGeom prst="straightConnector1">
            <a:avLst/>
          </a:prstGeom>
          <a:noFill/>
          <a:ln w="25400" cap="flat" cmpd="sng">
            <a:solidFill>
              <a:srgbClr val="C00000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5" name="Google Shape;2221;p1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91663" y="3743706"/>
            <a:ext cx="514216" cy="676099"/>
          </a:xfrm>
          <a:prstGeom prst="rect">
            <a:avLst/>
          </a:prstGeom>
          <a:noFill/>
          <a:ln w="254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6" name="Google Shape;2222;p1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28345" y="2701152"/>
            <a:ext cx="485648" cy="638009"/>
          </a:xfrm>
          <a:prstGeom prst="rect">
            <a:avLst/>
          </a:prstGeom>
          <a:noFill/>
          <a:ln w="254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7" name="Google Shape;2223;p14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04524" y="3453231"/>
            <a:ext cx="409469" cy="704666"/>
          </a:xfrm>
          <a:prstGeom prst="rect">
            <a:avLst/>
          </a:prstGeom>
          <a:noFill/>
          <a:ln w="254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2" name="Google Shape;2228;p149"/>
          <p:cNvSpPr txBox="1"/>
          <p:nvPr/>
        </p:nvSpPr>
        <p:spPr>
          <a:xfrm>
            <a:off x="6426389" y="4465254"/>
            <a:ext cx="2648310" cy="3620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799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上游梯度</a:t>
            </a:r>
            <a:endParaRPr kumimoji="0" sz="1799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Google Shape;2230;p149"/>
          <p:cNvSpPr txBox="1"/>
          <p:nvPr/>
        </p:nvSpPr>
        <p:spPr>
          <a:xfrm>
            <a:off x="92226" y="1800124"/>
            <a:ext cx="548557" cy="452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599" b="0" i="0" u="none" strike="noStrike" kern="1200" cap="none" spc="0" normalizeH="0" baseline="0" noProof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</a:t>
            </a:r>
            <a:r>
              <a:rPr kumimoji="0" lang="en" sz="2599" b="0" i="0" u="none" strike="noStrike" kern="1200" cap="none" spc="0" normalizeH="0" baseline="-25000" noProof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</a:t>
            </a:r>
            <a:endParaRPr kumimoji="0" sz="2599" b="0" i="0" u="none" strike="noStrike" kern="1200" cap="none" spc="0" normalizeH="0" baseline="-25000" noProof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Google Shape;2231;p149"/>
          <p:cNvSpPr txBox="1"/>
          <p:nvPr/>
        </p:nvSpPr>
        <p:spPr>
          <a:xfrm>
            <a:off x="47763" y="4001200"/>
            <a:ext cx="548557" cy="452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599" b="0" i="0" u="none" strike="noStrike" kern="1200" cap="none" spc="0" normalizeH="0" baseline="0" noProof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</a:t>
            </a:r>
            <a:r>
              <a:rPr kumimoji="0" lang="en" sz="2599" b="0" i="0" u="none" strike="noStrike" kern="1200" cap="none" spc="0" normalizeH="0" baseline="-25000" noProof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</a:t>
            </a:r>
            <a:endParaRPr kumimoji="0" sz="2599" b="0" i="0" u="none" strike="noStrike" kern="1200" cap="none" spc="0" normalizeH="0" baseline="-25000" noProof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Google Shape;2232;p149"/>
          <p:cNvSpPr txBox="1"/>
          <p:nvPr/>
        </p:nvSpPr>
        <p:spPr>
          <a:xfrm>
            <a:off x="7872900" y="2647203"/>
            <a:ext cx="548557" cy="452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599" b="0" i="0" u="none" strike="noStrike" kern="1200" cap="none" spc="0" normalizeH="0" baseline="0" noProof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</a:t>
            </a:r>
            <a:r>
              <a:rPr kumimoji="0" lang="en" sz="2599" b="0" i="0" u="none" strike="noStrike" kern="1200" cap="none" spc="0" normalizeH="0" baseline="-25000" noProof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z</a:t>
            </a:r>
            <a:endParaRPr kumimoji="0" sz="2599" b="0" i="0" u="none" strike="noStrike" kern="1200" cap="none" spc="0" normalizeH="0" baseline="-25000" noProof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Google Shape;2233;p149"/>
          <p:cNvSpPr txBox="1"/>
          <p:nvPr/>
        </p:nvSpPr>
        <p:spPr>
          <a:xfrm>
            <a:off x="7998816" y="3855463"/>
            <a:ext cx="548557" cy="452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599" b="0" i="0" u="none" strike="noStrike" kern="1200" cap="none" spc="0" normalizeH="0" baseline="0" noProof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</a:t>
            </a:r>
            <a:r>
              <a:rPr kumimoji="0" lang="en" sz="2599" b="0" i="0" u="none" strike="noStrike" kern="1200" cap="none" spc="0" normalizeH="0" baseline="-25000" noProof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z</a:t>
            </a:r>
            <a:endParaRPr kumimoji="0" sz="2599" b="0" i="0" u="none" strike="noStrike" kern="1200" cap="none" spc="0" normalizeH="0" baseline="-25000" noProof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Google Shape;2234;p149"/>
          <p:cNvSpPr/>
          <p:nvPr/>
        </p:nvSpPr>
        <p:spPr>
          <a:xfrm>
            <a:off x="138064" y="1689677"/>
            <a:ext cx="1006838" cy="769300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Google Shape;2235;p149"/>
          <p:cNvSpPr/>
          <p:nvPr/>
        </p:nvSpPr>
        <p:spPr>
          <a:xfrm>
            <a:off x="7255885" y="3671024"/>
            <a:ext cx="1338251" cy="821486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Google Shape;2236;p149"/>
          <p:cNvSpPr/>
          <p:nvPr/>
        </p:nvSpPr>
        <p:spPr>
          <a:xfrm>
            <a:off x="6719525" y="1682729"/>
            <a:ext cx="2225420" cy="589946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lvl="0" defTabSz="685800">
              <a:defRPr/>
            </a:pPr>
            <a:r>
              <a:rPr lang="zh-CN" altLang="en" sz="1799" dirty="0">
                <a:solidFill>
                  <a:srgbClr val="4472C4"/>
                </a:solidFill>
              </a:rPr>
              <a:t>损失</a:t>
            </a:r>
            <a:r>
              <a:rPr lang="en" altLang="zh-CN" sz="1799" dirty="0">
                <a:solidFill>
                  <a:srgbClr val="4472C4"/>
                </a:solidFill>
              </a:rPr>
              <a:t> L </a:t>
            </a:r>
            <a:r>
              <a:rPr lang="zh-CN" altLang="en" sz="1799" dirty="0">
                <a:solidFill>
                  <a:srgbClr val="4472C4"/>
                </a:solidFill>
              </a:rPr>
              <a:t>仍</a:t>
            </a:r>
            <a:r>
              <a:rPr lang="zh-CN" altLang="en-US" sz="1799" dirty="0">
                <a:solidFill>
                  <a:srgbClr val="4472C4"/>
                </a:solidFill>
              </a:rPr>
              <a:t>为标量</a:t>
            </a:r>
            <a:r>
              <a:rPr kumimoji="0" lang="en" sz="1799" b="0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!</a:t>
            </a:r>
            <a:endParaRPr kumimoji="0" sz="1799" b="0" i="0" u="none" strike="noStrike" kern="1200" cap="none" spc="0" normalizeH="0" baseline="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Google Shape;2237;p149"/>
          <p:cNvSpPr txBox="1"/>
          <p:nvPr/>
        </p:nvSpPr>
        <p:spPr>
          <a:xfrm>
            <a:off x="4038722" y="3624623"/>
            <a:ext cx="1427928" cy="648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599" b="0" i="0" u="none" strike="noStrike" kern="1200" cap="none" spc="0" normalizeH="0" baseline="0" noProof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[D</a:t>
            </a:r>
            <a:r>
              <a:rPr kumimoji="0" lang="en" sz="2599" b="0" i="0" u="none" strike="noStrike" kern="1200" cap="none" spc="0" normalizeH="0" baseline="-25000" noProof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</a:t>
            </a:r>
            <a:r>
              <a:rPr kumimoji="0" lang="en" sz="2599" b="0" i="0" u="none" strike="noStrike" kern="1200" cap="none" spc="0" normalizeH="0" baseline="0" noProof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x D</a:t>
            </a:r>
            <a:r>
              <a:rPr kumimoji="0" lang="en" sz="2599" b="0" i="0" u="none" strike="noStrike" kern="1200" cap="none" spc="0" normalizeH="0" baseline="-25000" noProof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z</a:t>
            </a:r>
            <a:r>
              <a:rPr kumimoji="0" lang="en" sz="2599" b="0" i="0" u="none" strike="noStrike" kern="1200" cap="none" spc="0" normalizeH="0" baseline="0" noProof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 </a:t>
            </a:r>
            <a:endParaRPr kumimoji="0" sz="2599" b="0" i="0" u="none" strike="noStrike" kern="1200" cap="none" spc="0" normalizeH="0" baseline="0" noProof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Google Shape;2238;p149"/>
          <p:cNvSpPr txBox="1"/>
          <p:nvPr/>
        </p:nvSpPr>
        <p:spPr>
          <a:xfrm>
            <a:off x="4097457" y="2549278"/>
            <a:ext cx="1427928" cy="648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599" b="0" i="0" u="none" strike="noStrike" kern="1200" cap="none" spc="0" normalizeH="0" baseline="0" noProof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[D</a:t>
            </a:r>
            <a:r>
              <a:rPr kumimoji="0" lang="en" sz="2599" b="0" i="0" u="none" strike="noStrike" kern="1200" cap="none" spc="0" normalizeH="0" baseline="-25000" noProof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</a:t>
            </a:r>
            <a:r>
              <a:rPr kumimoji="0" lang="en" sz="2599" b="0" i="0" u="none" strike="noStrike" kern="1200" cap="none" spc="0" normalizeH="0" baseline="0" noProof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x D</a:t>
            </a:r>
            <a:r>
              <a:rPr kumimoji="0" lang="en" sz="2599" b="0" i="0" u="none" strike="noStrike" kern="1200" cap="none" spc="0" normalizeH="0" baseline="-25000" noProof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z</a:t>
            </a:r>
            <a:r>
              <a:rPr kumimoji="0" lang="en" sz="2599" b="0" i="0" u="none" strike="noStrike" kern="1200" cap="none" spc="0" normalizeH="0" baseline="0" noProof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 </a:t>
            </a:r>
            <a:endParaRPr kumimoji="0" sz="2599" b="0" i="0" u="none" strike="noStrike" kern="1200" cap="none" spc="0" normalizeH="0" baseline="0" noProof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Google Shape;2240;p149"/>
          <p:cNvSpPr/>
          <p:nvPr/>
        </p:nvSpPr>
        <p:spPr>
          <a:xfrm>
            <a:off x="6126504" y="4796518"/>
            <a:ext cx="2977925" cy="676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" sz="1799" b="0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对于</a:t>
            </a:r>
            <a:r>
              <a:rPr kumimoji="0" lang="en" sz="1799" b="0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z</a:t>
            </a:r>
            <a:r>
              <a:rPr kumimoji="0" lang="zh-CN" altLang="en" sz="1799" b="0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中</a:t>
            </a:r>
            <a:r>
              <a:rPr kumimoji="0" lang="zh-CN" altLang="en-US" sz="1799" b="0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的各个元素</a:t>
            </a:r>
            <a:r>
              <a:rPr kumimoji="0" lang="en" sz="1799" b="0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zh-CN" altLang="en" sz="1799" b="0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其</a:t>
            </a:r>
            <a:r>
              <a:rPr kumimoji="0" lang="zh-CN" altLang="en-US" sz="1799" b="0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如何影响</a:t>
            </a:r>
            <a:r>
              <a:rPr kumimoji="0" lang="en" sz="1799" b="0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L?</a:t>
            </a:r>
            <a:endParaRPr kumimoji="0" sz="1799" b="0" i="0" u="none" strike="noStrike" kern="1200" cap="none" spc="0" normalizeH="0" baseline="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Google Shape;2224;p149"/>
          <p:cNvSpPr txBox="1"/>
          <p:nvPr/>
        </p:nvSpPr>
        <p:spPr>
          <a:xfrm>
            <a:off x="3779552" y="1939613"/>
            <a:ext cx="1946269" cy="666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799" b="0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当前</a:t>
            </a:r>
            <a:r>
              <a:rPr kumimoji="0" lang="en-US" sz="1799" b="0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99" b="0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Jacobian</a:t>
            </a:r>
            <a:r>
              <a:rPr kumimoji="0" lang="zh-CN" altLang="en-US" sz="1799" b="0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矩阵</a:t>
            </a:r>
            <a:endParaRPr kumimoji="0" sz="1799" b="0" i="0" u="none" strike="noStrike" kern="1200" cap="none" spc="0" normalizeH="0" baseline="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900298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JJohnson NN clas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2632</TotalTime>
  <Words>8291</Words>
  <Application>Microsoft Macintosh PowerPoint</Application>
  <PresentationFormat>全屏显示(4:3)</PresentationFormat>
  <Paragraphs>1690</Paragraphs>
  <Slides>140</Slides>
  <Notes>7</Notes>
  <HiddenSlides>22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140</vt:i4>
      </vt:variant>
    </vt:vector>
  </HeadingPairs>
  <TitlesOfParts>
    <vt:vector size="146" baseType="lpstr">
      <vt:lpstr>Arial</vt:lpstr>
      <vt:lpstr>Calibri</vt:lpstr>
      <vt:lpstr>Calibri Light</vt:lpstr>
      <vt:lpstr>Office Theme</vt:lpstr>
      <vt:lpstr>JJohnson NN class</vt:lpstr>
      <vt:lpstr>2_Office Theme</vt:lpstr>
      <vt:lpstr>计算机视觉 第07章 神经网络</vt:lpstr>
      <vt:lpstr>本章内容</vt:lpstr>
      <vt:lpstr>问题: 线性分类器无法工作</vt:lpstr>
      <vt:lpstr>一种解决方案: 特征变换</vt:lpstr>
      <vt:lpstr>一种解决方案: 特征变换</vt:lpstr>
      <vt:lpstr>一种解决方案: 特征变换</vt:lpstr>
      <vt:lpstr>一种解决方案: 特征变换</vt:lpstr>
      <vt:lpstr>图像特征: 彩色直方图</vt:lpstr>
      <vt:lpstr>图像特征: 方向梯度直方图( Histogram of Oriented Gradients，HoG)</vt:lpstr>
      <vt:lpstr>图像特征: 方向梯度直方图( Histogram of Oriented Gradients，HoG)</vt:lpstr>
      <vt:lpstr>图像特征: 方向梯度直方图( Histogram of Oriented Gradients，HoG)</vt:lpstr>
      <vt:lpstr>图像特征: 词袋(数据驱动!)</vt:lpstr>
      <vt:lpstr>图像特征: 词袋(数据驱动!)</vt:lpstr>
      <vt:lpstr>图像特征</vt:lpstr>
      <vt:lpstr>举例: 2011 ImageNet分类挑战赛获胜者</vt:lpstr>
      <vt:lpstr>图像特征</vt:lpstr>
      <vt:lpstr>图像特征 vs 神经网络</vt:lpstr>
      <vt:lpstr>神经网络</vt:lpstr>
      <vt:lpstr>神经网络</vt:lpstr>
      <vt:lpstr>神经网络</vt:lpstr>
      <vt:lpstr>神经网络</vt:lpstr>
      <vt:lpstr>神经网络</vt:lpstr>
      <vt:lpstr>神经网络</vt:lpstr>
      <vt:lpstr>神经网络</vt:lpstr>
      <vt:lpstr>神经网络</vt:lpstr>
      <vt:lpstr>神经网络</vt:lpstr>
      <vt:lpstr>神经网络</vt:lpstr>
      <vt:lpstr>深度神经网络</vt:lpstr>
      <vt:lpstr>本章内容</vt:lpstr>
      <vt:lpstr>激活函数</vt:lpstr>
      <vt:lpstr>激活函数</vt:lpstr>
      <vt:lpstr>激活函数</vt:lpstr>
      <vt:lpstr>激活函数</vt:lpstr>
      <vt:lpstr>激活函数</vt:lpstr>
      <vt:lpstr>神经网络 &lt;20 行!</vt:lpstr>
      <vt:lpstr>大脑由神经元构成</vt:lpstr>
      <vt:lpstr>PowerPoint 演示文稿</vt:lpstr>
      <vt:lpstr>层数和大小设置</vt:lpstr>
      <vt:lpstr>正则项</vt:lpstr>
      <vt:lpstr>本章内容</vt:lpstr>
      <vt:lpstr>问题: 如何计算梯度?</vt:lpstr>
      <vt:lpstr>(不好)想法: 显示推导</vt:lpstr>
      <vt:lpstr>更好的方法: 计算图</vt:lpstr>
      <vt:lpstr>后向传播算法: 举例</vt:lpstr>
      <vt:lpstr>后向传播算法: 举例</vt:lpstr>
      <vt:lpstr>后向传播算法: 举例</vt:lpstr>
      <vt:lpstr>后向传播算法: 举例</vt:lpstr>
      <vt:lpstr>后向传播算法: 举例</vt:lpstr>
      <vt:lpstr>后向传播算法: 举例</vt:lpstr>
      <vt:lpstr>后向传播算法: 举例</vt:lpstr>
      <vt:lpstr>后向传播算法: 举例</vt:lpstr>
      <vt:lpstr>后向传播算法: 举例</vt:lpstr>
      <vt:lpstr>后向传播算法: 举例</vt:lpstr>
      <vt:lpstr>后向传播算法: 举例</vt:lpstr>
      <vt:lpstr>后向传播算法: 举例</vt:lpstr>
      <vt:lpstr>后向传播算法: 举例</vt:lpstr>
      <vt:lpstr>后向传播算法: 举例</vt:lpstr>
      <vt:lpstr>后向传播算法: 举例</vt:lpstr>
      <vt:lpstr>后向传播算法: 举例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另一个示例</vt:lpstr>
      <vt:lpstr>另一个示例</vt:lpstr>
      <vt:lpstr>另一个示例</vt:lpstr>
      <vt:lpstr>另一个示例</vt:lpstr>
      <vt:lpstr>另一个示例</vt:lpstr>
      <vt:lpstr>另一个示例</vt:lpstr>
      <vt:lpstr>另一个示例</vt:lpstr>
      <vt:lpstr>另一个示例</vt:lpstr>
      <vt:lpstr>另一个示例</vt:lpstr>
      <vt:lpstr>另一个示例</vt:lpstr>
      <vt:lpstr>另一个示例</vt:lpstr>
      <vt:lpstr>另一个示例</vt:lpstr>
      <vt:lpstr>另一个示例</vt:lpstr>
      <vt:lpstr>另一个示例</vt:lpstr>
      <vt:lpstr>其他激活函数的梯度?</vt:lpstr>
      <vt:lpstr>其他激活函数的梯度?</vt:lpstr>
      <vt:lpstr>梯度流的模式</vt:lpstr>
      <vt:lpstr>梯度流的模式</vt:lpstr>
      <vt:lpstr>梯度流的模式</vt:lpstr>
      <vt:lpstr>梯度流的模式</vt:lpstr>
      <vt:lpstr>后向传播应用: ”扁平化” 梯度编码:</vt:lpstr>
      <vt:lpstr>后向传播应用: ”扁平化” 梯度编码:</vt:lpstr>
      <vt:lpstr>后向传播应用: ”扁平化” 梯度编码:</vt:lpstr>
      <vt:lpstr>后向传播应用: ”扁平化” 梯度编码:</vt:lpstr>
      <vt:lpstr>后向传播应用: ”扁平化” 梯度编码:</vt:lpstr>
      <vt:lpstr>后向传播应用: ”扁平化” 梯度编码:</vt:lpstr>
      <vt:lpstr>后向传播应用: ”扁平化” 梯度编码:</vt:lpstr>
      <vt:lpstr>后向传播应用: ”扁平化” 梯度编码:</vt:lpstr>
      <vt:lpstr>PowerPoint 演示文稿</vt:lpstr>
      <vt:lpstr>回顾: 矢量导数</vt:lpstr>
      <vt:lpstr>回顾: 矢量导数</vt:lpstr>
      <vt:lpstr>回顾: 矢量导数</vt:lpstr>
      <vt:lpstr>矢量函数后向传播</vt:lpstr>
      <vt:lpstr>矢量函数后向传播</vt:lpstr>
      <vt:lpstr>矢量函数后向传播</vt:lpstr>
      <vt:lpstr>矢量函数后向传播</vt:lpstr>
      <vt:lpstr>矢量函数后向传播</vt:lpstr>
      <vt:lpstr>矢量函数后向传播</vt:lpstr>
      <vt:lpstr>矢量函数后向传播</vt:lpstr>
      <vt:lpstr>矢量函数后向传播</vt:lpstr>
      <vt:lpstr>矢量函数后向传播</vt:lpstr>
      <vt:lpstr>矢量函数后向传播</vt:lpstr>
      <vt:lpstr>矢量函数后向传播</vt:lpstr>
      <vt:lpstr>矩阵函数后向传播:</vt:lpstr>
      <vt:lpstr>矩阵函数后向传播:</vt:lpstr>
      <vt:lpstr>Example: Matrix Multiplication</vt:lpstr>
      <vt:lpstr>Example: Matrix Multiplication</vt:lpstr>
      <vt:lpstr>Example: Matrix Multiplication</vt:lpstr>
      <vt:lpstr>Example: Matrix Multiplication</vt:lpstr>
      <vt:lpstr>Example: Matrix Multiplication</vt:lpstr>
      <vt:lpstr>Example: Matrix Multiplication</vt:lpstr>
      <vt:lpstr>Example: Matrix Multiplication</vt:lpstr>
      <vt:lpstr>Example: Matrix Multiplication</vt:lpstr>
      <vt:lpstr>Example: Matrix Multiplication</vt:lpstr>
      <vt:lpstr>Example: Matrix Multiplication</vt:lpstr>
      <vt:lpstr>Example: Matrix Multiplication</vt:lpstr>
      <vt:lpstr>Example: Matrix Multiplication</vt:lpstr>
      <vt:lpstr>Example: Matrix Multiplication</vt:lpstr>
      <vt:lpstr>Example: Matrix Multiplication</vt:lpstr>
      <vt:lpstr>Example: Matrix Multiplication</vt:lpstr>
      <vt:lpstr>Example: Matrix Multiplication</vt:lpstr>
      <vt:lpstr>Example: Matrix Multiplication</vt:lpstr>
      <vt:lpstr>Example: Matrix Multiplication</vt:lpstr>
      <vt:lpstr>Example: Matrix Multiplication</vt:lpstr>
      <vt:lpstr>Example: Matrix Multiplication</vt:lpstr>
      <vt:lpstr>Example: Matrix Multiplication</vt:lpstr>
      <vt:lpstr>后向传播: 另一个角度</vt:lpstr>
      <vt:lpstr>后向传播: 另一个角度</vt:lpstr>
      <vt:lpstr>微分逆向计算</vt:lpstr>
      <vt:lpstr>微分逆向计算</vt:lpstr>
      <vt:lpstr>本章小结</vt:lpstr>
      <vt:lpstr>总结</vt:lpstr>
      <vt:lpstr>总结</vt:lpstr>
      <vt:lpstr>总结</vt:lpstr>
      <vt:lpstr>结束</vt:lpstr>
      <vt:lpstr>下一次课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Physical parameters of image formation</dc:title>
  <dc:creator>trevor</dc:creator>
  <cp:lastModifiedBy>Microsoft Office User</cp:lastModifiedBy>
  <cp:revision>344</cp:revision>
  <dcterms:created xsi:type="dcterms:W3CDTF">2009-09-01T01:33:15Z</dcterms:created>
  <dcterms:modified xsi:type="dcterms:W3CDTF">2022-11-16T16:53:55Z</dcterms:modified>
</cp:coreProperties>
</file>